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1.xml" ContentType="application/vnd.openxmlformats-officedocument.drawingml.chart+xml"/>
  <Override PartName="/ppt/slides/charts/chart2.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3.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4.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5.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charts/chart6.xml" ContentType="application/vnd.openxmlformats-officedocument.drawingml.chart+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charts/chart7.xml" ContentType="application/vnd.openxmlformats-officedocument.drawingml.chart+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charts/chart8.xml" ContentType="application/vnd.openxmlformats-officedocument.drawingml.chart+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charts/chart9.xml" ContentType="application/vnd.openxmlformats-officedocument.drawingml.chart+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charts/chart10.xml" ContentType="application/vnd.openxmlformats-officedocument.drawingml.chart+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e211f75b8894d88" /><Relationship Type="http://schemas.openxmlformats.org/officeDocument/2006/relationships/extended-properties" Target="/docProps/app.xml" Id="R35ada1da3195430c" /><Relationship Type="http://schemas.openxmlformats.org/officeDocument/2006/relationships/officeDocument" Target="/ppt/presentation.xml" Id="R2dd4afdd6032406d" /></Relationships>
</file>

<file path=ppt/presentation.xml><?xml version="1.0" encoding="utf-8"?>
<p:presentation xmlns:p="http://schemas.openxmlformats.org/presentationml/2006/main">
  <p:sldMasterIdLst>
    <p:sldMasterId xmlns:r="http://schemas.openxmlformats.org/officeDocument/2006/relationships" id="2147483648" r:id="R21189a05906b4609"/>
  </p:sldMasterIdLst>
  <p:notesMasterIdLst>
    <p:notesMasterId xmlns:r="http://schemas.openxmlformats.org/officeDocument/2006/relationships" r:id="R99543225289749ec"/>
  </p:notesMasterIdLst>
  <p:sldIdLst>
    <p:sldId xmlns:r="http://schemas.openxmlformats.org/officeDocument/2006/relationships" id="256" r:id="R59e7dc630a524c4f"/>
    <p:sldId xmlns:r="http://schemas.openxmlformats.org/officeDocument/2006/relationships" id="257" r:id="Rd3e8c40b5f134c10"/>
    <p:sldId xmlns:r="http://schemas.openxmlformats.org/officeDocument/2006/relationships" id="258" r:id="Rc2ea29b7930e49ac"/>
    <p:sldId xmlns:r="http://schemas.openxmlformats.org/officeDocument/2006/relationships" id="259" r:id="R705beb6275c940a0"/>
    <p:sldId xmlns:r="http://schemas.openxmlformats.org/officeDocument/2006/relationships" id="260" r:id="Rf6739de747264d1d"/>
    <p:sldId xmlns:r="http://schemas.openxmlformats.org/officeDocument/2006/relationships" id="261" r:id="R2053484ca7684d32"/>
    <p:sldId xmlns:r="http://schemas.openxmlformats.org/officeDocument/2006/relationships" id="262" r:id="R6e0aecf5182d4feb"/>
    <p:sldId xmlns:r="http://schemas.openxmlformats.org/officeDocument/2006/relationships" id="263" r:id="R822b6923d9fc42a8"/>
    <p:sldId xmlns:r="http://schemas.openxmlformats.org/officeDocument/2006/relationships" id="264" r:id="R2480987407e74e3b"/>
    <p:sldId xmlns:r="http://schemas.openxmlformats.org/officeDocument/2006/relationships" id="265" r:id="Rfae99f055e1d4a30"/>
    <p:sldId xmlns:r="http://schemas.openxmlformats.org/officeDocument/2006/relationships" id="266" r:id="R2713341b170d4076"/>
    <p:sldId xmlns:r="http://schemas.openxmlformats.org/officeDocument/2006/relationships" id="267" r:id="R38fc14e04b1e4bc0"/>
    <p:sldId xmlns:r="http://schemas.openxmlformats.org/officeDocument/2006/relationships" id="268" r:id="R94f0954a8f37495e"/>
    <p:sldId xmlns:r="http://schemas.openxmlformats.org/officeDocument/2006/relationships" id="269" r:id="R2ef1529296594c72"/>
    <p:sldId xmlns:r="http://schemas.openxmlformats.org/officeDocument/2006/relationships" id="270" r:id="R13d54dd38ec34174"/>
    <p:sldId xmlns:r="http://schemas.openxmlformats.org/officeDocument/2006/relationships" id="271" r:id="R4aec691c1aed456c"/>
    <p:sldId xmlns:r="http://schemas.openxmlformats.org/officeDocument/2006/relationships" id="272" r:id="R61ec17a6d3be4ea8"/>
    <p:sldId xmlns:r="http://schemas.openxmlformats.org/officeDocument/2006/relationships" id="273" r:id="R03442cc5cf3540f5"/>
    <p:sldId xmlns:r="http://schemas.openxmlformats.org/officeDocument/2006/relationships" id="274" r:id="Rc3330654116b4aeb"/>
    <p:sldId xmlns:r="http://schemas.openxmlformats.org/officeDocument/2006/relationships" id="275" r:id="R699a4bacaf134213"/>
    <p:sldId xmlns:r="http://schemas.openxmlformats.org/officeDocument/2006/relationships" id="276" r:id="R06ac38a080a64c59"/>
    <p:sldId xmlns:r="http://schemas.openxmlformats.org/officeDocument/2006/relationships" id="277" r:id="Reb0e5e23c0a04630"/>
    <p:sldId xmlns:r="http://schemas.openxmlformats.org/officeDocument/2006/relationships" id="278" r:id="Rb42977757aca4956"/>
    <p:sldId xmlns:r="http://schemas.openxmlformats.org/officeDocument/2006/relationships" id="279" r:id="R1ebfc31ea3214ef6"/>
    <p:sldId xmlns:r="http://schemas.openxmlformats.org/officeDocument/2006/relationships" id="280" r:id="Rcf551b17616d446c"/>
    <p:sldId xmlns:r="http://schemas.openxmlformats.org/officeDocument/2006/relationships" id="281" r:id="R3dfd00de917a427d"/>
    <p:sldId xmlns:r="http://schemas.openxmlformats.org/officeDocument/2006/relationships" id="282" r:id="R3fd5d9d7c0014505"/>
    <p:sldId xmlns:r="http://schemas.openxmlformats.org/officeDocument/2006/relationships" id="283" r:id="R11d6a155e1ad43fa"/>
    <p:sldId xmlns:r="http://schemas.openxmlformats.org/officeDocument/2006/relationships" id="284" r:id="Rff36995aae2c403f"/>
    <p:sldId xmlns:r="http://schemas.openxmlformats.org/officeDocument/2006/relationships" id="285" r:id="R96f716aecb95473a"/>
    <p:sldId xmlns:r="http://schemas.openxmlformats.org/officeDocument/2006/relationships" id="286" r:id="R0800c84978b844fe"/>
    <p:sldId xmlns:r="http://schemas.openxmlformats.org/officeDocument/2006/relationships" id="287" r:id="R27e588a9099241b4"/>
    <p:sldId xmlns:r="http://schemas.openxmlformats.org/officeDocument/2006/relationships" id="288" r:id="R08d74787d0064717"/>
    <p:sldId xmlns:r="http://schemas.openxmlformats.org/officeDocument/2006/relationships" id="289" r:id="R26824752c44a4ad5"/>
    <p:sldId xmlns:r="http://schemas.openxmlformats.org/officeDocument/2006/relationships" id="290" r:id="Rfbf967adf0a24a2d"/>
    <p:sldId xmlns:r="http://schemas.openxmlformats.org/officeDocument/2006/relationships" id="291" r:id="Rdea0ed4e5027496c"/>
    <p:sldId xmlns:r="http://schemas.openxmlformats.org/officeDocument/2006/relationships" id="292" r:id="Rd0b1242d8d1e4f63"/>
    <p:sldId xmlns:r="http://schemas.openxmlformats.org/officeDocument/2006/relationships" id="293" r:id="Rc8b488024bdd4a09"/>
    <p:sldId xmlns:r="http://schemas.openxmlformats.org/officeDocument/2006/relationships" id="294" r:id="Rc04307bab0df48fa"/>
    <p:sldId xmlns:r="http://schemas.openxmlformats.org/officeDocument/2006/relationships" id="295" r:id="Rd59cfcc85b624bdf"/>
    <p:sldId xmlns:r="http://schemas.openxmlformats.org/officeDocument/2006/relationships" id="296" r:id="R2cf2e92431104999"/>
    <p:sldId xmlns:r="http://schemas.openxmlformats.org/officeDocument/2006/relationships" id="297" r:id="Rb13f49905b8541f8"/>
    <p:sldId xmlns:r="http://schemas.openxmlformats.org/officeDocument/2006/relationships" id="298" r:id="Re31d8c8da3354a7d"/>
    <p:sldId xmlns:r="http://schemas.openxmlformats.org/officeDocument/2006/relationships" id="299" r:id="Rf8511b3761cd4add"/>
    <p:sldId xmlns:r="http://schemas.openxmlformats.org/officeDocument/2006/relationships" id="300" r:id="Rb141a87d12344b21"/>
    <p:sldId xmlns:r="http://schemas.openxmlformats.org/officeDocument/2006/relationships" id="301" r:id="R81f79b2572df420d"/>
    <p:sldId xmlns:r="http://schemas.openxmlformats.org/officeDocument/2006/relationships" id="302" r:id="R5682b2a912d647c5"/>
    <p:sldId xmlns:r="http://schemas.openxmlformats.org/officeDocument/2006/relationships" id="303" r:id="R96d76537bc3b4911"/>
    <p:sldId xmlns:r="http://schemas.openxmlformats.org/officeDocument/2006/relationships" id="304" r:id="Rfb8735ac708244d2"/>
    <p:sldId xmlns:r="http://schemas.openxmlformats.org/officeDocument/2006/relationships" id="305" r:id="R7c071e6138484c86"/>
    <p:sldId xmlns:r="http://schemas.openxmlformats.org/officeDocument/2006/relationships" id="306" r:id="R2b978b28e7504610"/>
    <p:sldId xmlns:r="http://schemas.openxmlformats.org/officeDocument/2006/relationships" id="307" r:id="R32d02235e44a45a0"/>
    <p:sldId xmlns:r="http://schemas.openxmlformats.org/officeDocument/2006/relationships" id="308" r:id="R7b640117e2aa4bc9"/>
    <p:sldId xmlns:r="http://schemas.openxmlformats.org/officeDocument/2006/relationships" id="309" r:id="Rf7ca90179a814533"/>
    <p:sldId xmlns:r="http://schemas.openxmlformats.org/officeDocument/2006/relationships" id="310" r:id="R84223842992e4e02"/>
    <p:sldId xmlns:r="http://schemas.openxmlformats.org/officeDocument/2006/relationships" id="311" r:id="R3bc47db911124849"/>
    <p:sldId xmlns:r="http://schemas.openxmlformats.org/officeDocument/2006/relationships" id="312" r:id="R417f3b26210d401d"/>
    <p:sldId xmlns:r="http://schemas.openxmlformats.org/officeDocument/2006/relationships" id="313" r:id="R7bfc8b8316f84005"/>
    <p:sldId xmlns:r="http://schemas.openxmlformats.org/officeDocument/2006/relationships" id="314" r:id="Re420c9e9271f4d50"/>
    <p:sldId xmlns:r="http://schemas.openxmlformats.org/officeDocument/2006/relationships" id="315" r:id="R8fb63381bdc24f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adc771e7cdd45a9" /><Relationship Type="http://schemas.openxmlformats.org/officeDocument/2006/relationships/slideMaster" Target="/ppt/slideMasters/slideMaster1.xml" Id="R21189a05906b4609" /><Relationship Type="http://schemas.openxmlformats.org/officeDocument/2006/relationships/notesMaster" Target="/ppt/notesMasters/notesMaster1.xml" Id="R99543225289749ec" /><Relationship Type="http://schemas.openxmlformats.org/officeDocument/2006/relationships/presProps" Target="/ppt/presProps.xml" Id="R9c563d73d1044031" /><Relationship Type="http://schemas.openxmlformats.org/officeDocument/2006/relationships/tableStyles" Target="/ppt/tableStyles.xml" Id="R847aeaff5fd34006" /><Relationship Type="http://schemas.openxmlformats.org/officeDocument/2006/relationships/slide" Target="/ppt/slides/slide1.xml" Id="R59e7dc630a524c4f" /><Relationship Type="http://schemas.openxmlformats.org/officeDocument/2006/relationships/slide" Target="/ppt/slides/slide2.xml" Id="Rd3e8c40b5f134c10" /><Relationship Type="http://schemas.openxmlformats.org/officeDocument/2006/relationships/slide" Target="/ppt/slides/slide3.xml" Id="Rc2ea29b7930e49ac" /><Relationship Type="http://schemas.openxmlformats.org/officeDocument/2006/relationships/slide" Target="/ppt/slides/slide4.xml" Id="R705beb6275c940a0" /><Relationship Type="http://schemas.openxmlformats.org/officeDocument/2006/relationships/slide" Target="/ppt/slides/slide5.xml" Id="Rf6739de747264d1d" /><Relationship Type="http://schemas.openxmlformats.org/officeDocument/2006/relationships/slide" Target="/ppt/slides/slide6.xml" Id="R2053484ca7684d32" /><Relationship Type="http://schemas.openxmlformats.org/officeDocument/2006/relationships/slide" Target="/ppt/slides/slide7.xml" Id="R6e0aecf5182d4feb" /><Relationship Type="http://schemas.openxmlformats.org/officeDocument/2006/relationships/slide" Target="/ppt/slides/slide8.xml" Id="R822b6923d9fc42a8" /><Relationship Type="http://schemas.openxmlformats.org/officeDocument/2006/relationships/slide" Target="/ppt/slides/slide9.xml" Id="R2480987407e74e3b" /><Relationship Type="http://schemas.openxmlformats.org/officeDocument/2006/relationships/slide" Target="/ppt/slides/slide10.xml" Id="Rfae99f055e1d4a30" /><Relationship Type="http://schemas.openxmlformats.org/officeDocument/2006/relationships/slide" Target="/ppt/slides/slide11.xml" Id="R2713341b170d4076" /><Relationship Type="http://schemas.openxmlformats.org/officeDocument/2006/relationships/slide" Target="/ppt/slides/slide12.xml" Id="R38fc14e04b1e4bc0" /><Relationship Type="http://schemas.openxmlformats.org/officeDocument/2006/relationships/slide" Target="/ppt/slides/slide13.xml" Id="R94f0954a8f37495e" /><Relationship Type="http://schemas.openxmlformats.org/officeDocument/2006/relationships/slide" Target="/ppt/slides/slide14.xml" Id="R2ef1529296594c72" /><Relationship Type="http://schemas.openxmlformats.org/officeDocument/2006/relationships/slide" Target="/ppt/slides/slide15.xml" Id="R13d54dd38ec34174" /><Relationship Type="http://schemas.openxmlformats.org/officeDocument/2006/relationships/slide" Target="/ppt/slides/slide16.xml" Id="R4aec691c1aed456c" /><Relationship Type="http://schemas.openxmlformats.org/officeDocument/2006/relationships/slide" Target="/ppt/slides/slide17.xml" Id="R61ec17a6d3be4ea8" /><Relationship Type="http://schemas.openxmlformats.org/officeDocument/2006/relationships/slide" Target="/ppt/slides/slide18.xml" Id="R03442cc5cf3540f5" /><Relationship Type="http://schemas.openxmlformats.org/officeDocument/2006/relationships/slide" Target="/ppt/slides/slide19.xml" Id="Rc3330654116b4aeb" /><Relationship Type="http://schemas.openxmlformats.org/officeDocument/2006/relationships/slide" Target="/ppt/slides/slide20.xml" Id="R699a4bacaf134213" /><Relationship Type="http://schemas.openxmlformats.org/officeDocument/2006/relationships/slide" Target="/ppt/slides/slide21.xml" Id="R06ac38a080a64c59" /><Relationship Type="http://schemas.openxmlformats.org/officeDocument/2006/relationships/slide" Target="/ppt/slides/slide22.xml" Id="Reb0e5e23c0a04630" /><Relationship Type="http://schemas.openxmlformats.org/officeDocument/2006/relationships/slide" Target="/ppt/slides/slide23.xml" Id="Rb42977757aca4956" /><Relationship Type="http://schemas.openxmlformats.org/officeDocument/2006/relationships/slide" Target="/ppt/slides/slide24.xml" Id="R1ebfc31ea3214ef6" /><Relationship Type="http://schemas.openxmlformats.org/officeDocument/2006/relationships/slide" Target="/ppt/slides/slide25.xml" Id="Rcf551b17616d446c" /><Relationship Type="http://schemas.openxmlformats.org/officeDocument/2006/relationships/slide" Target="/ppt/slides/slide26.xml" Id="R3dfd00de917a427d" /><Relationship Type="http://schemas.openxmlformats.org/officeDocument/2006/relationships/slide" Target="/ppt/slides/slide27.xml" Id="R3fd5d9d7c0014505" /><Relationship Type="http://schemas.openxmlformats.org/officeDocument/2006/relationships/slide" Target="/ppt/slides/slide28.xml" Id="R11d6a155e1ad43fa" /><Relationship Type="http://schemas.openxmlformats.org/officeDocument/2006/relationships/slide" Target="/ppt/slides/slide29.xml" Id="Rff36995aae2c403f" /><Relationship Type="http://schemas.openxmlformats.org/officeDocument/2006/relationships/slide" Target="/ppt/slides/slide30.xml" Id="R96f716aecb95473a" /><Relationship Type="http://schemas.openxmlformats.org/officeDocument/2006/relationships/slide" Target="/ppt/slides/slide31.xml" Id="R0800c84978b844fe" /><Relationship Type="http://schemas.openxmlformats.org/officeDocument/2006/relationships/slide" Target="/ppt/slides/slide32.xml" Id="R27e588a9099241b4" /><Relationship Type="http://schemas.openxmlformats.org/officeDocument/2006/relationships/slide" Target="/ppt/slides/slide33.xml" Id="R08d74787d0064717" /><Relationship Type="http://schemas.openxmlformats.org/officeDocument/2006/relationships/slide" Target="/ppt/slides/slide34.xml" Id="R26824752c44a4ad5" /><Relationship Type="http://schemas.openxmlformats.org/officeDocument/2006/relationships/slide" Target="/ppt/slides/slide35.xml" Id="Rfbf967adf0a24a2d" /><Relationship Type="http://schemas.openxmlformats.org/officeDocument/2006/relationships/slide" Target="/ppt/slides/slide36.xml" Id="Rdea0ed4e5027496c" /><Relationship Type="http://schemas.openxmlformats.org/officeDocument/2006/relationships/slide" Target="/ppt/slides/slide37.xml" Id="Rd0b1242d8d1e4f63" /><Relationship Type="http://schemas.openxmlformats.org/officeDocument/2006/relationships/slide" Target="/ppt/slides/slide38.xml" Id="Rc8b488024bdd4a09" /><Relationship Type="http://schemas.openxmlformats.org/officeDocument/2006/relationships/slide" Target="/ppt/slides/slide39.xml" Id="Rc04307bab0df48fa" /><Relationship Type="http://schemas.openxmlformats.org/officeDocument/2006/relationships/slide" Target="/ppt/slides/slide40.xml" Id="Rd59cfcc85b624bdf" /><Relationship Type="http://schemas.openxmlformats.org/officeDocument/2006/relationships/slide" Target="/ppt/slides/slide41.xml" Id="R2cf2e92431104999" /><Relationship Type="http://schemas.openxmlformats.org/officeDocument/2006/relationships/slide" Target="/ppt/slides/slide42.xml" Id="Rb13f49905b8541f8" /><Relationship Type="http://schemas.openxmlformats.org/officeDocument/2006/relationships/slide" Target="/ppt/slides/slide43.xml" Id="Re31d8c8da3354a7d" /><Relationship Type="http://schemas.openxmlformats.org/officeDocument/2006/relationships/slide" Target="/ppt/slides/slide44.xml" Id="Rf8511b3761cd4add" /><Relationship Type="http://schemas.openxmlformats.org/officeDocument/2006/relationships/slide" Target="/ppt/slides/slide45.xml" Id="Rb141a87d12344b21" /><Relationship Type="http://schemas.openxmlformats.org/officeDocument/2006/relationships/slide" Target="/ppt/slides/slide46.xml" Id="R81f79b2572df420d" /><Relationship Type="http://schemas.openxmlformats.org/officeDocument/2006/relationships/slide" Target="/ppt/slides/slide47.xml" Id="R5682b2a912d647c5" /><Relationship Type="http://schemas.openxmlformats.org/officeDocument/2006/relationships/slide" Target="/ppt/slides/slide48.xml" Id="R96d76537bc3b4911" /><Relationship Type="http://schemas.openxmlformats.org/officeDocument/2006/relationships/slide" Target="/ppt/slides/slide49.xml" Id="Rfb8735ac708244d2" /><Relationship Type="http://schemas.openxmlformats.org/officeDocument/2006/relationships/slide" Target="/ppt/slides/slide50.xml" Id="R7c071e6138484c86" /><Relationship Type="http://schemas.openxmlformats.org/officeDocument/2006/relationships/slide" Target="/ppt/slides/slide51.xml" Id="R2b978b28e7504610" /><Relationship Type="http://schemas.openxmlformats.org/officeDocument/2006/relationships/slide" Target="/ppt/slides/slide52.xml" Id="R32d02235e44a45a0" /><Relationship Type="http://schemas.openxmlformats.org/officeDocument/2006/relationships/slide" Target="/ppt/slides/slide53.xml" Id="R7b640117e2aa4bc9" /><Relationship Type="http://schemas.openxmlformats.org/officeDocument/2006/relationships/slide" Target="/ppt/slides/slide54.xml" Id="Rf7ca90179a814533" /><Relationship Type="http://schemas.openxmlformats.org/officeDocument/2006/relationships/slide" Target="/ppt/slides/slide55.xml" Id="R84223842992e4e02" /><Relationship Type="http://schemas.openxmlformats.org/officeDocument/2006/relationships/slide" Target="/ppt/slides/slide56.xml" Id="R3bc47db911124849" /><Relationship Type="http://schemas.openxmlformats.org/officeDocument/2006/relationships/slide" Target="/ppt/slides/slide57.xml" Id="R417f3b26210d401d" /><Relationship Type="http://schemas.openxmlformats.org/officeDocument/2006/relationships/slide" Target="/ppt/slides/slide58.xml" Id="R7bfc8b8316f84005" /><Relationship Type="http://schemas.openxmlformats.org/officeDocument/2006/relationships/slide" Target="/ppt/slides/slide59.xml" Id="Re420c9e9271f4d50" /><Relationship Type="http://schemas.openxmlformats.org/officeDocument/2006/relationships/slide" Target="/ppt/slides/slide60.xml" Id="R8fb63381bdc24f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8d7d9e263541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5c8fac944b41d4" /><Relationship Type="http://schemas.openxmlformats.org/officeDocument/2006/relationships/notesMaster" Target="/ppt/notesMasters/notesMaster1.xml" Id="R1c04a37a457b43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8e52c12aaaa842b1" /><Relationship Type="http://schemas.openxmlformats.org/officeDocument/2006/relationships/notesMaster" Target="/ppt/notesMasters/notesMaster1.xml" Id="R8f1aa6dee7e54fa1"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a9b09882284e16" /><Relationship Type="http://schemas.openxmlformats.org/officeDocument/2006/relationships/notesMaster" Target="/ppt/notesMasters/notesMaster1.xml" Id="R6afa11c2f1204a0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015f9e60e24498" /><Relationship Type="http://schemas.openxmlformats.org/officeDocument/2006/relationships/notesMaster" Target="/ppt/notesMasters/notesMaster1.xml" Id="R41fd0996855a4bb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2195bf9b6a14bc3" /><Relationship Type="http://schemas.openxmlformats.org/officeDocument/2006/relationships/notesMaster" Target="/ppt/notesMasters/notesMaster1.xml" Id="R7d11d79914614c6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0e13bd3cc74bea" /><Relationship Type="http://schemas.openxmlformats.org/officeDocument/2006/relationships/notesMaster" Target="/ppt/notesMasters/notesMaster1.xml" Id="Re0f15511078640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2ba5ab330d92418a" /><Relationship Type="http://schemas.openxmlformats.org/officeDocument/2006/relationships/notesMaster" Target="/ppt/notesMasters/notesMaster1.xml" Id="R9bce2f6fec1f4ff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eadffa5ca624116" /><Relationship Type="http://schemas.openxmlformats.org/officeDocument/2006/relationships/notesMaster" Target="/ppt/notesMasters/notesMaster1.xml" Id="R4b218caa2a304d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fd6bd40dd88443f5" /><Relationship Type="http://schemas.openxmlformats.org/officeDocument/2006/relationships/notesMaster" Target="/ppt/notesMasters/notesMaster1.xml" Id="R22e997ead68948b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f30e436c2d4446" /><Relationship Type="http://schemas.openxmlformats.org/officeDocument/2006/relationships/notesMaster" Target="/ppt/notesMasters/notesMaster1.xml" Id="Re7414bd8d04745e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18c85222a2a4fc3" /><Relationship Type="http://schemas.openxmlformats.org/officeDocument/2006/relationships/notesMaster" Target="/ppt/notesMasters/notesMaster1.xml" Id="R584e594e83fe45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10751d70ae40fb" /><Relationship Type="http://schemas.openxmlformats.org/officeDocument/2006/relationships/notesMaster" Target="/ppt/notesMasters/notesMaster1.xml" Id="R4d3b337fb77142d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a1032fa1bef4510" /><Relationship Type="http://schemas.openxmlformats.org/officeDocument/2006/relationships/notesMaster" Target="/ppt/notesMasters/notesMaster1.xml" Id="Rb0fc885bf1a44b1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fc5665eff4e49ee" /><Relationship Type="http://schemas.openxmlformats.org/officeDocument/2006/relationships/notesMaster" Target="/ppt/notesMasters/notesMaster1.xml" Id="R98201bcd8e2945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13ae60095e04bf9" /><Relationship Type="http://schemas.openxmlformats.org/officeDocument/2006/relationships/notesMaster" Target="/ppt/notesMasters/notesMaster1.xml" Id="R5def6f78472348e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9596e3e9f17404b" /><Relationship Type="http://schemas.openxmlformats.org/officeDocument/2006/relationships/notesMaster" Target="/ppt/notesMasters/notesMaster1.xml" Id="Rdc91071859a2470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cce124d669241a0" /><Relationship Type="http://schemas.openxmlformats.org/officeDocument/2006/relationships/notesMaster" Target="/ppt/notesMasters/notesMaster1.xml" Id="R851deaafa2db40a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c323495070d4ea0" /><Relationship Type="http://schemas.openxmlformats.org/officeDocument/2006/relationships/notesMaster" Target="/ppt/notesMasters/notesMaster1.xml" Id="Re9dcf1be4126443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fbd68b3f2d44395" /><Relationship Type="http://schemas.openxmlformats.org/officeDocument/2006/relationships/notesMaster" Target="/ppt/notesMasters/notesMaster1.xml" Id="R80ea08e5c8a84d7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2d131fbf7ef448c" /><Relationship Type="http://schemas.openxmlformats.org/officeDocument/2006/relationships/notesMaster" Target="/ppt/notesMasters/notesMaster1.xml" Id="Rff89d93cde7047f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c6b98d8f8e04fcd" /><Relationship Type="http://schemas.openxmlformats.org/officeDocument/2006/relationships/notesMaster" Target="/ppt/notesMasters/notesMaster1.xml" Id="R37a50a481794493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30a7ca172e4eb7" /><Relationship Type="http://schemas.openxmlformats.org/officeDocument/2006/relationships/notesMaster" Target="/ppt/notesMasters/notesMaster1.xml" Id="R98e710a3321a403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0aff9c3b62d4449" /><Relationship Type="http://schemas.openxmlformats.org/officeDocument/2006/relationships/notesMaster" Target="/ppt/notesMasters/notesMaster1.xml" Id="R156deebac4424aa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9c77a2e4efc498d" /><Relationship Type="http://schemas.openxmlformats.org/officeDocument/2006/relationships/notesMaster" Target="/ppt/notesMasters/notesMaster1.xml" Id="R0c0f2a1e6faa4a1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28693c1061e4bca" /><Relationship Type="http://schemas.openxmlformats.org/officeDocument/2006/relationships/notesMaster" Target="/ppt/notesMasters/notesMaster1.xml" Id="Re6c0a3874e024b5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6ce3c76e0774edf" /><Relationship Type="http://schemas.openxmlformats.org/officeDocument/2006/relationships/notesMaster" Target="/ppt/notesMasters/notesMaster1.xml" Id="Rad9fe400b9fc4b5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90901ef35954f96" /><Relationship Type="http://schemas.openxmlformats.org/officeDocument/2006/relationships/notesMaster" Target="/ppt/notesMasters/notesMaster1.xml" Id="R6b7fc1b5a9cb4fb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231c69b429745fd" /><Relationship Type="http://schemas.openxmlformats.org/officeDocument/2006/relationships/notesMaster" Target="/ppt/notesMasters/notesMaster1.xml" Id="R7bb96f32e3ec4c3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be9022c59f44ca6" /><Relationship Type="http://schemas.openxmlformats.org/officeDocument/2006/relationships/notesMaster" Target="/ppt/notesMasters/notesMaster1.xml" Id="R66d2c5374d5b433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c9ba203bf604347" /><Relationship Type="http://schemas.openxmlformats.org/officeDocument/2006/relationships/notesMaster" Target="/ppt/notesMasters/notesMaster1.xml" Id="R7900d4fd7a384b1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b56bdeed206400c" /><Relationship Type="http://schemas.openxmlformats.org/officeDocument/2006/relationships/notesMaster" Target="/ppt/notesMasters/notesMaster1.xml" Id="R63b79596db6d489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2e1479d469e4c7c" /><Relationship Type="http://schemas.openxmlformats.org/officeDocument/2006/relationships/notesMaster" Target="/ppt/notesMasters/notesMaster1.xml" Id="Re5733bb441fc417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035443a0ebd4695" /><Relationship Type="http://schemas.openxmlformats.org/officeDocument/2006/relationships/notesMaster" Target="/ppt/notesMasters/notesMaster1.xml" Id="R6ea189a7f1b543e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61ddd992b204342" /><Relationship Type="http://schemas.openxmlformats.org/officeDocument/2006/relationships/notesMaster" Target="/ppt/notesMasters/notesMaster1.xml" Id="R5bc0e844048f486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999c8a359a34a78" /><Relationship Type="http://schemas.openxmlformats.org/officeDocument/2006/relationships/notesMaster" Target="/ppt/notesMasters/notesMaster1.xml" Id="Rc487b4dc45dc435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7722e0193c747be" /><Relationship Type="http://schemas.openxmlformats.org/officeDocument/2006/relationships/notesMaster" Target="/ppt/notesMasters/notesMaster1.xml" Id="Reee5c528ef75420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7b54d4a33a6481f" /><Relationship Type="http://schemas.openxmlformats.org/officeDocument/2006/relationships/notesMaster" Target="/ppt/notesMasters/notesMaster1.xml" Id="Rf95b57f1f3d3451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e3fdd87a74b4919" /><Relationship Type="http://schemas.openxmlformats.org/officeDocument/2006/relationships/notesMaster" Target="/ppt/notesMasters/notesMaster1.xml" Id="Rd2559a9b61e04fa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73a8f013fe348be" /><Relationship Type="http://schemas.openxmlformats.org/officeDocument/2006/relationships/notesMaster" Target="/ppt/notesMasters/notesMaster1.xml" Id="Rf4c9603922e7420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e094625ebde4b43" /><Relationship Type="http://schemas.openxmlformats.org/officeDocument/2006/relationships/notesMaster" Target="/ppt/notesMasters/notesMaster1.xml" Id="Rcd5583f9951c474f"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1ee774c2f594459" /><Relationship Type="http://schemas.openxmlformats.org/officeDocument/2006/relationships/notesMaster" Target="/ppt/notesMasters/notesMaster1.xml" Id="R3aa65cb21cb042e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f752a33cd09484b" /><Relationship Type="http://schemas.openxmlformats.org/officeDocument/2006/relationships/notesMaster" Target="/ppt/notesMasters/notesMaster1.xml" Id="R660805820f2643d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c755d6150b8148cf" /><Relationship Type="http://schemas.openxmlformats.org/officeDocument/2006/relationships/notesMaster" Target="/ppt/notesMasters/notesMaster1.xml" Id="R7c13e45cfbd846b3"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8d12b478947e457c" /><Relationship Type="http://schemas.openxmlformats.org/officeDocument/2006/relationships/notesMaster" Target="/ppt/notesMasters/notesMaster1.xml" Id="R83dd1142bb5b420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d9af0b195a843ee" /><Relationship Type="http://schemas.openxmlformats.org/officeDocument/2006/relationships/notesMaster" Target="/ppt/notesMasters/notesMaster1.xml" Id="R981bdd0537a045a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922dd9972384723" /><Relationship Type="http://schemas.openxmlformats.org/officeDocument/2006/relationships/notesMaster" Target="/ppt/notesMasters/notesMaster1.xml" Id="R8232ca1d1bd64e3d"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c4008d8ab0a247b3" /><Relationship Type="http://schemas.openxmlformats.org/officeDocument/2006/relationships/notesMaster" Target="/ppt/notesMasters/notesMaster1.xml" Id="Rda4651ab5b37449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673bd40556e47bf" /><Relationship Type="http://schemas.openxmlformats.org/officeDocument/2006/relationships/notesMaster" Target="/ppt/notesMasters/notesMaster1.xml" Id="Rbd9d6914e26647cc"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efdd9f260d0e442f" /><Relationship Type="http://schemas.openxmlformats.org/officeDocument/2006/relationships/notesMaster" Target="/ppt/notesMasters/notesMaster1.xml" Id="R8019fbe931ee4015"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4fa113806c247eb" /><Relationship Type="http://schemas.openxmlformats.org/officeDocument/2006/relationships/notesMaster" Target="/ppt/notesMasters/notesMaster1.xml" Id="R589f38c36f3f475c"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f3a525bf0a9f4e68" /><Relationship Type="http://schemas.openxmlformats.org/officeDocument/2006/relationships/notesMaster" Target="/ppt/notesMasters/notesMaster1.xml" Id="Re28c1a9d94de4451"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cad561d350f4b81" /><Relationship Type="http://schemas.openxmlformats.org/officeDocument/2006/relationships/notesMaster" Target="/ppt/notesMasters/notesMaster1.xml" Id="R8c2d769613684fea"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5684e2752a784be4" /><Relationship Type="http://schemas.openxmlformats.org/officeDocument/2006/relationships/notesMaster" Target="/ppt/notesMasters/notesMaster1.xml" Id="R2f8a144d32ad4f6c"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cca8de2929444be7" /><Relationship Type="http://schemas.openxmlformats.org/officeDocument/2006/relationships/notesMaster" Target="/ppt/notesMasters/notesMaster1.xml" Id="R4f4cd40424244198"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cbdfa90df020424b" /><Relationship Type="http://schemas.openxmlformats.org/officeDocument/2006/relationships/notesMaster" Target="/ppt/notesMasters/notesMaster1.xml" Id="R20866e5dae5347cc"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c7e3a24006b1461a" /><Relationship Type="http://schemas.openxmlformats.org/officeDocument/2006/relationships/notesMaster" Target="/ppt/notesMasters/notesMaster1.xml" Id="R249ab826da7040e4"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f65404f19e71496a" /><Relationship Type="http://schemas.openxmlformats.org/officeDocument/2006/relationships/notesMaster" Target="/ppt/notesMasters/notesMaster1.xml" Id="R623b8df88a724cb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2585d580fd544881" /><Relationship Type="http://schemas.openxmlformats.org/officeDocument/2006/relationships/notesMaster" Target="/ppt/notesMasters/notesMaster1.xml" Id="Rbd5af819387e44bf"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6cb3eb52cdbc44cb" /><Relationship Type="http://schemas.openxmlformats.org/officeDocument/2006/relationships/notesMaster" Target="/ppt/notesMasters/notesMaster1.xml" Id="Rbd5dcd457f8a4804"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3071d5b1559a45a0" /><Relationship Type="http://schemas.openxmlformats.org/officeDocument/2006/relationships/notesMaster" Target="/ppt/notesMasters/notesMaster1.xml" Id="R12b26f79c1b948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Hertz Quest: After Hours is an original fictional comedy game accompanying this sourced investment research. The game is not a company endorsement or a depiction of actual customer tracking. The presentation remains an editable 60-slide research deck. Market snapshot refreshed from FMP MCP at the September 23, 2026 close; company research reviewed September 23. Generated Ocean Drive art: game/world/assets/ocean_drive_v1.png, prompt in source/director_art_prompts.json.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September twenty-third close, FMP shows Hertz at one dollar seventy-four, with a market capitalization near five hundred forty-nine million dollars. Its fifty-two-week range is one dollar forty-five to eight dollars eighteen. Six analysts estimate about 9.19 billion dollars of revenue in 2026 and 9.56 billion in 2027. Daily RSI is about 34.6. The marked support and resistance zones are interpretations of price history, not forecasts. This is a dated snapshot; it is not a live quote. Source: Financial Modeling Prep MCP quote, annual financial-estimates, historical-price-eod-full and relative-strength-index endpoints retrieved September 23 evening ET. Close-to-close change uses the quote endpoint, not the EOD open-to-close change field. 50- and 200-day simple moving averages calculated from extended daily closes; RSI supplied by FMP. Zones retained as analyst interpretations of recent lows and trading congestion. Chart period September 24, 2025 to September 23, 2026. Raw provider responses: source/directors_fmp_refresh.json and source/fmp_eod_long_2026-09-23.json.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Small operating changes meet a large debt claim</a:t>
            </a:r>
          </a:p>
          <a:p xmlns:a="http://schemas.openxmlformats.org/drawingml/2006/main">
            <a:r>
              <a:t>CHAPTER: The investment question</a:t>
            </a:r>
          </a:p>
          <a:p xmlns:a="http://schemas.openxmlformats.org/drawingml/2006/main">
            <a:r>
              <a:t/>
            </a:r>
          </a:p>
          <a:p xmlns:a="http://schemas.openxmlformats.org/drawingml/2006/main">
            <a:r>
              <a:t>RECORDING SCRIPT</a:t>
            </a:r>
          </a:p>
          <a:p xmlns:a="http://schemas.openxmlformats.org/drawingml/2006/main">
            <a:r>
              <a:t>This is the central tension. Small improvements can matter across more than half a million cars. But the equity sits behind about 5.7 billion dollars of net corporate principal on our June convention. A compelling software demonstration alone cannot settle the investment case. We need to connect the decision, the operating result and the cash available after financing.</a:t>
            </a:r>
          </a:p>
          <a:p xmlns:a="http://schemas.openxmlformats.org/drawingml/2006/main">
            <a:r>
              <a:t/>
            </a:r>
          </a:p>
          <a:p xmlns:a="http://schemas.openxmlformats.org/drawingml/2006/main">
            <a:r>
              <a:t>ON SCREEN</a:t>
            </a:r>
          </a:p>
          <a:p xmlns:a="http://schemas.openxmlformats.org/drawingml/2006/main">
            <a:r>
              <a:t>539,118 cars / Q2 average fleet creates scale for better decisions</a:t>
            </a:r>
          </a:p>
          <a:p xmlns:a="http://schemas.openxmlformats.org/drawingml/2006/main">
            <a:r>
              <a:t>$5.672B / June net corporate principal ahead of common equity</a:t>
            </a:r>
          </a:p>
          <a:p xmlns:a="http://schemas.openxmlformats.org/drawingml/2006/main">
            <a:r>
              <a:t/>
            </a:r>
          </a:p>
          <a:p xmlns:a="http://schemas.openxmlformats.org/drawingml/2006/main">
            <a:r>
              <a:t/>
            </a:r>
          </a:p>
          <a:p xmlns:a="http://schemas.openxmlformats.org/drawingml/2006/main">
            <a:r>
              <a:t>The thesis needs better operating economics and a viable financing path.</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Q2 improved, but recurring earnings stayed weak</a:t>
            </a:r>
          </a:p>
          <a:p xmlns:a="http://schemas.openxmlformats.org/drawingml/2006/main">
            <a:r>
              <a:t>CHAPTER: The investment question</a:t>
            </a:r>
          </a:p>
          <a:p xmlns:a="http://schemas.openxmlformats.org/drawingml/2006/main">
            <a:r>
              <a:t/>
            </a:r>
          </a:p>
          <a:p xmlns:a="http://schemas.openxmlformats.org/drawingml/2006/main">
            <a:r>
              <a:t>RECORDING SCRIPT</a:t>
            </a:r>
          </a:p>
          <a:p xmlns:a="http://schemas.openxmlformats.org/drawingml/2006/main">
            <a:r>
              <a:t>Revenue grew and corporate EBITDA improved by 63 million dollars. The adjusted net result still showed a loss. GAAP profit included a 98 million dollar warrant remeasurement gain and a 64 million dollar gain on nonvehicle asset disposals, among other reconciliation items. We should evaluate the rental recovery using the full reconciliation, rather than annualizing headline profit.</a:t>
            </a:r>
          </a:p>
          <a:p xmlns:a="http://schemas.openxmlformats.org/drawingml/2006/main">
            <a:r>
              <a:t/>
            </a:r>
          </a:p>
          <a:p xmlns:a="http://schemas.openxmlformats.org/drawingml/2006/main">
            <a:r>
              <a:t>ON SCREEN</a:t>
            </a:r>
          </a:p>
          <a:p xmlns:a="http://schemas.openxmlformats.org/drawingml/2006/main">
            <a:r>
              <a:t>Revenue / $2.396B / +10% year over year</a:t>
            </a:r>
          </a:p>
          <a:p xmlns:a="http://schemas.openxmlformats.org/drawingml/2006/main">
            <a:r>
              <a:t>Corporate EBITDA / $81M / $18M a year earlier</a:t>
            </a:r>
          </a:p>
          <a:p xmlns:a="http://schemas.openxmlformats.org/drawingml/2006/main">
            <a:r>
              <a:t>GAAP net income / $64M / Includes significant gains</a:t>
            </a:r>
          </a:p>
          <a:p xmlns:a="http://schemas.openxmlformats.org/drawingml/2006/main">
            <a:r>
              <a:t>Adjusted net income / −$47M / Still a loss</a:t>
            </a:r>
          </a:p>
          <a:p xmlns:a="http://schemas.openxmlformats.org/drawingml/2006/main">
            <a:r>
              <a:t/>
            </a:r>
          </a:p>
          <a:p xmlns:a="http://schemas.openxmlformats.org/drawingml/2006/main">
            <a:r>
              <a:t/>
            </a:r>
          </a:p>
          <a:p xmlns:a="http://schemas.openxmlformats.org/drawingml/2006/main">
            <a:r>
              <a:t>Q2 2026. Non-GAAP measures follow Hertz’s reconciliation.</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 The daily spread still has several bills to pay</a:t>
            </a:r>
          </a:p>
          <a:p xmlns:a="http://schemas.openxmlformats.org/drawingml/2006/main">
            <a:r>
              <a:t>CHAPTER: The investment question</a:t>
            </a:r>
          </a:p>
          <a:p xmlns:a="http://schemas.openxmlformats.org/drawingml/2006/main">
            <a:r>
              <a:t/>
            </a:r>
          </a:p>
          <a:p xmlns:a="http://schemas.openxmlformats.org/drawingml/2006/main">
            <a:r>
              <a:t>RECORDING SCRIPT</a:t>
            </a:r>
          </a:p>
          <a:p xmlns:a="http://schemas.openxmlformats.org/drawingml/2006/main">
            <a:r>
              <a:t>Each transaction day generated 61 dollars and 98 cents in revenue against 37 dollars and 62 cents of reported direct operating expense. The difference is useful for following rental economics. It is not the final profit. Vehicle depreciation and financing still matter enormously. Intelligence creates value only when the total economics improve, not merely when a single dashboard metric rises.</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Revenue/day: 61.98</a:t>
            </a:r>
          </a:p>
          <a:p xmlns:a="http://schemas.openxmlformats.org/drawingml/2006/main">
            <a:r>
              <a:t>Direct cost/day: 37.62</a:t>
            </a:r>
          </a:p>
          <a:p xmlns:a="http://schemas.openxmlformats.org/drawingml/2006/main">
            <a:r>
              <a:t>Difference: 24.36</a:t>
            </a:r>
          </a:p>
          <a:p xmlns:a="http://schemas.openxmlformats.org/drawingml/2006/main">
            <a:r>
              <a:t>Units: Q2 2026 / USD per transaction day</a:t>
            </a:r>
          </a:p>
          <a:p xmlns:a="http://schemas.openxmlformats.org/drawingml/2006/main">
            <a:r>
              <a:t/>
            </a:r>
          </a:p>
          <a:p xmlns:a="http://schemas.openxmlformats.org/drawingml/2006/main">
            <a:r>
              <a:t>The $24.36 difference precedes depreciation, fleet interest, SG&amp;A and corporate claims.</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5.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 The announced EV reduction was completed in 2024</a:t>
            </a:r>
          </a:p>
          <a:p xmlns:a="http://schemas.openxmlformats.org/drawingml/2006/main">
            <a:r>
              <a:t>CHAPTER: The investment question</a:t>
            </a:r>
          </a:p>
          <a:p xmlns:a="http://schemas.openxmlformats.org/drawingml/2006/main">
            <a:r>
              <a:t/>
            </a:r>
          </a:p>
          <a:p xmlns:a="http://schemas.openxmlformats.org/drawingml/2006/main">
            <a:r>
              <a:t>RECORDING SCRIPT</a:t>
            </a:r>
          </a:p>
          <a:p xmlns:a="http://schemas.openxmlformats.org/drawingml/2006/main">
            <a:r>
              <a:t>One part of the cleanup is already complete: Hertz reported finishing its announced thirty-thousand-vehicle EV reduction in its full-year 2024 results. That does not establish that every Tesla has been sold, or that normal fleet disposal has ended. The forward thesis is a more disciplined vehicle mix, paired with better decisions on repairs, allocation and resale. Palantir can support those decisions, while ordinary depreciation and financing remain ongoing costs.</a:t>
            </a:r>
          </a:p>
          <a:p xmlns:a="http://schemas.openxmlformats.org/drawingml/2006/main">
            <a:r>
              <a:t/>
            </a:r>
          </a:p>
          <a:p xmlns:a="http://schemas.openxmlformats.org/drawingml/2006/main">
            <a:r>
              <a:t>ON SCREEN</a:t>
            </a:r>
          </a:p>
          <a:p xmlns:a="http://schemas.openxmlformats.org/drawingml/2006/main">
            <a:r>
              <a:t>2021 / Initial order for 100,000 Teslas announced</a:t>
            </a:r>
          </a:p>
          <a:p xmlns:a="http://schemas.openxmlformats.org/drawingml/2006/main">
            <a:r>
              <a:t>2024 / 30,000-vehicle EV reduction completed</a:t>
            </a:r>
          </a:p>
          <a:p xmlns:a="http://schemas.openxmlformats.org/drawingml/2006/main">
            <a:r>
              <a:t>Next test / A disciplined fleet mix, repair cost and resale value</a:t>
            </a:r>
          </a:p>
          <a:p xmlns:a="http://schemas.openxmlformats.org/drawingml/2006/main">
            <a:r>
              <a:t/>
            </a:r>
          </a:p>
          <a:p xmlns:a="http://schemas.openxmlformats.org/drawingml/2006/main">
            <a:r>
              <a:t/>
            </a:r>
          </a:p>
          <a:p xmlns:a="http://schemas.openxmlformats.org/drawingml/2006/main">
            <a:r>
              <a:t>The reduction covered EVs, not Tesla alone. Routine fleet rotation continues.</a:t>
            </a:r>
          </a:p>
          <a:p xmlns:a="http://schemas.openxmlformats.org/drawingml/2006/main">
            <a:r>
              <a:t/>
            </a:r>
          </a:p>
          <a:p xmlns:a="http://schemas.openxmlformats.org/drawingml/2006/main">
            <a:r>
              <a:t>SOURCES AND FULL LINKS</a:t>
            </a:r>
          </a:p>
          <a:p xmlns:a="http://schemas.openxmlformats.org/drawingml/2006/main">
            <a:r>
              <a:t>TES21 / Hertz announces initial Tesla order</a:t>
            </a:r>
          </a:p>
          <a:p xmlns:a="http://schemas.openxmlformats.org/drawingml/2006/main">
            <a:r>
              <a:t>Hertz press release; 25 Oct 2021</a:t>
            </a:r>
          </a:p>
          <a:p xmlns:a="http://schemas.openxmlformats.org/drawingml/2006/main">
            <a:r>
              <a:t>https://www.prnewswire.com/news-releases/hertz-invests-in-largest-electric-vehicle-rental-fleet-and-partners-with-seven-time-super-bowl-champion-tom-brady-to-headline-new-campaign-301407266.html</a:t>
            </a:r>
          </a:p>
          <a:p xmlns:a="http://schemas.openxmlformats.org/drawingml/2006/main">
            <a:r>
              <a:t/>
            </a:r>
          </a:p>
          <a:p xmlns:a="http://schemas.openxmlformats.org/drawingml/2006/main">
            <a:r>
              <a:t/>
            </a:r>
          </a:p>
          <a:p xmlns:a="http://schemas.openxmlformats.org/drawingml/2006/main">
            <a:r>
              <a:t>EV24 / Hertz FY2024 results and EV reduction</a:t>
            </a:r>
          </a:p>
          <a:p xmlns:a="http://schemas.openxmlformats.org/drawingml/2006/main">
            <a:r>
              <a:t>Hertz press release; 13 Feb 2025</a:t>
            </a:r>
          </a:p>
          <a:p xmlns:a="http://schemas.openxmlformats.org/drawingml/2006/main">
            <a:r>
              <a:t>https://newsroom.hertz.com/press-releases/press-release-details/hertz-reports-fourth-quarter-and-full-year-2024-results/</a:t>
            </a:r>
          </a:p>
          <a:p xmlns:a="http://schemas.openxmlformats.org/drawingml/2006/main">
            <a:r>
              <a:t/>
            </a:r>
          </a:p>
          <a:p xmlns:a="http://schemas.openxmlformats.org/drawingml/2006/main">
            <a:r>
              <a:t/>
            </a:r>
          </a:p>
          <a:p xmlns:a="http://schemas.openxmlformats.org/drawingml/2006/main">
            <a:r>
              <a:t>K / Hertz 2025 Form 10-K</a:t>
            </a:r>
          </a:p>
          <a:p xmlns:a="http://schemas.openxmlformats.org/drawingml/2006/main">
            <a:r>
              <a:t>Primary source; 26 Feb 2026</a:t>
            </a:r>
          </a:p>
          <a:p xmlns:a="http://schemas.openxmlformats.org/drawingml/2006/main">
            <a:r>
              <a:t>https://www.sec.gov/Archives/edgar/data/1657853/000165785326000008/htz-20251231.htm</a:t>
            </a:r>
          </a:p>
          <a:p xmlns:a="http://schemas.openxmlformats.org/drawingml/2006/main">
            <a:r>
              <a:t>Bundled snapshot: Research_Sources/1ed5ed42-0b08-4a0b-9fb9-3ba65bf27b34.pdf</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6.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 A $25 monthly DPU change means about $162M a year</a:t>
            </a:r>
          </a:p>
          <a:p xmlns:a="http://schemas.openxmlformats.org/drawingml/2006/main">
            <a:r>
              <a:t>CHAPTER: The investment question</a:t>
            </a:r>
          </a:p>
          <a:p xmlns:a="http://schemas.openxmlformats.org/drawingml/2006/main">
            <a:r>
              <a:t/>
            </a:r>
          </a:p>
          <a:p xmlns:a="http://schemas.openxmlformats.org/drawingml/2006/main">
            <a:r>
              <a:t>RECORDING SCRIPT</a:t>
            </a:r>
          </a:p>
          <a:p xmlns:a="http://schemas.openxmlformats.org/drawingml/2006/main">
            <a:r>
              <a:t>Depreciation per unit rose from 256 to 302 dollars per month in the Q2 comparison. At the current average fleet size, a 25 dollar monthly change would alter annual depreciation by about 162 million dollars. That is an annual sensitivity using a constant fleet, not an annual forecast. Better purchasing and disposal decisions can be as important as finding another rental.</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Q2 2025: 256</a:t>
            </a:r>
          </a:p>
          <a:p xmlns:a="http://schemas.openxmlformats.org/drawingml/2006/main">
            <a:r>
              <a:t>Q2 2026: 302</a:t>
            </a:r>
          </a:p>
          <a:p xmlns:a="http://schemas.openxmlformats.org/drawingml/2006/main">
            <a:r>
              <a:t>Units: Net depreciation / USD per average vehicle per month</a:t>
            </a:r>
          </a:p>
          <a:p xmlns:a="http://schemas.openxmlformats.org/drawingml/2006/main">
            <a:r>
              <a:t/>
            </a:r>
          </a:p>
          <a:p xmlns:a="http://schemas.openxmlformats.org/drawingml/2006/main">
            <a:r>
              <a:t>Sensitivity: $25 × 539,118 vehicles × 12 months = $161.7M. Constant-fleet illustration.</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7.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8. Recalls show the cost of unavailable cars</a:t>
            </a:r>
          </a:p>
          <a:p xmlns:a="http://schemas.openxmlformats.org/drawingml/2006/main">
            <a:r>
              <a:t>CHAPTER: The investment question</a:t>
            </a:r>
          </a:p>
          <a:p xmlns:a="http://schemas.openxmlformats.org/drawingml/2006/main">
            <a:r>
              <a:t/>
            </a:r>
          </a:p>
          <a:p xmlns:a="http://schemas.openxmlformats.org/drawingml/2006/main">
            <a:r>
              <a:t>RECORDING SCRIPT</a:t>
            </a:r>
          </a:p>
          <a:p xmlns:a="http://schemas.openxmlformats.org/drawingml/2006/main">
            <a:r>
              <a:t>Hertz estimated that recalls affected nearly fifteen thousand vehicles on average in Q2 and cost about thirty million dollars of corporate EBITDA. This gives a real example of the value at stake when cars cannot earn. Software can prioritize work and substitute another car, but the manufacturer’s repair, available parts and actual customer demand still determine the outcome.</a:t>
            </a:r>
          </a:p>
          <a:p xmlns:a="http://schemas.openxmlformats.org/drawingml/2006/main">
            <a:r>
              <a:t/>
            </a:r>
          </a:p>
          <a:p xmlns:a="http://schemas.openxmlformats.org/drawingml/2006/main">
            <a:r>
              <a:t>ON SCREEN</a:t>
            </a:r>
          </a:p>
          <a:p xmlns:a="http://schemas.openxmlformats.org/drawingml/2006/main">
            <a:r>
              <a:t>About 15,000 / Vehicles affected on average in Q2</a:t>
            </a:r>
          </a:p>
          <a:p xmlns:a="http://schemas.openxmlformats.org/drawingml/2006/main">
            <a:r>
              <a:t>About $30M / Estimated Q2 Corporate EBITDA impact</a:t>
            </a:r>
          </a:p>
          <a:p xmlns:a="http://schemas.openxmlformats.org/drawingml/2006/main">
            <a:r>
              <a:t/>
            </a:r>
          </a:p>
          <a:p xmlns:a="http://schemas.openxmlformats.org/drawingml/2006/main">
            <a:r>
              <a:t/>
            </a:r>
          </a:p>
          <a:p xmlns:a="http://schemas.openxmlformats.org/drawingml/2006/main">
            <a:r>
              <a:t>Company estimates. Repairs and paying demand determine the eventual recovery.</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8.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 Hertz was optimizing fleets in 1977</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Hertz employees published a fleet-planning system in 1977. It modeled how demand and vehicle movements in one city affect the others. Optimization is therefore an established part of this industry. The newer opportunity is tighter feedback between current fleet information, recommendations and frontline execution. Palantir should be judged on how much that improves decisions and net results over the existing process.</a:t>
            </a:r>
          </a:p>
          <a:p xmlns:a="http://schemas.openxmlformats.org/drawingml/2006/main">
            <a:r>
              <a:t/>
            </a:r>
          </a:p>
          <a:p xmlns:a="http://schemas.openxmlformats.org/drawingml/2006/main">
            <a:r>
              <a:t>ON SCREEN</a:t>
            </a:r>
          </a:p>
          <a:p xmlns:a="http://schemas.openxmlformats.org/drawingml/2006/main">
            <a:r>
              <a:t>1977 / Hertz authors describe daily city-level fleet planning</a:t>
            </a:r>
          </a:p>
          <a:p xmlns:a="http://schemas.openxmlformats.org/drawingml/2006/main">
            <a:r>
              <a:t>2022 / Foundry partnership connects fleet records</a:t>
            </a:r>
          </a:p>
          <a:p xmlns:a="http://schemas.openxmlformats.org/drawingml/2006/main">
            <a:r>
              <a:t>2025 / AIPCon 7 shows frontline task applications</a:t>
            </a:r>
          </a:p>
          <a:p xmlns:a="http://schemas.openxmlformats.org/drawingml/2006/main">
            <a:r>
              <a:t>2026 / Fleet and labor planning enter earnings commentary</a:t>
            </a:r>
          </a:p>
          <a:p xmlns:a="http://schemas.openxmlformats.org/drawingml/2006/main">
            <a:r>
              <a:t/>
            </a:r>
          </a:p>
          <a:p xmlns:a="http://schemas.openxmlformats.org/drawingml/2006/main">
            <a:r>
              <a:t/>
            </a:r>
          </a:p>
          <a:p xmlns:a="http://schemas.openxmlformats.org/drawingml/2006/main">
            <a:r>
              <a:t>The newer opportunity connects live operating events with planning and frontline action.</a:t>
            </a:r>
          </a:p>
          <a:p xmlns:a="http://schemas.openxmlformats.org/drawingml/2006/main">
            <a:r>
              <a:t/>
            </a:r>
          </a:p>
          <a:p xmlns:a="http://schemas.openxmlformats.org/drawingml/2006/main">
            <a:r>
              <a:t>SOURCES AND FULL LINKS</a:t>
            </a:r>
          </a:p>
          <a:p xmlns:a="http://schemas.openxmlformats.org/drawingml/2006/main">
            <a:r>
              <a:t>PCS / Edelstein and Melnyk: The Pool Control System</a:t>
            </a:r>
          </a:p>
          <a:p xmlns:a="http://schemas.openxmlformats.org/drawingml/2006/main">
            <a:r>
              <a:t>Hertz-authored operations research paper; 1 Nov 1977</a:t>
            </a:r>
          </a:p>
          <a:p xmlns:a="http://schemas.openxmlformats.org/drawingml/2006/main">
            <a:r>
              <a:t>https://pubsonline.informs.org/doi/10.1287/inte.8.1pt2.21</a:t>
            </a:r>
          </a:p>
          <a:p xmlns:a="http://schemas.openxmlformats.org/drawingml/2006/main">
            <a:r>
              <a:t/>
            </a:r>
          </a:p>
          <a:p xmlns:a="http://schemas.openxmlformats.org/drawingml/2006/main">
            <a:r>
              <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AIP7 / Hertz CIO at AIPCon 7</a:t>
            </a:r>
          </a:p>
          <a:p xmlns:a="http://schemas.openxmlformats.org/drawingml/2006/main">
            <a:r>
              <a:t>Company demonstration; 2025 / accessed 22 Sep 2026</a:t>
            </a:r>
          </a:p>
          <a:p xmlns:a="http://schemas.openxmlformats.org/drawingml/2006/main">
            <a:r>
              <a:t>https://www.linkedin.com/posts/palantir-technologies_from-two-way-radios-and-dispatchers-to-custom-activity-7338567961638547457-rf4a</a:t>
            </a:r>
          </a:p>
          <a:p xmlns:a="http://schemas.openxmlformats.org/drawingml/2006/main">
            <a:r>
              <a:t/>
            </a:r>
          </a:p>
          <a:p xmlns:a="http://schemas.openxmlformats.org/drawingml/2006/main">
            <a:r>
              <a:t/>
            </a:r>
          </a:p>
          <a:p xmlns:a="http://schemas.openxmlformats.org/drawingml/2006/main">
            <a:r>
              <a:t>Q1T / Hertz Q1 2026 earnings call, company transcript</a:t>
            </a:r>
          </a:p>
          <a:p xmlns:a="http://schemas.openxmlformats.org/drawingml/2006/main">
            <a:r>
              <a:t>Primary source; 7 May 2026</a:t>
            </a:r>
          </a:p>
          <a:p xmlns:a="http://schemas.openxmlformats.org/drawingml/2006/main">
            <a:r>
              <a:t>https://s204.q4cdn.com/384814028/files/doc_financials/2026/q1/Q1-Earnings-Call-Transcript.pdf</a:t>
            </a:r>
          </a:p>
          <a:p xmlns:a="http://schemas.openxmlformats.org/drawingml/2006/main">
            <a:r>
              <a:t>Bundled snapshot: Research_Sources/Q1-Earnings-Call-Transcript.pdf</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9.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 Daytona has reported frontline scale</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Hertz reports more than fifteen thousand frontline users and over four million monthly operational touchpoints. Those figures establish scale of usage. They do not disclose dollars saved, software cost or the effect on cash flow. The next slides focus on the decisions the system can change.</a:t>
            </a:r>
          </a:p>
          <a:p xmlns:a="http://schemas.openxmlformats.org/drawingml/2006/main">
            <a:r>
              <a:t/>
            </a:r>
          </a:p>
          <a:p xmlns:a="http://schemas.openxmlformats.org/drawingml/2006/main">
            <a:r>
              <a:t>ON SCREEN</a:t>
            </a:r>
          </a:p>
          <a:p xmlns:a="http://schemas.openxmlformats.org/drawingml/2006/main">
            <a:r>
              <a:t>15,000+ / Frontline employees using the system</a:t>
            </a:r>
          </a:p>
          <a:p xmlns:a="http://schemas.openxmlformats.org/drawingml/2006/main">
            <a:r>
              <a:t>4M+ / Operational touchpoints per month</a:t>
            </a:r>
          </a:p>
          <a:p xmlns:a="http://schemas.openxmlformats.org/drawingml/2006/main">
            <a:r>
              <a:t/>
            </a:r>
          </a:p>
          <a:p xmlns:a="http://schemas.openxmlformats.org/drawingml/2006/main">
            <a:r>
              <a:t/>
            </a:r>
          </a:p>
          <a:p xmlns:a="http://schemas.openxmlformats.org/drawingml/2006/main">
            <a:r>
              <a:t>Company-reported adoption. Touchpoints do not measure financial return.</a:t>
            </a:r>
          </a:p>
          <a:p xmlns:a="http://schemas.openxmlformats.org/drawingml/2006/main">
            <a:r>
              <a:t/>
            </a:r>
          </a:p>
          <a:p xmlns:a="http://schemas.openxmlformats.org/drawingml/2006/main">
            <a:r>
              <a:t>SOURCES AND FULL LINKS</a:t>
            </a:r>
          </a:p>
          <a:p xmlns:a="http://schemas.openxmlformats.org/drawingml/2006/main">
            <a:r>
              <a:t>AIP / Hertz Daytona demonstration at AIPCon 10</a:t>
            </a:r>
          </a:p>
          <a:p xmlns:a="http://schemas.openxmlformats.org/drawingml/2006/main">
            <a:r>
              <a:t>Company demonstration; 2026 / accessed 21 Sep</a:t>
            </a:r>
          </a:p>
          <a:p xmlns:a="http://schemas.openxmlformats.org/drawingml/2006/main">
            <a:r>
              <a:t>https://www.linkedin.com/posts/palantir-technologies_at-aipcon-10-hertz-reveals-how-palantir-activity-7470120635973799936-nqem</a:t>
            </a:r>
          </a:p>
          <a:p xmlns:a="http://schemas.openxmlformats.org/drawingml/2006/main">
            <a:r>
              <a:t/>
            </a:r>
          </a:p>
          <a:p xmlns:a="http://schemas.openxmlformats.org/drawingml/2006/main">
            <a:r>
              <a:t/>
            </a:r>
          </a:p>
          <a:p xmlns:a="http://schemas.openxmlformats.org/drawingml/2006/main">
            <a:r>
              <a:t>DAY / Hertz confirms Daytona deployment</a:t>
            </a:r>
          </a:p>
          <a:p xmlns:a="http://schemas.openxmlformats.org/drawingml/2006/main">
            <a:r>
              <a:t>Primary source; 2026 / accessed 21 Sep</a:t>
            </a:r>
          </a:p>
          <a:p xmlns:a="http://schemas.openxmlformats.org/drawingml/2006/main">
            <a:r>
              <a:t>https://www.linkedin.com/posts/hertz_navigating-the-operational-complexity-of-activity-7470127003765985281-u_-A</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10.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11. A vehicle becomes a set of connected decisions</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A record saying that a car is broken is useful. Linking that record to an arriving customer and a repair slot makes it operational. Foundry brings records together. The Ontology represents the business relationships and permitted actions. AIP supports AI within those workflows. This is a simplified explanation of Palantir’s platform, not a claim that every possible capability has been deployed by Hertz.</a:t>
            </a:r>
          </a:p>
          <a:p xmlns:a="http://schemas.openxmlformats.org/drawingml/2006/main">
            <a:r>
              <a:t/>
            </a:r>
          </a:p>
          <a:p xmlns:a="http://schemas.openxmlformats.org/drawingml/2006/main">
            <a:r>
              <a:t>ON SCREEN</a:t>
            </a:r>
          </a:p>
          <a:p xmlns:a="http://schemas.openxmlformats.org/drawingml/2006/main">
            <a:r>
              <a:t>Foundry / Combines fleet and operating records</a:t>
            </a:r>
          </a:p>
          <a:p xmlns:a="http://schemas.openxmlformats.org/drawingml/2006/main">
            <a:r>
              <a:t>Ontology / Links a vehicle to its booking, repair and location</a:t>
            </a:r>
          </a:p>
          <a:p xmlns:a="http://schemas.openxmlformats.org/drawingml/2006/main">
            <a:r>
              <a:t>AIP and applications / Help interpret events and put actions into a workflow</a:t>
            </a:r>
          </a:p>
          <a:p xmlns:a="http://schemas.openxmlformats.org/drawingml/2006/main">
            <a:r>
              <a:t/>
            </a:r>
          </a:p>
          <a:p xmlns:a="http://schemas.openxmlformats.org/drawingml/2006/main">
            <a:r>
              <a:t/>
            </a:r>
          </a:p>
          <a:p xmlns:a="http://schemas.openxmlformats.org/drawingml/2006/main">
            <a:r>
              <a:t>Simplified platform explanation. Hertz’s exact architecture is not fully public.</a:t>
            </a:r>
          </a:p>
          <a:p xmlns:a="http://schemas.openxmlformats.org/drawingml/2006/main">
            <a:r>
              <a:t/>
            </a:r>
          </a:p>
          <a:p xmlns:a="http://schemas.openxmlformats.org/drawingml/2006/main">
            <a:r>
              <a:t>SOURCES AND FULL LINKS</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ONT / Palantir Ontology overview</a:t>
            </a:r>
          </a:p>
          <a:p xmlns:a="http://schemas.openxmlformats.org/drawingml/2006/main">
            <a:r>
              <a:t>Platform documentation; Accessed 22 Sep 2026</a:t>
            </a:r>
          </a:p>
          <a:p xmlns:a="http://schemas.openxmlformats.org/drawingml/2006/main">
            <a:r>
              <a:t>https://www.palantir.com/docs/foundry/ontology/overview</a:t>
            </a:r>
          </a:p>
          <a:p xmlns:a="http://schemas.openxmlformats.org/drawingml/2006/main">
            <a:r>
              <a:t/>
            </a:r>
          </a:p>
          <a:p xmlns:a="http://schemas.openxmlformats.org/drawingml/2006/main">
            <a:r>
              <a:t/>
            </a:r>
          </a:p>
          <a:p xmlns:a="http://schemas.openxmlformats.org/drawingml/2006/main">
            <a:r>
              <a:t>AIPDOC / Palantir AIP architecture</a:t>
            </a:r>
          </a:p>
          <a:p xmlns:a="http://schemas.openxmlformats.org/drawingml/2006/main">
            <a:r>
              <a:t>Platform documentation; Accessed 22 Sep 2026</a:t>
            </a:r>
          </a:p>
          <a:p xmlns:a="http://schemas.openxmlformats.org/drawingml/2006/main">
            <a:r>
              <a:t>https://www.palantir.com/docs/foundry/architecture-center/aip-architecture</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11.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12. A broken seat belt creates a two-hour deadline</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The interesting feature is coordination. A maintenance problem immediately becomes a customer-assignment problem. The demonstration connects both. Its value would come from fewer missed handoffs and a shorter period in which the vehicle cannot earn.</a:t>
            </a:r>
          </a:p>
          <a:p xmlns:a="http://schemas.openxmlformats.org/drawingml/2006/main">
            <a:r>
              <a:t/>
            </a:r>
          </a:p>
          <a:p xmlns:a="http://schemas.openxmlformats.org/drawingml/2006/main">
            <a:r>
              <a:t>ON SCREEN</a:t>
            </a:r>
          </a:p>
          <a:p xmlns:a="http://schemas.openxmlformats.org/drawingml/2006/main">
            <a:r>
              <a:t>Report / An associate captures the defect with audio and a photo</a:t>
            </a:r>
          </a:p>
          <a:p xmlns:a="http://schemas.openxmlformats.org/drawingml/2006/main">
            <a:r>
              <a:t>Protect the booking / The system proposes a replacement car</a:t>
            </a:r>
          </a:p>
          <a:p xmlns:a="http://schemas.openxmlformats.org/drawingml/2006/main">
            <a:r>
              <a:t>Restore the asset / A work order connects repair and transport tasks</a:t>
            </a:r>
          </a:p>
          <a:p xmlns:a="http://schemas.openxmlformats.org/drawingml/2006/main">
            <a:r>
              <a:t/>
            </a:r>
          </a:p>
          <a:p xmlns:a="http://schemas.openxmlformats.org/drawingml/2006/main">
            <a:r>
              <a:t/>
            </a:r>
          </a:p>
          <a:p xmlns:a="http://schemas.openxmlformats.org/drawingml/2006/main">
            <a:r>
              <a:t>AIPCon 10 demonstration. A customer is due to arrive in two hours.</a:t>
            </a:r>
          </a:p>
          <a:p xmlns:a="http://schemas.openxmlformats.org/drawingml/2006/main">
            <a:r>
              <a:t/>
            </a:r>
          </a:p>
          <a:p xmlns:a="http://schemas.openxmlformats.org/drawingml/2006/main">
            <a:r>
              <a:t>SOURCES AND FULL LINKS</a:t>
            </a:r>
          </a:p>
          <a:p xmlns:a="http://schemas.openxmlformats.org/drawingml/2006/main">
            <a:r>
              <a:t>AIP / Hertz Daytona demonstration at AIPCon 10</a:t>
            </a:r>
          </a:p>
          <a:p xmlns:a="http://schemas.openxmlformats.org/drawingml/2006/main">
            <a:r>
              <a:t>Company demonstration; 2026 / accessed 21 Sep</a:t>
            </a:r>
          </a:p>
          <a:p xmlns:a="http://schemas.openxmlformats.org/drawingml/2006/main">
            <a:r>
              <a:t>https://www.linkedin.com/posts/palantir-technologies_at-aipcon-10-hertz-reveals-how-palantir-activity-7470120635973799936-nqem</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12.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13. Repair routing weighs time, cost and lost rentals</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Choosing the cheapest invoice can create the most expensive delay. A useful decision compares the complete opportunity cost. The following numerical example is ours, rather than a price or result reported in the demonstration.</a:t>
            </a:r>
          </a:p>
          <a:p xmlns:a="http://schemas.openxmlformats.org/drawingml/2006/main">
            <a:r>
              <a:t/>
            </a:r>
          </a:p>
          <a:p xmlns:a="http://schemas.openxmlformats.org/drawingml/2006/main">
            <a:r>
              <a:t>ON SCREEN</a:t>
            </a:r>
          </a:p>
          <a:p xmlns:a="http://schemas.openxmlformats.org/drawingml/2006/main">
            <a:r>
              <a:t>Internal shop / Parts, labor and capacity</a:t>
            </a:r>
          </a:p>
          <a:p xmlns:a="http://schemas.openxmlformats.org/drawingml/2006/main">
            <a:r>
              <a:t>Hold in place / Expected delay and booking demand</a:t>
            </a:r>
          </a:p>
          <a:p xmlns:a="http://schemas.openxmlformats.org/drawingml/2006/main">
            <a:r>
              <a:t>Outside repair / Vendor cost and faster availability</a:t>
            </a:r>
          </a:p>
          <a:p xmlns:a="http://schemas.openxmlformats.org/drawingml/2006/main">
            <a:r>
              <a:t/>
            </a:r>
          </a:p>
          <a:p xmlns:a="http://schemas.openxmlformats.org/drawingml/2006/main">
            <a:r>
              <a:t/>
            </a:r>
          </a:p>
          <a:p xmlns:a="http://schemas.openxmlformats.org/drawingml/2006/main">
            <a:r>
              <a:t>Demonstrated choices. Managers and frontline staff remain part of execution.</a:t>
            </a:r>
          </a:p>
          <a:p xmlns:a="http://schemas.openxmlformats.org/drawingml/2006/main">
            <a:r>
              <a:t/>
            </a:r>
          </a:p>
          <a:p xmlns:a="http://schemas.openxmlformats.org/drawingml/2006/main">
            <a:r>
              <a:t>SOURCES AND FULL LINKS</a:t>
            </a:r>
          </a:p>
          <a:p xmlns:a="http://schemas.openxmlformats.org/drawingml/2006/main">
            <a:r>
              <a:t>AIP / Hertz Daytona demonstration at AIPCon 10</a:t>
            </a:r>
          </a:p>
          <a:p xmlns:a="http://schemas.openxmlformats.org/drawingml/2006/main">
            <a:r>
              <a:t>Company demonstration; 2026 / accessed 21 Sep</a:t>
            </a:r>
          </a:p>
          <a:p xmlns:a="http://schemas.openxmlformats.org/drawingml/2006/main">
            <a:r>
              <a:t>https://www.linkedin.com/posts/palantir-technologies_at-aipcon-10-hertz-reveals-how-palantir-activity-7470120635973799936-nqem</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13.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 A faster $200 repair can beat a slower $100 repair</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Suppose the internal option costs one hundred dollars but takes four days. An outside repair costs two hundred dollars and takes one day. At forty dollars of lost contribution per day, the outside option costs twenty dollars less overall. If there is no paying demand, the logic can reverse. This is why an intelligent system needs both repair data and commercial context.</a:t>
            </a:r>
          </a:p>
          <a:p xmlns:a="http://schemas.openxmlformats.org/drawingml/2006/main">
            <a:r>
              <a:t/>
            </a:r>
          </a:p>
          <a:p xmlns:a="http://schemas.openxmlformats.org/drawingml/2006/main">
            <a:r>
              <a:t>ON SCREEN</a:t>
            </a:r>
          </a:p>
          <a:p xmlns:a="http://schemas.openxmlformats.org/drawingml/2006/main">
            <a:r>
              <a:t>Repair bill / $100 / $200</a:t>
            </a:r>
          </a:p>
          <a:p xmlns:a="http://schemas.openxmlformats.org/drawingml/2006/main">
            <a:r>
              <a:t>Unavailable time / 4 days / 1 day</a:t>
            </a:r>
          </a:p>
          <a:p xmlns:a="http://schemas.openxmlformats.org/drawingml/2006/main">
            <a:r>
              <a:t>Assumed contribution lost / $160 / $40</a:t>
            </a:r>
          </a:p>
          <a:p xmlns:a="http://schemas.openxmlformats.org/drawingml/2006/main">
            <a:r>
              <a:t>Total economic cost / $260 / $240</a:t>
            </a:r>
          </a:p>
          <a:p xmlns:a="http://schemas.openxmlformats.org/drawingml/2006/main">
            <a:r>
              <a:t/>
            </a:r>
          </a:p>
          <a:p xmlns:a="http://schemas.openxmlformats.org/drawingml/2006/main">
            <a:r>
              <a:t/>
            </a:r>
          </a:p>
          <a:p xmlns:a="http://schemas.openxmlformats.org/drawingml/2006/main">
            <a:r>
              <a:t>Illustration: $40 contribution per unavailable day and demand for every recovered day.</a:t>
            </a:r>
          </a:p>
          <a:p xmlns:a="http://schemas.openxmlformats.org/drawingml/2006/main">
            <a:r>
              <a:t/>
            </a:r>
          </a:p>
          <a:p xmlns:a="http://schemas.openxmlformats.org/drawingml/2006/main">
            <a:r>
              <a:t>SOURCES AND FULL LINKS</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14.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15. Labor planning is now an explicit operating disclosure</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Labor is the clearest current earnings-call connection to Palantir. Hertz says its new model aligns staffing with demand and reduces overtime and third-party labor. The investment test is whether the savings persist after software and implementation costs while queues and customer service improve. No separate dollar amount was provided for this model in the reviewed remarks.</a:t>
            </a:r>
          </a:p>
          <a:p xmlns:a="http://schemas.openxmlformats.org/drawingml/2006/main">
            <a:r>
              <a:t/>
            </a:r>
          </a:p>
          <a:p xmlns:a="http://schemas.openxmlformats.org/drawingml/2006/main">
            <a:r>
              <a:t>ON SCREEN</a:t>
            </a:r>
          </a:p>
          <a:p xmlns:a="http://schemas.openxmlformats.org/drawingml/2006/main">
            <a:r>
              <a:t>Demand / Hertz says staffing follows real-time demand</a:t>
            </a:r>
          </a:p>
          <a:p xmlns:a="http://schemas.openxmlformats.org/drawingml/2006/main">
            <a:r>
              <a:t>Cost mechanism / Less overtime and third-party labor</a:t>
            </a:r>
          </a:p>
          <a:p xmlns:a="http://schemas.openxmlformats.org/drawingml/2006/main">
            <a:r>
              <a:t/>
            </a:r>
          </a:p>
          <a:p xmlns:a="http://schemas.openxmlformats.org/drawingml/2006/main">
            <a:r>
              <a:t/>
            </a:r>
          </a:p>
          <a:p xmlns:a="http://schemas.openxmlformats.org/drawingml/2006/main">
            <a:r>
              <a:t>Q2 management remarks name Palantir’s support. Dollar savings are not isolated.</a:t>
            </a:r>
          </a:p>
          <a:p xmlns:a="http://schemas.openxmlformats.org/drawingml/2006/main">
            <a:r>
              <a:t/>
            </a:r>
          </a:p>
          <a:p xmlns:a="http://schemas.openxmlformats.org/drawingml/2006/main">
            <a:r>
              <a:t>SOURCES AND FULL LINKS</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AIP7 / Hertz CIO at AIPCon 7</a:t>
            </a:r>
          </a:p>
          <a:p xmlns:a="http://schemas.openxmlformats.org/drawingml/2006/main">
            <a:r>
              <a:t>Company demonstration; 2025 / accessed 22 Sep 2026</a:t>
            </a:r>
          </a:p>
          <a:p xmlns:a="http://schemas.openxmlformats.org/drawingml/2006/main">
            <a:r>
              <a:t>https://www.linkedin.com/posts/palantir-technologies_from-two-way-radios-and-dispatchers-to-custom-activity-7338567961638547457-rf4a</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15.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16. Fleet planning must solve a constrained allocation problem</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Hertz disclosed the launch of an advanced fleet planning engine and identified Foundry in its company-hosted call transcript. The economic problem is constrained allocation. A car is only useful if it is available in the right place at a cost the next rental can justify. The table describes the analyst’s decision framework rather than a complete specification of Hertz’s software.</a:t>
            </a:r>
          </a:p>
          <a:p xmlns:a="http://schemas.openxmlformats.org/drawingml/2006/main">
            <a:r>
              <a:t/>
            </a:r>
          </a:p>
          <a:p xmlns:a="http://schemas.openxmlformats.org/drawingml/2006/main">
            <a:r>
              <a:t>ON SCREEN</a:t>
            </a:r>
          </a:p>
          <a:p xmlns:a="http://schemas.openxmlformats.org/drawingml/2006/main">
            <a:r>
              <a:t>Demand / Where and when customers need particular classes</a:t>
            </a:r>
          </a:p>
          <a:p xmlns:a="http://schemas.openxmlformats.org/drawingml/2006/main">
            <a:r>
              <a:t>Supply / Which cars will be rentable and where they are</a:t>
            </a:r>
          </a:p>
          <a:p xmlns:a="http://schemas.openxmlformats.org/drawingml/2006/main">
            <a:r>
              <a:t>Constraints / Repair slots, movement time and staffing</a:t>
            </a:r>
          </a:p>
          <a:p xmlns:a="http://schemas.openxmlformats.org/drawingml/2006/main">
            <a:r>
              <a:t>Objective / More contribution after moving and holding costs</a:t>
            </a:r>
          </a:p>
          <a:p xmlns:a="http://schemas.openxmlformats.org/drawingml/2006/main">
            <a:r>
              <a:t/>
            </a:r>
          </a:p>
          <a:p xmlns:a="http://schemas.openxmlformats.org/drawingml/2006/main">
            <a:r>
              <a:t/>
            </a:r>
          </a:p>
          <a:p xmlns:a="http://schemas.openxmlformats.org/drawingml/2006/main">
            <a:r>
              <a:t>Hertz disclosed a new Foundry-supported planning engine in Q1. Inputs shown are analytical framing.</a:t>
            </a:r>
          </a:p>
          <a:p xmlns:a="http://schemas.openxmlformats.org/drawingml/2006/main">
            <a:r>
              <a:t/>
            </a:r>
          </a:p>
          <a:p xmlns:a="http://schemas.openxmlformats.org/drawingml/2006/main">
            <a:r>
              <a:t>SOURCES AND FULL LINKS</a:t>
            </a:r>
          </a:p>
          <a:p xmlns:a="http://schemas.openxmlformats.org/drawingml/2006/main">
            <a:r>
              <a:t>Q1T / Hertz Q1 2026 earnings call, company transcript</a:t>
            </a:r>
          </a:p>
          <a:p xmlns:a="http://schemas.openxmlformats.org/drawingml/2006/main">
            <a:r>
              <a:t>Primary source; 7 May 2026</a:t>
            </a:r>
          </a:p>
          <a:p xmlns:a="http://schemas.openxmlformats.org/drawingml/2006/main">
            <a:r>
              <a:t>https://s204.q4cdn.com/384814028/files/doc_financials/2026/q1/Q1-Earnings-Call-Transcript.pdf</a:t>
            </a:r>
          </a:p>
          <a:p xmlns:a="http://schemas.openxmlformats.org/drawingml/2006/main">
            <a:r>
              <a:t>Bundled snapshot: Research_Sources/Q1-Earnings-Call-Transcript.pdf</a:t>
            </a:r>
          </a:p>
          <a:p xmlns:a="http://schemas.openxmlformats.org/drawingml/2006/main">
            <a:r>
              <a:t/>
            </a:r>
          </a:p>
          <a:p xmlns:a="http://schemas.openxmlformats.org/drawingml/2006/main">
            <a:r>
              <a:t>Q1E / Hertz Q1 2026 results and fleet planning launch</a:t>
            </a:r>
          </a:p>
          <a:p xmlns:a="http://schemas.openxmlformats.org/drawingml/2006/main">
            <a:r>
              <a:t>Primary source; 7 May 2026</a:t>
            </a:r>
          </a:p>
          <a:p xmlns:a="http://schemas.openxmlformats.org/drawingml/2006/main">
            <a:r>
              <a:t>https://newsroom.hertz.com/press-releases/press-release-details/hertz-announces-q1-2026-results-strongest-revenue-growth-in-three-years/</a:t>
            </a:r>
          </a:p>
          <a:p xmlns:a="http://schemas.openxmlformats.org/drawingml/2006/main">
            <a:r>
              <a:t/>
            </a:r>
          </a:p>
          <a:p xmlns:a="http://schemas.openxmlformats.org/drawingml/2006/main">
            <a:r>
              <a:t/>
            </a:r>
          </a:p>
          <a:p xmlns:a="http://schemas.openxmlformats.org/drawingml/2006/main">
            <a:r>
              <a:t>RELOC / Nair and Miller-Hooks: Fleet Management for Vehicle Sharing Operations</a:t>
            </a:r>
          </a:p>
          <a:p xmlns:a="http://schemas.openxmlformats.org/drawingml/2006/main">
            <a:r>
              <a:t>Operations research paper; Published online 20 Dec 2010</a:t>
            </a:r>
          </a:p>
          <a:p xmlns:a="http://schemas.openxmlformats.org/drawingml/2006/main">
            <a:r>
              <a:t>https://pubsonline.informs.org/doi/10.1287/trsc.1100.0347</a:t>
            </a:r>
          </a:p>
          <a:p xmlns:a="http://schemas.openxmlformats.org/drawingml/2006/main">
            <a:r>
              <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16.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17. Moving a car needs enough incremental margin</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Here is a simple fleet-allocation example. Moving a car costs ninety dollars. If that move creates three additional days at forty dollars of contribution per day, the expected benefit is thirty dollars. If only two days materialize, the move loses ten dollars. Better demand forecasts and accurate movement costs improve this choice. There is no benefit from simply moving more cars.</a:t>
            </a:r>
          </a:p>
          <a:p xmlns:a="http://schemas.openxmlformats.org/drawingml/2006/main">
            <a:r>
              <a:t/>
            </a:r>
          </a:p>
          <a:p xmlns:a="http://schemas.openxmlformats.org/drawingml/2006/main">
            <a:r>
              <a:t>ON SCREEN</a:t>
            </a:r>
          </a:p>
          <a:p xmlns:a="http://schemas.openxmlformats.org/drawingml/2006/main">
            <a:r>
              <a:t>Relocation cost / $90</a:t>
            </a:r>
          </a:p>
          <a:p xmlns:a="http://schemas.openxmlformats.org/drawingml/2006/main">
            <a:r>
              <a:t>Extra expected rental days / 3</a:t>
            </a:r>
          </a:p>
          <a:p xmlns:a="http://schemas.openxmlformats.org/drawingml/2006/main">
            <a:r>
              <a:t>Contribution per extra day / $40</a:t>
            </a:r>
          </a:p>
          <a:p xmlns:a="http://schemas.openxmlformats.org/drawingml/2006/main">
            <a:r>
              <a:t>Net expected benefit / $30</a:t>
            </a:r>
          </a:p>
          <a:p xmlns:a="http://schemas.openxmlformats.org/drawingml/2006/main">
            <a:r>
              <a:t/>
            </a:r>
          </a:p>
          <a:p xmlns:a="http://schemas.openxmlformats.org/drawingml/2006/main">
            <a:r>
              <a:t/>
            </a:r>
          </a:p>
          <a:p xmlns:a="http://schemas.openxmlformats.org/drawingml/2006/main">
            <a:r>
              <a:t>Illustration: 3 × $40 − $90. Break-even is 2.25 extra days.</a:t>
            </a:r>
          </a:p>
          <a:p xmlns:a="http://schemas.openxmlformats.org/drawingml/2006/main">
            <a:r>
              <a:t/>
            </a:r>
          </a:p>
          <a:p xmlns:a="http://schemas.openxmlformats.org/drawingml/2006/main">
            <a:r>
              <a:t>SOURCES AND FULL LINKS</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17.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18. One utilization point is about $30M of quarterly revenue</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Using the reported Q2 average fleet, ninety-one days and revenue per day, one additional percentage point of total utilization creates about four hundred ninety-one thousand rental days. At the same daily rate, that is roughly thirty million dollars of quarterly revenue. This assumes sufficient demand, unchanged mix and no displaced rentals. It is a sensitivity, not a forecast or a measured Palantir benefit.</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+1 percentage point: 30.407226</a:t>
            </a:r>
          </a:p>
          <a:p xmlns:a="http://schemas.openxmlformats.org/drawingml/2006/main">
            <a:r>
              <a:t>+2 points: 60.814451</a:t>
            </a:r>
          </a:p>
          <a:p xmlns:a="http://schemas.openxmlformats.org/drawingml/2006/main">
            <a:r>
              <a:t>+3 points: 91.221677</a:t>
            </a:r>
          </a:p>
          <a:p xmlns:a="http://schemas.openxmlformats.org/drawingml/2006/main">
            <a:r>
              <a:t>Units: Illustrative Q2 revenue increase / USD millions</a:t>
            </a:r>
          </a:p>
          <a:p xmlns:a="http://schemas.openxmlformats.org/drawingml/2006/main">
            <a:r>
              <a:t/>
            </a:r>
          </a:p>
          <a:p xmlns:a="http://schemas.openxmlformats.org/drawingml/2006/main">
            <a:r>
              <a:t>539,118 cars × 91 days × utilization change × $61.98/day. Before incremental costs.</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18.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 The same demand could require roughly 6,700 fewer cars</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Instead of using improved availability for more rentals, Hertz could serve the same demand with fewer cars. Using a rounded seventy-nine percent starting utilization, the illustrative reduction is about sixty-seven hundred vehicles. At an assumed twenty-five thousand dollars each, that is about one hundred sixty-eight million dollars of gross fleet capital. Much of the release would repay vehicle funding or reduce future purchases. It is not all free cash for shareholders.</a:t>
            </a:r>
          </a:p>
          <a:p xmlns:a="http://schemas.openxmlformats.org/drawingml/2006/main">
            <a:r>
              <a:t/>
            </a:r>
          </a:p>
          <a:p xmlns:a="http://schemas.openxmlformats.org/drawingml/2006/main">
            <a:r>
              <a:t>ON SCREEN</a:t>
            </a:r>
          </a:p>
          <a:p xmlns:a="http://schemas.openxmlformats.org/drawingml/2006/main">
            <a:r>
              <a:t>79% to 80% / Illustrative utilization improvement at fixed rental demand</a:t>
            </a:r>
          </a:p>
          <a:p xmlns:a="http://schemas.openxmlformats.org/drawingml/2006/main">
            <a:r>
              <a:t>About $168M / Gross fleet capital at an assumed $25,000 per car</a:t>
            </a:r>
          </a:p>
          <a:p xmlns:a="http://schemas.openxmlformats.org/drawingml/2006/main">
            <a:r>
              <a:t/>
            </a:r>
          </a:p>
          <a:p xmlns:a="http://schemas.openxmlformats.org/drawingml/2006/main">
            <a:r>
              <a:t/>
            </a:r>
          </a:p>
          <a:p xmlns:a="http://schemas.openxmlformats.org/drawingml/2006/main">
            <a:r>
              <a:t>Alternative use of better utilization. Do not add this to the extra-rental revenue scenario.</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19.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20. A $1 direct-cost improvement is $38.6M per quarter</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On the Q2 rental-day base, a dollar less direct operating expense per transaction day means almost thirty-nine million dollars of quarterly cost reduction. This can come from many sources, not only AI. It is the arithmetic that makes labor planning interesting. A model that changes staffing without delivering net savings or acceptable service has not met the economic test.</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$0.50 per day: 19.323</a:t>
            </a:r>
          </a:p>
          <a:p xmlns:a="http://schemas.openxmlformats.org/drawingml/2006/main">
            <a:r>
              <a:t>$1.00 per day: 38.646</a:t>
            </a:r>
          </a:p>
          <a:p xmlns:a="http://schemas.openxmlformats.org/drawingml/2006/main">
            <a:r>
              <a:t>$1.50 per day: 57.969</a:t>
            </a:r>
          </a:p>
          <a:p xmlns:a="http://schemas.openxmlformats.org/drawingml/2006/main">
            <a:r>
              <a:t>Units: Illustrative Q2 direct operating expense reduction / USD millions</a:t>
            </a:r>
          </a:p>
          <a:p xmlns:a="http://schemas.openxmlformats.org/drawingml/2006/main">
            <a:r>
              <a:t/>
            </a:r>
          </a:p>
          <a:p xmlns:a="http://schemas.openxmlformats.org/drawingml/2006/main">
            <a:r>
              <a:t>38.646M transaction days held constant. Before added software or implementation cost.</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20.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21. The software bill sets a measurable break-even hurdle</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Hertz has not isolated the all-in cost of this work in the sources reviewed. We can still calculate a hurdle. On a simple four-times-Q2 rental-day base, a twenty-five million dollar annual program would need about sixteen cents of direct-cost improvement per rental day to break even. That illustration excludes revenue benefits. It also assumes the Q2 activity level persists, despite seasonality.</a:t>
            </a:r>
          </a:p>
          <a:p xmlns:a="http://schemas.openxmlformats.org/drawingml/2006/main">
            <a:r>
              <a:t/>
            </a:r>
          </a:p>
          <a:p xmlns:a="http://schemas.openxmlformats.org/drawingml/2006/main">
            <a:r>
              <a:t>ON SCREEN</a:t>
            </a:r>
          </a:p>
          <a:p xmlns:a="http://schemas.openxmlformats.org/drawingml/2006/main">
            <a:r>
              <a:t>$10M annual cost / $0.065 of DOE savings per rental day</a:t>
            </a:r>
          </a:p>
          <a:p xmlns:a="http://schemas.openxmlformats.org/drawingml/2006/main">
            <a:r>
              <a:t>$25M annual cost / $0.162 of DOE savings per rental day</a:t>
            </a:r>
          </a:p>
          <a:p xmlns:a="http://schemas.openxmlformats.org/drawingml/2006/main">
            <a:r>
              <a:t>$50M annual cost / $0.323 of DOE savings per rental day</a:t>
            </a:r>
          </a:p>
          <a:p xmlns:a="http://schemas.openxmlformats.org/drawingml/2006/main">
            <a:r>
              <a:t/>
            </a:r>
          </a:p>
          <a:p xmlns:a="http://schemas.openxmlformats.org/drawingml/2006/main">
            <a:r>
              <a:t/>
            </a:r>
          </a:p>
          <a:p xmlns:a="http://schemas.openxmlformats.org/drawingml/2006/main">
            <a:r>
              <a:t>Hypothetical all-in costs divided by 4 × Q2 rental days. These are not Palantir contract prices.</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21.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22. Reported improvement does not isolate the AI contribution</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The operating scorecard is mixed. Revenue per day rose and utilization improved, while depreciation and reported direct cost per day increased. Some direct costs rise with revenue, and management explains normalization items. The aggregate figures cannot tell us how much Palantir contributed. We need comparisons that control for mix, pricing, recalls and the many other changes underway.</a:t>
            </a:r>
          </a:p>
          <a:p xmlns:a="http://schemas.openxmlformats.org/drawingml/2006/main">
            <a:r>
              <a:t/>
            </a:r>
          </a:p>
          <a:p xmlns:a="http://schemas.openxmlformats.org/drawingml/2006/main">
            <a:r>
              <a:t>ON SCREEN</a:t>
            </a:r>
          </a:p>
          <a:p xmlns:a="http://schemas.openxmlformats.org/drawingml/2006/main">
            <a:r>
              <a:t>Revenue per day / $56.89 / $61.98</a:t>
            </a:r>
          </a:p>
          <a:p xmlns:a="http://schemas.openxmlformats.org/drawingml/2006/main">
            <a:r>
              <a:t>Total utilization / 78% / 79%</a:t>
            </a:r>
          </a:p>
          <a:p xmlns:a="http://schemas.openxmlformats.org/drawingml/2006/main">
            <a:r>
              <a:t>Net DPU / month / $256 / $302</a:t>
            </a:r>
          </a:p>
          <a:p xmlns:a="http://schemas.openxmlformats.org/drawingml/2006/main">
            <a:r>
              <a:t>Reported DOE / day / $36.03 / $37.62</a:t>
            </a:r>
          </a:p>
          <a:p xmlns:a="http://schemas.openxmlformats.org/drawingml/2006/main">
            <a:r>
              <a:t/>
            </a:r>
          </a:p>
          <a:p xmlns:a="http://schemas.openxmlformats.org/drawingml/2006/main">
            <a:r>
              <a:t/>
            </a:r>
          </a:p>
          <a:p xmlns:a="http://schemas.openxmlformats.org/drawingml/2006/main">
            <a:r>
              <a:t>Q2 reported metrics, rounded as filed. Pricing, mix, recalls and other initiatives also moved.</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22.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23. The public evidence is stronger on adoption than ROI</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There is enough evidence to take the operating opportunity seriously. The missing piece for valuation is an isolated return on investment. An adoption count is not a savings figure. A workflow demonstration is not a controlled performance study. The sensible approach is to model what improvement would be worth, then ask what evidence would verify it.</a:t>
            </a:r>
          </a:p>
          <a:p xmlns:a="http://schemas.openxmlformats.org/drawingml/2006/main">
            <a:r>
              <a:t/>
            </a:r>
          </a:p>
          <a:p xmlns:a="http://schemas.openxmlformats.org/drawingml/2006/main">
            <a:r>
              <a:t>ON SCREEN</a:t>
            </a:r>
          </a:p>
          <a:p xmlns:a="http://schemas.openxmlformats.org/drawingml/2006/main">
            <a:r>
              <a:t>Disclosed / Partnership, usage scale and named planning applications</a:t>
            </a:r>
          </a:p>
          <a:p xmlns:a="http://schemas.openxmlformats.org/drawingml/2006/main">
            <a:r>
              <a:t>Demonstrated / Connected repair, assignment and transport decisions</a:t>
            </a:r>
          </a:p>
          <a:p xmlns:a="http://schemas.openxmlformats.org/drawingml/2006/main">
            <a:r>
              <a:t>Not isolated / Software spend, attributable savings and cash payback</a:t>
            </a:r>
          </a:p>
          <a:p xmlns:a="http://schemas.openxmlformats.org/drawingml/2006/main">
            <a:r>
              <a:t/>
            </a:r>
          </a:p>
          <a:p xmlns:a="http://schemas.openxmlformats.org/drawingml/2006/main">
            <a:r>
              <a:t/>
            </a:r>
          </a:p>
          <a:p xmlns:a="http://schemas.openxmlformats.org/drawingml/2006/main">
            <a:r>
              <a:t>Assessment of the reviewed public sources as of September 22, 2026.</a:t>
            </a:r>
          </a:p>
          <a:p xmlns:a="http://schemas.openxmlformats.org/drawingml/2006/main">
            <a:r>
              <a:t/>
            </a:r>
          </a:p>
          <a:p xmlns:a="http://schemas.openxmlformats.org/drawingml/2006/main">
            <a:r>
              <a:t>SOURCES AND FULL LINKS</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DAY / Hertz confirms Daytona deployment</a:t>
            </a:r>
          </a:p>
          <a:p xmlns:a="http://schemas.openxmlformats.org/drawingml/2006/main">
            <a:r>
              <a:t>Primary source; 2026 / accessed 21 Sep</a:t>
            </a:r>
          </a:p>
          <a:p xmlns:a="http://schemas.openxmlformats.org/drawingml/2006/main">
            <a:r>
              <a:t>https://www.linkedin.com/posts/hertz_navigating-the-operational-complexity-of-activity-7470127003765985281-u_-A</a:t>
            </a:r>
          </a:p>
          <a:p xmlns:a="http://schemas.openxmlformats.org/drawingml/2006/main">
            <a:r>
              <a:t/>
            </a:r>
          </a:p>
          <a:p xmlns:a="http://schemas.openxmlformats.org/drawingml/2006/main">
            <a:r>
              <a:t/>
            </a:r>
          </a:p>
          <a:p xmlns:a="http://schemas.openxmlformats.org/drawingml/2006/main">
            <a:r>
              <a:t>AIP / Hertz Daytona demonstration at AIPCon 10</a:t>
            </a:r>
          </a:p>
          <a:p xmlns:a="http://schemas.openxmlformats.org/drawingml/2006/main">
            <a:r>
              <a:t>Company demonstration; 2026 / accessed 21 Sep</a:t>
            </a:r>
          </a:p>
          <a:p xmlns:a="http://schemas.openxmlformats.org/drawingml/2006/main">
            <a:r>
              <a:t>https://www.linkedin.com/posts/palantir-technologies_at-aipcon-10-hertz-reveals-how-palantir-activity-7470120635973799936-nqem</a:t>
            </a:r>
          </a:p>
          <a:p xmlns:a="http://schemas.openxmlformats.org/drawingml/2006/main">
            <a:r>
              <a:t/>
            </a:r>
          </a:p>
          <a:p xmlns:a="http://schemas.openxmlformats.org/drawingml/2006/main">
            <a:r>
              <a:t/>
            </a:r>
          </a:p>
          <a:p xmlns:a="http://schemas.openxmlformats.org/drawingml/2006/main">
            <a:r>
              <a:t>Q1T / Hertz Q1 2026 earnings call, company transcript</a:t>
            </a:r>
          </a:p>
          <a:p xmlns:a="http://schemas.openxmlformats.org/drawingml/2006/main">
            <a:r>
              <a:t>Primary source; 7 May 2026</a:t>
            </a:r>
          </a:p>
          <a:p xmlns:a="http://schemas.openxmlformats.org/drawingml/2006/main">
            <a:r>
              <a:t>https://s204.q4cdn.com/384814028/files/doc_financials/2026/q1/Q1-Earnings-Call-Transcript.pdf</a:t>
            </a:r>
          </a:p>
          <a:p xmlns:a="http://schemas.openxmlformats.org/drawingml/2006/main">
            <a:r>
              <a:t>Bundled snapshot: Research_Sources/Q1-Earnings-Call-Transcript.pdf</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23.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24. Higher utilization can still produce less revenue</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Suppose a car rents eighty percent of the time at sixty dollars per day. That produces forty-eight dollars of revenue per available car-day. If price falls to fifty dollars and utilization rises to ninety percent, revenue falls to forty-five dollars. More paid days are not always better. Research on joint pricing and capacity decisions supports evaluating the choices together. The prices here are illustrative, not Hertz quotes.</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80% at $60/day: 48</a:t>
            </a:r>
          </a:p>
          <a:p xmlns:a="http://schemas.openxmlformats.org/drawingml/2006/main">
            <a:r>
              <a:t>90% at $50/day: 45</a:t>
            </a:r>
          </a:p>
          <a:p xmlns:a="http://schemas.openxmlformats.org/drawingml/2006/main">
            <a:r>
              <a:t>Units: Illustrative revenue per available car-day / USD</a:t>
            </a:r>
          </a:p>
          <a:p xmlns:a="http://schemas.openxmlformats.org/drawingml/2006/main">
            <a:r>
              <a:t/>
            </a:r>
          </a:p>
          <a:p xmlns:a="http://schemas.openxmlformats.org/drawingml/2006/main">
            <a:r>
              <a:t>Utilization × rental rate. Hypothetical prices and demand, before operating costs.</a:t>
            </a:r>
          </a:p>
          <a:p xmlns:a="http://schemas.openxmlformats.org/drawingml/2006/main">
            <a:r>
              <a:t/>
            </a:r>
          </a:p>
          <a:p xmlns:a="http://schemas.openxmlformats.org/drawingml/2006/main">
            <a:r>
              <a:t>SOURCES AND FULL LINKS</a:t>
            </a:r>
          </a:p>
          <a:p xmlns:a="http://schemas.openxmlformats.org/drawingml/2006/main">
            <a:r>
              <a:t>OPT / Integrating pricing and capacity decisions in car rental</a:t>
            </a:r>
          </a:p>
          <a:p xmlns:a="http://schemas.openxmlformats.org/drawingml/2006/main">
            <a:r>
              <a:t>Operations research paper; 2018 / accessed 22 Sep 2026</a:t>
            </a:r>
          </a:p>
          <a:p xmlns:a="http://schemas.openxmlformats.org/drawingml/2006/main">
            <a:r>
              <a:t>https://www.sciencedirect.com/science/article/pii/S2214716018302707</a:t>
            </a:r>
          </a:p>
          <a:p xmlns:a="http://schemas.openxmlformats.org/drawingml/2006/main">
            <a:r>
              <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24.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Better decisions still meet physical limits</a:t>
            </a:r>
          </a:p>
          <a:p xmlns:a="http://schemas.openxmlformats.org/drawingml/2006/main">
            <a:r>
              <a:t>CHAPTER: Palantir inside the operation</a:t>
            </a:r>
          </a:p>
          <a:p xmlns:a="http://schemas.openxmlformats.org/drawingml/2006/main">
            <a:r>
              <a:t/>
            </a:r>
          </a:p>
          <a:p xmlns:a="http://schemas.openxmlformats.org/drawingml/2006/main">
            <a:r>
              <a:t>RECORDING SCRIPT</a:t>
            </a:r>
          </a:p>
          <a:p xmlns:a="http://schemas.openxmlformats.org/drawingml/2006/main">
            <a:r>
              <a:t>Intelligence can reduce avoidable delay. It cannot make an unsafe vehicle rentable, manufacture a missing part or guarantee a customer. The operating bottleneck may shift from information to repair capacity. The thesis is strongest when software directs scarce capacity toward its most valuable use and Hertz verifies that the resulting service quality is acceptable.</a:t>
            </a:r>
          </a:p>
          <a:p xmlns:a="http://schemas.openxmlformats.org/drawingml/2006/main">
            <a:r>
              <a:t/>
            </a:r>
          </a:p>
          <a:p xmlns:a="http://schemas.openxmlformats.org/drawingml/2006/main">
            <a:r>
              <a:t>ON SCREEN</a:t>
            </a:r>
          </a:p>
          <a:p xmlns:a="http://schemas.openxmlformats.org/drawingml/2006/main">
            <a:r>
              <a:t>A recall needs a remedy / Prioritization cannot create an unavailable part</a:t>
            </a:r>
          </a:p>
          <a:p xmlns:a="http://schemas.openxmlformats.org/drawingml/2006/main">
            <a:r>
              <a:t>A move needs capacity / Transport and repair queues can erase the benefit</a:t>
            </a:r>
          </a:p>
          <a:p xmlns:a="http://schemas.openxmlformats.org/drawingml/2006/main">
            <a:r>
              <a:t>A forecast needs demand / More available cars can sit idle</a:t>
            </a:r>
          </a:p>
          <a:p xmlns:a="http://schemas.openxmlformats.org/drawingml/2006/main">
            <a:r>
              <a:t/>
            </a:r>
          </a:p>
          <a:p xmlns:a="http://schemas.openxmlformats.org/drawingml/2006/main">
            <a:r>
              <a:t/>
            </a:r>
          </a:p>
          <a:p xmlns:a="http://schemas.openxmlformats.org/drawingml/2006/main">
            <a:r>
              <a:t>The strongest system optimizes within safety, service and capacity constraints.</a:t>
            </a:r>
          </a:p>
          <a:p xmlns:a="http://schemas.openxmlformats.org/drawingml/2006/main">
            <a:r>
              <a:t/>
            </a:r>
          </a:p>
          <a:p xmlns:a="http://schemas.openxmlformats.org/drawingml/2006/main">
            <a:r>
              <a:t>SOURCES AND FULL LINKS</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Q1E / Hertz Q1 2026 results and fleet planning launch</a:t>
            </a:r>
          </a:p>
          <a:p xmlns:a="http://schemas.openxmlformats.org/drawingml/2006/main">
            <a:r>
              <a:t>Primary source; 7 May 2026</a:t>
            </a:r>
          </a:p>
          <a:p xmlns:a="http://schemas.openxmlformats.org/drawingml/2006/main">
            <a:r>
              <a:t>https://newsroom.hertz.com/press-releases/press-release-details/hertz-announces-q1-2026-results-strongest-revenue-growth-in-three-years/</a:t>
            </a:r>
          </a:p>
          <a:p xmlns:a="http://schemas.openxmlformats.org/drawingml/2006/main">
            <a:r>
              <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25.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26. UVeye puts inspection data into the operating loop</a:t>
            </a:r>
          </a:p>
          <a:p xmlns:a="http://schemas.openxmlformats.org/drawingml/2006/main">
            <a:r>
              <a:t>CHAPTER: Fleet value and new operating markets</a:t>
            </a:r>
          </a:p>
          <a:p xmlns:a="http://schemas.openxmlformats.org/drawingml/2006/main">
            <a:r>
              <a:t/>
            </a:r>
          </a:p>
          <a:p xmlns:a="http://schemas.openxmlformats.org/drawingml/2006/main">
            <a:r>
              <a:t>RECORDING SCRIPT</a:t>
            </a:r>
          </a:p>
          <a:p xmlns:a="http://schemas.openxmlformats.org/drawingml/2006/main">
            <a:r>
              <a:t>Hertz’s UVeye partnership is another source of structured condition information. Better inspections could make maintenance decisions more consistent. Automated findings also need clear explanations and a fair dispute process. A Senate inquiry illustrates that customer trust is a material operating issue. These are inspection and billing questions, and should not be presented as evidence about Palantir’s separate planning work.</a:t>
            </a:r>
          </a:p>
          <a:p xmlns:a="http://schemas.openxmlformats.org/drawingml/2006/main">
            <a:r>
              <a:t/>
            </a:r>
          </a:p>
          <a:p xmlns:a="http://schemas.openxmlformats.org/drawingml/2006/main">
            <a:r>
              <a:t>ON SCREEN</a:t>
            </a:r>
          </a:p>
          <a:p xmlns:a="http://schemas.openxmlformats.org/drawingml/2006/main">
            <a:r>
              <a:t>Operating benefit / Faster, more consistent condition and maintenance checks</a:t>
            </a:r>
          </a:p>
          <a:p xmlns:a="http://schemas.openxmlformats.org/drawingml/2006/main">
            <a:r>
              <a:t>Economic test / Repair accuracy, turnaround and claims costs</a:t>
            </a:r>
          </a:p>
          <a:p xmlns:a="http://schemas.openxmlformats.org/drawingml/2006/main">
            <a:r>
              <a:t>Customer test / Explain charges and resolve disputed findings</a:t>
            </a:r>
          </a:p>
          <a:p xmlns:a="http://schemas.openxmlformats.org/drawingml/2006/main">
            <a:r>
              <a:t/>
            </a:r>
          </a:p>
          <a:p xmlns:a="http://schemas.openxmlformats.org/drawingml/2006/main">
            <a:r>
              <a:t/>
            </a:r>
          </a:p>
          <a:p xmlns:a="http://schemas.openxmlformats.org/drawingml/2006/main">
            <a:r>
              <a:t>UVeye is a separate partnership. The Senate inquiry raised questions, not findings of liability.</a:t>
            </a:r>
          </a:p>
          <a:p xmlns:a="http://schemas.openxmlformats.org/drawingml/2006/main">
            <a:r>
              <a:t/>
            </a:r>
          </a:p>
          <a:p xmlns:a="http://schemas.openxmlformats.org/drawingml/2006/main">
            <a:r>
              <a:t>SOURCES AND FULL LINKS</a:t>
            </a:r>
          </a:p>
          <a:p xmlns:a="http://schemas.openxmlformats.org/drawingml/2006/main">
            <a:r>
              <a:t>UV / Hertz and UVeye vehicle inspections</a:t>
            </a:r>
          </a:p>
          <a:p xmlns:a="http://schemas.openxmlformats.org/drawingml/2006/main">
            <a:r>
              <a:t>Primary source; Company announcement</a:t>
            </a:r>
          </a:p>
          <a:p xmlns:a="http://schemas.openxmlformats.org/drawingml/2006/main">
            <a:r>
              <a:t>https://newsroom.hertz.com/articles/article-details/hertz-and-uveye-partner-to-modernize-vehicle-maintenance-with-ai-technology/</a:t>
            </a:r>
          </a:p>
          <a:p xmlns:a="http://schemas.openxmlformats.org/drawingml/2006/main">
            <a:r>
              <a:t/>
            </a:r>
          </a:p>
          <a:p xmlns:a="http://schemas.openxmlformats.org/drawingml/2006/main">
            <a:r>
              <a:t/>
            </a:r>
          </a:p>
          <a:p xmlns:a="http://schemas.openxmlformats.org/drawingml/2006/main">
            <a:r>
              <a:t>SEN / Senate inquiry into AI rental inspections</a:t>
            </a:r>
          </a:p>
          <a:p xmlns:a="http://schemas.openxmlformats.org/drawingml/2006/main">
            <a:r>
              <a:t>Primary source; Aug 2025</a:t>
            </a:r>
          </a:p>
          <a:p xmlns:a="http://schemas.openxmlformats.org/drawingml/2006/main">
            <a:r>
              <a:t>https://www.blumenthal.senate.gov/newsroom/press/release/icymi-blumenthal-demands-answers-from-hertz-about-ai-rental-car-inspections</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26.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27. The sale decision belongs inside fleet planning</a:t>
            </a:r>
          </a:p>
          <a:p xmlns:a="http://schemas.openxmlformats.org/drawingml/2006/main">
            <a:r>
              <a:t>CHAPTER: Fleet value and new operating markets</a:t>
            </a:r>
          </a:p>
          <a:p xmlns:a="http://schemas.openxmlformats.org/drawingml/2006/main">
            <a:r>
              <a:t/>
            </a:r>
          </a:p>
          <a:p xmlns:a="http://schemas.openxmlformats.org/drawingml/2006/main">
            <a:r>
              <a:t>RECORDING SCRIPT</a:t>
            </a:r>
          </a:p>
          <a:p xmlns:a="http://schemas.openxmlformats.org/drawingml/2006/main">
            <a:r>
              <a:t>A fleet system should consider when keeping a car stops paying. Broader retail distribution can improve the set of available buyers, but the relevant result is proceeds after preparation, selling costs and time. Hertz has announced Amazon Autos and eBay channels. The analytical opportunity is to link disposal decisions to each vehicle’s expected remaining rental economics.</a:t>
            </a:r>
          </a:p>
          <a:p xmlns:a="http://schemas.openxmlformats.org/drawingml/2006/main">
            <a:r>
              <a:t/>
            </a:r>
          </a:p>
          <a:p xmlns:a="http://schemas.openxmlformats.org/drawingml/2006/main">
            <a:r>
              <a:t>ON SCREEN</a:t>
            </a:r>
          </a:p>
          <a:p xmlns:a="http://schemas.openxmlformats.org/drawingml/2006/main">
            <a:r>
              <a:t>Hold the car / Compare next rental margin with depreciation and repairs</a:t>
            </a:r>
          </a:p>
          <a:p xmlns:a="http://schemas.openxmlformats.org/drawingml/2006/main">
            <a:r>
              <a:t>Choose a channel / Retail reach through Amazon Autos and eBay</a:t>
            </a:r>
          </a:p>
          <a:p xmlns:a="http://schemas.openxmlformats.org/drawingml/2006/main">
            <a:r>
              <a:t>Measure the result / Net sale proceeds after fees, preparation and time</a:t>
            </a:r>
          </a:p>
          <a:p xmlns:a="http://schemas.openxmlformats.org/drawingml/2006/main">
            <a:r>
              <a:t/>
            </a:r>
          </a:p>
          <a:p xmlns:a="http://schemas.openxmlformats.org/drawingml/2006/main">
            <a:r>
              <a:t/>
            </a:r>
          </a:p>
          <a:p xmlns:a="http://schemas.openxmlformats.org/drawingml/2006/main">
            <a:r>
              <a:t>The channels are announced. The decision framework is our analysis, not a disclosed Palantir feature.</a:t>
            </a:r>
          </a:p>
          <a:p xmlns:a="http://schemas.openxmlformats.org/drawingml/2006/main">
            <a:r>
              <a:t/>
            </a:r>
          </a:p>
          <a:p xmlns:a="http://schemas.openxmlformats.org/drawingml/2006/main">
            <a:r>
              <a:t>SOURCES AND FULL LINKS</a:t>
            </a:r>
          </a:p>
          <a:p xmlns:a="http://schemas.openxmlformats.org/drawingml/2006/main">
            <a:r>
              <a:t>AMZ / Hertz Car Sales on Amazon Autos</a:t>
            </a:r>
          </a:p>
          <a:p xmlns:a="http://schemas.openxmlformats.org/drawingml/2006/main">
            <a:r>
              <a:t>Primary source; Company announcement</a:t>
            </a:r>
          </a:p>
          <a:p xmlns:a="http://schemas.openxmlformats.org/drawingml/2006/main">
            <a:r>
              <a:t>https://newsroom.hertz.com/uncategorizeds/uncategorized-details/hertz-car-sales-launches-on-amazon-autos/</a:t>
            </a:r>
          </a:p>
          <a:p xmlns:a="http://schemas.openxmlformats.org/drawingml/2006/main">
            <a:r>
              <a:t/>
            </a:r>
          </a:p>
          <a:p xmlns:a="http://schemas.openxmlformats.org/drawingml/2006/main">
            <a:r>
              <a:t/>
            </a:r>
          </a:p>
          <a:p xmlns:a="http://schemas.openxmlformats.org/drawingml/2006/main">
            <a:r>
              <a:t>EBAY / Hertz Car Sales expands on eBay</a:t>
            </a:r>
          </a:p>
          <a:p xmlns:a="http://schemas.openxmlformats.org/drawingml/2006/main">
            <a:r>
              <a:t>Primary source; 5 May 2026</a:t>
            </a:r>
          </a:p>
          <a:p xmlns:a="http://schemas.openxmlformats.org/drawingml/2006/main">
            <a:r>
              <a:t>https://newsroom.hertz.com/press-releases/press-release-details/hertz-car-sales-continues-retail-expansion-with-digital-showroom-on-ebay/</a:t>
            </a:r>
          </a:p>
          <a:p xmlns:a="http://schemas.openxmlformats.org/drawingml/2006/main">
            <a:r>
              <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27.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28. A 5% fleet-value shock is $684M before offsets</a:t>
            </a:r>
          </a:p>
          <a:p xmlns:a="http://schemas.openxmlformats.org/drawingml/2006/main">
            <a:r>
              <a:t>CHAPTER: Fleet value and new operating markets</a:t>
            </a:r>
          </a:p>
          <a:p xmlns:a="http://schemas.openxmlformats.org/drawingml/2006/main">
            <a:r>
              <a:t/>
            </a:r>
          </a:p>
          <a:p xmlns:a="http://schemas.openxmlformats.org/drawingml/2006/main">
            <a:r>
              <a:t>RECORDING SCRIPT</a:t>
            </a:r>
          </a:p>
          <a:p xmlns:a="http://schemas.openxmlformats.org/drawingml/2006/main">
            <a:r>
              <a:t>Five percent of the June vehicle book value is six hundred eighty-four million dollars. This stress test is larger than the dated market capitalization at the opening. It is not a forecast of an accounting charge, and financing, tax and portfolio changes can affect the outcome. It shows why resale exposure can overwhelm modest operating savings.</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2% decline: 273.6</a:t>
            </a:r>
          </a:p>
          <a:p xmlns:a="http://schemas.openxmlformats.org/drawingml/2006/main">
            <a:r>
              <a:t>5% decline: 684</a:t>
            </a:r>
          </a:p>
          <a:p xmlns:a="http://schemas.openxmlformats.org/drawingml/2006/main">
            <a:r>
              <a:t>10% decline: 1368</a:t>
            </a:r>
          </a:p>
          <a:p xmlns:a="http://schemas.openxmlformats.org/drawingml/2006/main">
            <a:r>
              <a:t>Units: Illustrative decline in net vehicle value, USD millions</a:t>
            </a:r>
          </a:p>
          <a:p xmlns:a="http://schemas.openxmlformats.org/drawingml/2006/main">
            <a:r>
              <a:t/>
            </a:r>
          </a:p>
          <a:p xmlns:a="http://schemas.openxmlformats.org/drawingml/2006/main">
            <a:r>
              <a:t>Stress on $13.680B of June net vehicle book value. Not a predicted write-down.</a:t>
            </a:r>
          </a:p>
          <a:p xmlns:a="http://schemas.openxmlformats.org/drawingml/2006/main">
            <a:r>
              <a:t/>
            </a:r>
          </a:p>
          <a:p xmlns:a="http://schemas.openxmlformats.org/drawingml/2006/main">
            <a:r>
              <a:t>SOURCES AND FULL LINKS</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28.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29. The potential advantage is cumulative operating knowledge</a:t>
            </a:r>
          </a:p>
          <a:p xmlns:a="http://schemas.openxmlformats.org/drawingml/2006/main">
            <a:r>
              <a:t>CHAPTER: Fleet value and new operating markets</a:t>
            </a:r>
          </a:p>
          <a:p xmlns:a="http://schemas.openxmlformats.org/drawingml/2006/main">
            <a:r>
              <a:t/>
            </a:r>
          </a:p>
          <a:p xmlns:a="http://schemas.openxmlformats.org/drawingml/2006/main">
            <a:r>
              <a:t>RECORDING SCRIPT</a:t>
            </a:r>
          </a:p>
          <a:p xmlns:a="http://schemas.openxmlformats.org/drawingml/2006/main">
            <a:r>
              <a:t>The plausible advantage is the operating knowledge Hertz accumulates and embeds in its decisions. It takes clean data, useful policies and consistent execution to turn that knowledge into results. A software license by itself is replicable. Competitors can also optimize fleets, so sustained unit economics and service quality are the evidence that would support an enduring advantage.</a:t>
            </a:r>
          </a:p>
          <a:p xmlns:a="http://schemas.openxmlformats.org/drawingml/2006/main">
            <a:r>
              <a:t/>
            </a:r>
          </a:p>
          <a:p xmlns:a="http://schemas.openxmlformats.org/drawingml/2006/main">
            <a:r>
              <a:t>ON SCREEN</a:t>
            </a:r>
          </a:p>
          <a:p xmlns:a="http://schemas.openxmlformats.org/drawingml/2006/main">
            <a:r>
              <a:t>Data depth / Repair history, local demand and vehicle-level economics</a:t>
            </a:r>
          </a:p>
          <a:p xmlns:a="http://schemas.openxmlformats.org/drawingml/2006/main">
            <a:r>
              <a:t>Execution / Managers and workers act on the same current information</a:t>
            </a:r>
          </a:p>
          <a:p xmlns:a="http://schemas.openxmlformats.org/drawingml/2006/main">
            <a:r>
              <a:t>Competitive limit / Other operators can invest in optimization too</a:t>
            </a:r>
          </a:p>
          <a:p xmlns:a="http://schemas.openxmlformats.org/drawingml/2006/main">
            <a:r>
              <a:t/>
            </a:r>
          </a:p>
          <a:p xmlns:a="http://schemas.openxmlformats.org/drawingml/2006/main">
            <a:r>
              <a:t/>
            </a:r>
          </a:p>
          <a:p xmlns:a="http://schemas.openxmlformats.org/drawingml/2006/main">
            <a:r>
              <a:t>Analyst assessment. Software access alone does not establish a durable advantage.</a:t>
            </a:r>
          </a:p>
          <a:p xmlns:a="http://schemas.openxmlformats.org/drawingml/2006/main">
            <a:r>
              <a:t/>
            </a:r>
          </a:p>
          <a:p xmlns:a="http://schemas.openxmlformats.org/drawingml/2006/main">
            <a:r>
              <a:t>SOURCES AND FULL LINKS</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ONT / Palantir Ontology overview</a:t>
            </a:r>
          </a:p>
          <a:p xmlns:a="http://schemas.openxmlformats.org/drawingml/2006/main">
            <a:r>
              <a:t>Platform documentation; Accessed 22 Sep 2026</a:t>
            </a:r>
          </a:p>
          <a:p xmlns:a="http://schemas.openxmlformats.org/drawingml/2006/main">
            <a:r>
              <a:t>https://www.palantir.com/docs/foundry/ontology/overview</a:t>
            </a:r>
          </a:p>
          <a:p xmlns:a="http://schemas.openxmlformats.org/drawingml/2006/main">
            <a:r>
              <a:t/>
            </a:r>
          </a:p>
          <a:p xmlns:a="http://schemas.openxmlformats.org/drawingml/2006/main">
            <a:r>
              <a:t/>
            </a:r>
          </a:p>
          <a:p xmlns:a="http://schemas.openxmlformats.org/drawingml/2006/main">
            <a:r>
              <a:t>AIP7 / Hertz CIO at AIPCon 7</a:t>
            </a:r>
          </a:p>
          <a:p xmlns:a="http://schemas.openxmlformats.org/drawingml/2006/main">
            <a:r>
              <a:t>Company demonstration; 2025 / accessed 22 Sep 2026</a:t>
            </a:r>
          </a:p>
          <a:p xmlns:a="http://schemas.openxmlformats.org/drawingml/2006/main">
            <a:r>
              <a:t>https://www.linkedin.com/posts/palantir-technologies_from-two-way-radios-and-dispatchers-to-custom-activity-7338567961638547457-rf4a</a:t>
            </a:r>
          </a:p>
          <a:p xmlns:a="http://schemas.openxmlformats.org/drawingml/2006/main">
            <a:r>
              <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29.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30. Cybercab is operating in a limited Austin service area</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Cybercab has moved beyond a prototype. Tesla reported production began in the second quarter, and its current support page lists rides in limited areas of Austin. Cybercab seats two and has no steering wheel. Tesla also invites commercial fleet purchase inquiries. Broader Model Y Robotaxi availability is a different rollout. This creates a possible future fleet-management market, but the reviewed primary sources do not establish an Avis or Hertz Cybercab agreement.</a:t>
            </a:r>
          </a:p>
          <a:p xmlns:a="http://schemas.openxmlformats.org/drawingml/2006/main">
            <a:r>
              <a:t/>
            </a:r>
          </a:p>
          <a:p xmlns:a="http://schemas.openxmlformats.org/drawingml/2006/main">
            <a:r>
              <a:t>ON SCREEN</a:t>
            </a:r>
          </a:p>
          <a:p xmlns:a="http://schemas.openxmlformats.org/drawingml/2006/main">
            <a:r>
              <a:t>Production / Tesla reported production began in Q2 2026</a:t>
            </a:r>
          </a:p>
          <a:p xmlns:a="http://schemas.openxmlformats.org/drawingml/2006/main">
            <a:r>
              <a:t>Availability / Tesla lists Cybercab rides in limited areas of Austin</a:t>
            </a:r>
          </a:p>
          <a:p xmlns:a="http://schemas.openxmlformats.org/drawingml/2006/main">
            <a:r>
              <a:t>Commercial fleets / Tesla accepts purchase inquiries for fleets and individuals</a:t>
            </a:r>
          </a:p>
          <a:p xmlns:a="http://schemas.openxmlformats.org/drawingml/2006/main">
            <a:r>
              <a:t/>
            </a:r>
          </a:p>
          <a:p xmlns:a="http://schemas.openxmlformats.org/drawingml/2006/main">
            <a:r>
              <a:t/>
            </a:r>
          </a:p>
          <a:p xmlns:a="http://schemas.openxmlformats.org/drawingml/2006/main">
            <a:r>
              <a:t>As reviewed September 22. Commercial inquiries do not establish an Avis or Hertz contract.</a:t>
            </a:r>
          </a:p>
          <a:p xmlns:a="http://schemas.openxmlformats.org/drawingml/2006/main">
            <a:r>
              <a:t/>
            </a:r>
          </a:p>
          <a:p xmlns:a="http://schemas.openxmlformats.org/drawingml/2006/main">
            <a:r>
              <a:t>SOURCES AND FULL LINKS</a:t>
            </a:r>
          </a:p>
          <a:p xmlns:a="http://schemas.openxmlformats.org/drawingml/2006/main">
            <a:r>
              <a:t>TCAB / Tesla Cybercab availability and commercial inquiries</a:t>
            </a:r>
          </a:p>
          <a:p xmlns:a="http://schemas.openxmlformats.org/drawingml/2006/main">
            <a:r>
              <a:t>Primary source; Accessed 22 Sep 2026</a:t>
            </a:r>
          </a:p>
          <a:p xmlns:a="http://schemas.openxmlformats.org/drawingml/2006/main">
            <a:r>
              <a:t>https://www.tesla.com/support/robotaxi/cybercab</a:t>
            </a:r>
          </a:p>
          <a:p xmlns:a="http://schemas.openxmlformats.org/drawingml/2006/main">
            <a:r>
              <a:t>Bundled snapshot: Research_Sources/tesla_cybercab_faq.html</a:t>
            </a:r>
          </a:p>
          <a:p xmlns:a="http://schemas.openxmlformats.org/drawingml/2006/main">
            <a:r>
              <a:t/>
            </a:r>
          </a:p>
          <a:p xmlns:a="http://schemas.openxmlformats.org/drawingml/2006/main">
            <a:r>
              <a:t>TQ2 / Tesla Q2 2026 shareholder update</a:t>
            </a:r>
          </a:p>
          <a:p xmlns:a="http://schemas.openxmlformats.org/drawingml/2006/main">
            <a:r>
              <a:t>Primary source; 22 Jul 2026</a:t>
            </a:r>
          </a:p>
          <a:p xmlns:a="http://schemas.openxmlformats.org/drawingml/2006/main">
            <a:r>
              <a:t>https://ir.tesla.com/_flysystem/s3/sec/000162828026049213/tsla-20260722-gen.pdf</a:t>
            </a:r>
          </a:p>
          <a:p xmlns:a="http://schemas.openxmlformats.org/drawingml/2006/main">
            <a:r>
              <a:t>Bundled snapshot: Research_Sources/tesla_q2_2026.pdf</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31. Avis operates Waymo fleets in Dallas</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Avis provides the clearest operating comparison. Its announced agreement covers infrastructure, vehicle readiness, maintenance and depots. Waymo supplies the autonomous driving system and offers rides through its app. Avis subsequently reported that Dallas went live on June first and completed thousands of trips that month. This demonstrates that an autonomous company can contract with a rental operator for physical fleet work. The reviewed disclosures do not isolate the contract margin.</a:t>
            </a:r>
          </a:p>
          <a:p xmlns:a="http://schemas.openxmlformats.org/drawingml/2006/main">
            <a:r>
              <a:t/>
            </a:r>
          </a:p>
          <a:p xmlns:a="http://schemas.openxmlformats.org/drawingml/2006/main">
            <a:r>
              <a:t>ON SCREEN</a:t>
            </a:r>
          </a:p>
          <a:p xmlns:a="http://schemas.openxmlformats.org/drawingml/2006/main">
            <a:r>
              <a:t>Agreement / Multi-year fleet operations partnership announced July 2025</a:t>
            </a:r>
          </a:p>
          <a:p xmlns:a="http://schemas.openxmlformats.org/drawingml/2006/main">
            <a:r>
              <a:t>Live operation / Avis reports Dallas launch on June 1, 2026</a:t>
            </a:r>
          </a:p>
          <a:p xmlns:a="http://schemas.openxmlformats.org/drawingml/2006/main">
            <a:r>
              <a:t>Division of work / Avis handles fleet operations; Waymo operates its driving system</a:t>
            </a:r>
          </a:p>
          <a:p xmlns:a="http://schemas.openxmlformats.org/drawingml/2006/main">
            <a:r>
              <a:t/>
            </a:r>
          </a:p>
          <a:p xmlns:a="http://schemas.openxmlformats.org/drawingml/2006/main">
            <a:r>
              <a:t/>
            </a:r>
          </a:p>
          <a:p xmlns:a="http://schemas.openxmlformats.org/drawingml/2006/main">
            <a:r>
              <a:t>The verified Avis partner is Waymo. No Avis–Tesla Cybercab agreement was found.</a:t>
            </a:r>
          </a:p>
          <a:p xmlns:a="http://schemas.openxmlformats.org/drawingml/2006/main">
            <a:r>
              <a:t/>
            </a:r>
          </a:p>
          <a:p xmlns:a="http://schemas.openxmlformats.org/drawingml/2006/main">
            <a:r>
              <a:t>SOURCES AND FULL LINKS</a:t>
            </a:r>
          </a:p>
          <a:p xmlns:a="http://schemas.openxmlformats.org/drawingml/2006/main">
            <a:r>
              <a:t>AW / Avis and Waymo fleet operations agreement</a:t>
            </a:r>
          </a:p>
          <a:p xmlns:a="http://schemas.openxmlformats.org/drawingml/2006/main">
            <a:r>
              <a:t>Primary source; 29 Jul 2025</a:t>
            </a:r>
          </a:p>
          <a:p xmlns:a="http://schemas.openxmlformats.org/drawingml/2006/main">
            <a:r>
              <a:t>https://avisbudgetgroup.gcs-web.com/news-releases/news-release-details/avis-budget-group-announces-multi-year-strategic-partnership</a:t>
            </a:r>
          </a:p>
          <a:p xmlns:a="http://schemas.openxmlformats.org/drawingml/2006/main">
            <a:r>
              <a:t>Bundled snapshot: Research_Sources/avis_waymo_partnership.html</a:t>
            </a:r>
          </a:p>
          <a:p xmlns:a="http://schemas.openxmlformats.org/drawingml/2006/main">
            <a:r>
              <a:t/>
            </a:r>
          </a:p>
          <a:p xmlns:a="http://schemas.openxmlformats.org/drawingml/2006/main">
            <a:r>
              <a:t>CAR / Avis Budget Q2 results</a:t>
            </a:r>
          </a:p>
          <a:p xmlns:a="http://schemas.openxmlformats.org/drawingml/2006/main">
            <a:r>
              <a:t>Primary source; 28 Jul 2026</a:t>
            </a:r>
          </a:p>
          <a:p xmlns:a="http://schemas.openxmlformats.org/drawingml/2006/main">
            <a:r>
              <a:t>https://www.avisbudgetgroup.com/home/news-and-media/press-release/avis-budget-group-reports-second-quarter-results-2026</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32. Hertz’s autonomous role runs through Oro and Uber</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Oro is the Hertz-affiliated fleet operator in the announced Uber arrangement. Lucid makes the vehicles and Nuro supplies the autonomous technology. Oro handles physical operations around those cars. The August update still described the Bay Area autonomous launch as expected later in the year. We should distinguish that plan from Oro’s already active business with human drivers. This is a disclosed partnership, with financial terms and detailed capital obligations still insufficiently public.</a:t>
            </a:r>
          </a:p>
          <a:p xmlns:a="http://schemas.openxmlformats.org/drawingml/2006/main">
            <a:r>
              <a:t/>
            </a:r>
          </a:p>
          <a:p xmlns:a="http://schemas.openxmlformats.org/drawingml/2006/main">
            <a:r>
              <a:t>ON SCREEN</a:t>
            </a:r>
          </a:p>
          <a:p xmlns:a="http://schemas.openxmlformats.org/drawingml/2006/main">
            <a:r>
              <a:t>Uber / Ride-hailing platform and robotaxi program</a:t>
            </a:r>
          </a:p>
          <a:p xmlns:a="http://schemas.openxmlformats.org/drawingml/2006/main">
            <a:r>
              <a:t>Lucid and Nuro / Vehicle manufacturer and autonomous driving technology</a:t>
            </a:r>
          </a:p>
          <a:p xmlns:a="http://schemas.openxmlformats.org/drawingml/2006/main">
            <a:r>
              <a:t>Oro / Hertz / Charging, cleaning, repairs, maintenance and depot staffing</a:t>
            </a:r>
          </a:p>
          <a:p xmlns:a="http://schemas.openxmlformats.org/drawingml/2006/main">
            <a:r>
              <a:t/>
            </a:r>
          </a:p>
          <a:p xmlns:a="http://schemas.openxmlformats.org/drawingml/2006/main">
            <a:r>
              <a:t/>
            </a:r>
          </a:p>
          <a:p xmlns:a="http://schemas.openxmlformats.org/drawingml/2006/main">
            <a:r>
              <a:t>August update: Bay Area AV operations expected later in 2026. Launch not confirmed in this review.</a:t>
            </a:r>
          </a:p>
          <a:p xmlns:a="http://schemas.openxmlformats.org/drawingml/2006/main">
            <a:r>
              <a:t/>
            </a:r>
          </a:p>
          <a:p xmlns:a="http://schemas.openxmlformats.org/drawingml/2006/main">
            <a:r>
              <a:t>SOURCES AND FULL LINKS</a:t>
            </a:r>
          </a:p>
          <a:p xmlns:a="http://schemas.openxmlformats.org/drawingml/2006/main">
            <a:r>
              <a:t>ORO / Oro and Uber fleet partnerships</a:t>
            </a:r>
          </a:p>
          <a:p xmlns:a="http://schemas.openxmlformats.org/drawingml/2006/main">
            <a:r>
              <a:t>Primary source; 30 Apr 2026</a:t>
            </a:r>
          </a:p>
          <a:p xmlns:a="http://schemas.openxmlformats.org/drawingml/2006/main">
            <a:r>
              <a:t>https://newsroom.hertz.com/press-releases/press-release-details/hertz-and-uber-partner-to-power-autonomous-robotaxi-and-driver-led-fleet-operations/</a:t>
            </a:r>
          </a:p>
          <a:p xmlns:a="http://schemas.openxmlformats.org/drawingml/2006/main">
            <a:r>
              <a:t/>
            </a:r>
          </a:p>
          <a:p xmlns:a="http://schemas.openxmlformats.org/drawingml/2006/main">
            <a:r>
              <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 Autonomous cars still require physical turnaround work</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Removing the driver does not remove wear, dirt, charging time or repairs. Rental operators already coordinate those activities across vehicles and facilities. Their opportunity is to sell reliable vehicle availability to autonomous networks. Existing sites and purchasing relationships can help, though each city still needs suitable capacity and trained staff. The value comes from doing that work at attractive contract returns. It does not require Hertz to own the autonomous driving software.</a:t>
            </a:r>
          </a:p>
          <a:p xmlns:a="http://schemas.openxmlformats.org/drawingml/2006/main">
            <a:r>
              <a:t/>
            </a:r>
          </a:p>
          <a:p xmlns:a="http://schemas.openxmlformats.org/drawingml/2006/main">
            <a:r>
              <a:t>ON SCREEN</a:t>
            </a:r>
          </a:p>
          <a:p xmlns:a="http://schemas.openxmlformats.org/drawingml/2006/main">
            <a:r>
              <a:t>Between rides / Cleaning, cabin checks and lost-item handling</a:t>
            </a:r>
          </a:p>
          <a:p xmlns:a="http://schemas.openxmlformats.org/drawingml/2006/main">
            <a:r>
              <a:t>Between shifts / Charging, parking and dispatch readiness</a:t>
            </a:r>
          </a:p>
          <a:p xmlns:a="http://schemas.openxmlformats.org/drawingml/2006/main">
            <a:r>
              <a:t>Over vehicle life / Tires, repairs, maintenance and eventual disposal</a:t>
            </a:r>
          </a:p>
          <a:p xmlns:a="http://schemas.openxmlformats.org/drawingml/2006/main">
            <a:r>
              <a:t/>
            </a:r>
          </a:p>
          <a:p xmlns:a="http://schemas.openxmlformats.org/drawingml/2006/main">
            <a:r>
              <a:t/>
            </a:r>
          </a:p>
          <a:p xmlns:a="http://schemas.openxmlformats.org/drawingml/2006/main">
            <a:r>
              <a:t>The servicing opportunity grows with active fleets and the work outsourced to operators.</a:t>
            </a:r>
          </a:p>
          <a:p xmlns:a="http://schemas.openxmlformats.org/drawingml/2006/main">
            <a:r>
              <a:t/>
            </a:r>
          </a:p>
          <a:p xmlns:a="http://schemas.openxmlformats.org/drawingml/2006/main">
            <a:r>
              <a:t>SOURCES AND FULL LINKS</a:t>
            </a:r>
          </a:p>
          <a:p xmlns:a="http://schemas.openxmlformats.org/drawingml/2006/main">
            <a:r>
              <a:t>ORO / Oro and Uber fleet partnerships</a:t>
            </a:r>
          </a:p>
          <a:p xmlns:a="http://schemas.openxmlformats.org/drawingml/2006/main">
            <a:r>
              <a:t>Primary source; 30 Apr 2026</a:t>
            </a:r>
          </a:p>
          <a:p xmlns:a="http://schemas.openxmlformats.org/drawingml/2006/main">
            <a:r>
              <a:t>https://newsroom.hertz.com/press-releases/press-release-details/hertz-and-uber-partner-to-power-autonomous-robotaxi-and-driver-led-fleet-operations/</a:t>
            </a:r>
          </a:p>
          <a:p xmlns:a="http://schemas.openxmlformats.org/drawingml/2006/main">
            <a:r>
              <a:t/>
            </a:r>
          </a:p>
          <a:p xmlns:a="http://schemas.openxmlformats.org/drawingml/2006/main">
            <a:r>
              <a:t/>
            </a:r>
          </a:p>
          <a:p xmlns:a="http://schemas.openxmlformats.org/drawingml/2006/main">
            <a:r>
              <a:t>AW / Avis and Waymo fleet operations agreement</a:t>
            </a:r>
          </a:p>
          <a:p xmlns:a="http://schemas.openxmlformats.org/drawingml/2006/main">
            <a:r>
              <a:t>Primary source; 29 Jul 2025</a:t>
            </a:r>
          </a:p>
          <a:p xmlns:a="http://schemas.openxmlformats.org/drawingml/2006/main">
            <a:r>
              <a:t>https://avisbudgetgroup.gcs-web.com/news-releases/news-release-details/avis-budget-group-announces-multi-year-strategic-partnership</a:t>
            </a:r>
          </a:p>
          <a:p xmlns:a="http://schemas.openxmlformats.org/drawingml/2006/main">
            <a:r>
              <a:t>Bundled snapshot: Research_Sources/avis_waymo_partnership.html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34. A servicing contract needs attractive economics per car</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Here is a deliberately simple service-only contract. One thousand customer-owned vehicles paying four hundred dollars a month create 4.8 million dollars of annual revenue. At two hundred fifty dollars of direct cash costs per vehicle per month and six hundred thousand dollars of fixed cash costs, 1.2 million remains before capital spending, financing and tax. The illustration shows why fee revenue alone tells us little. Real contracts need capacity, energy, labor and liability detail.</a:t>
            </a:r>
          </a:p>
          <a:p xmlns:a="http://schemas.openxmlformats.org/drawingml/2006/main">
            <a:r>
              <a:t/>
            </a:r>
          </a:p>
          <a:p xmlns:a="http://schemas.openxmlformats.org/drawingml/2006/main">
            <a:r>
              <a:t>ON SCREEN</a:t>
            </a:r>
          </a:p>
          <a:p xmlns:a="http://schemas.openxmlformats.org/drawingml/2006/main">
            <a:r>
              <a:t>1,000 vehicles × $400/month / $4.8M annual service revenue</a:t>
            </a:r>
          </a:p>
          <a:p xmlns:a="http://schemas.openxmlformats.org/drawingml/2006/main">
            <a:r>
              <a:t>Assumed direct cash cost / $3.0M at $250 per vehicle per month</a:t>
            </a:r>
          </a:p>
          <a:p xmlns:a="http://schemas.openxmlformats.org/drawingml/2006/main">
            <a:r>
              <a:t>Assumed fixed cash cost / $0.6M per year</a:t>
            </a:r>
          </a:p>
          <a:p xmlns:a="http://schemas.openxmlformats.org/drawingml/2006/main">
            <a:r>
              <a:t>Remaining operating contribution / $1.2M before capex, financing and tax</a:t>
            </a:r>
          </a:p>
          <a:p xmlns:a="http://schemas.openxmlformats.org/drawingml/2006/main">
            <a:r>
              <a:t/>
            </a:r>
          </a:p>
          <a:p xmlns:a="http://schemas.openxmlformats.org/drawingml/2006/main">
            <a:r>
              <a:t/>
            </a:r>
          </a:p>
          <a:p xmlns:a="http://schemas.openxmlformats.org/drawingml/2006/main">
            <a:r>
              <a:t>Invented service-only illustration. These are not Hertz, Avis or Tesla contract rates.</a:t>
            </a:r>
          </a:p>
          <a:p xmlns:a="http://schemas.openxmlformats.org/drawingml/2006/main">
            <a:r>
              <a:t/>
            </a:r>
          </a:p>
          <a:p xmlns:a="http://schemas.openxmlformats.org/drawingml/2006/main">
            <a:r>
              <a:t>SOURCES AND FULL LINKS</a:t>
            </a:r>
          </a:p>
          <a:p xmlns:a="http://schemas.openxmlformats.org/drawingml/2006/main">
            <a:r>
              <a:t>AVMODEL / EpochX autonomous servicing illustration</a:t>
            </a:r>
          </a:p>
          <a:p xmlns:a="http://schemas.openxmlformats.org/drawingml/2006/main">
            <a:r>
              <a:t>Illustrative assumptions / no company contract fees; 22 Sep 2026</a:t>
            </a:r>
          </a:p>
          <a:p xmlns:a="http://schemas.openxmlformats.org/drawingml/2006/main">
            <a:r>
              <a:t>Research_Sources/autonomous_service_model.md</a:t>
            </a:r>
          </a:p>
          <a:p xmlns:a="http://schemas.openxmlformats.org/drawingml/2006/main">
            <a:r>
              <a:t>Bundled snapshot: Research_Sources/autonomous_service_model.md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 Contract terms determine who captures the fleet value</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A long contract can still be unattractive if the operator funds expensive capacity without committed volume. A service-only contract differs from owning the fleet and bearing resale risk. We need to know who pays for the vehicles, how labor and energy inflation affect fees, and whether performance penalties or termination rights shift risk back to the operator. Scarce depot capacity may support pricing, but large autonomous platforms can also have negotiating power.</a:t>
            </a:r>
          </a:p>
          <a:p xmlns:a="http://schemas.openxmlformats.org/drawingml/2006/main">
            <a:r>
              <a:t/>
            </a:r>
          </a:p>
          <a:p xmlns:a="http://schemas.openxmlformats.org/drawingml/2006/main">
            <a:r>
              <a:t>ON SCREEN</a:t>
            </a:r>
          </a:p>
          <a:p xmlns:a="http://schemas.openxmlformats.org/drawingml/2006/main">
            <a:r>
              <a:t>Ownership and funding / Who buys cars and pays for depots, chargers and upgrades?</a:t>
            </a:r>
          </a:p>
          <a:p xmlns:a="http://schemas.openxmlformats.org/drawingml/2006/main">
            <a:r>
              <a:t>Volume and pricing / Minimum volumes, fee indexation and energy pass-through</a:t>
            </a:r>
          </a:p>
          <a:p xmlns:a="http://schemas.openxmlformats.org/drawingml/2006/main">
            <a:r>
              <a:t>Performance and risk / Availability commitments, penalties and damage liability</a:t>
            </a:r>
          </a:p>
          <a:p xmlns:a="http://schemas.openxmlformats.org/drawingml/2006/main">
            <a:r>
              <a:t>Term and exit / Contract length, termination rights and stranded capacity</a:t>
            </a:r>
          </a:p>
          <a:p xmlns:a="http://schemas.openxmlformats.org/drawingml/2006/main">
            <a:r>
              <a:t/>
            </a:r>
          </a:p>
          <a:p xmlns:a="http://schemas.openxmlformats.org/drawingml/2006/main">
            <a:r>
              <a:t/>
            </a:r>
          </a:p>
          <a:p xmlns:a="http://schemas.openxmlformats.org/drawingml/2006/main">
            <a:r>
              <a:t>Due-diligence framework. The announcements do not disclose all of these terms.</a:t>
            </a:r>
          </a:p>
          <a:p xmlns:a="http://schemas.openxmlformats.org/drawingml/2006/main">
            <a:r>
              <a:t/>
            </a:r>
          </a:p>
          <a:p xmlns:a="http://schemas.openxmlformats.org/drawingml/2006/main">
            <a:r>
              <a:t>SOURCES AND FULL LINKS</a:t>
            </a:r>
          </a:p>
          <a:p xmlns:a="http://schemas.openxmlformats.org/drawingml/2006/main">
            <a:r>
              <a:t>ORO / Oro and Uber fleet partnerships</a:t>
            </a:r>
          </a:p>
          <a:p xmlns:a="http://schemas.openxmlformats.org/drawingml/2006/main">
            <a:r>
              <a:t>Primary source; 30 Apr 2026</a:t>
            </a:r>
          </a:p>
          <a:p xmlns:a="http://schemas.openxmlformats.org/drawingml/2006/main">
            <a:r>
              <a:t>https://newsroom.hertz.com/press-releases/press-release-details/hertz-and-uber-partner-to-power-autonomous-robotaxi-and-driver-led-fleet-operations/</a:t>
            </a:r>
          </a:p>
          <a:p xmlns:a="http://schemas.openxmlformats.org/drawingml/2006/main">
            <a:r>
              <a:t/>
            </a:r>
          </a:p>
          <a:p xmlns:a="http://schemas.openxmlformats.org/drawingml/2006/main">
            <a:r>
              <a:t/>
            </a:r>
          </a:p>
          <a:p xmlns:a="http://schemas.openxmlformats.org/drawingml/2006/main">
            <a:r>
              <a:t>AW / Avis and Waymo fleet operations agreement</a:t>
            </a:r>
          </a:p>
          <a:p xmlns:a="http://schemas.openxmlformats.org/drawingml/2006/main">
            <a:r>
              <a:t>Primary source; 29 Jul 2025</a:t>
            </a:r>
          </a:p>
          <a:p xmlns:a="http://schemas.openxmlformats.org/drawingml/2006/main">
            <a:r>
              <a:t>https://avisbudgetgroup.gcs-web.com/news-releases/news-release-details/avis-budget-group-announces-multi-year-strategic-partnership</a:t>
            </a:r>
          </a:p>
          <a:p xmlns:a="http://schemas.openxmlformats.org/drawingml/2006/main">
            <a:r>
              <a:t>Bundled snapshot: Research_Sources/avis_waymo_partnership.html</a:t>
            </a:r>
          </a:p>
          <a:p xmlns:a="http://schemas.openxmlformats.org/drawingml/2006/main">
            <a:r>
              <a:t/>
            </a:r>
          </a:p>
          <a:p xmlns:a="http://schemas.openxmlformats.org/drawingml/2006/main">
            <a:r>
              <a:t>AVMODEL / EpochX autonomous servicing illustration</a:t>
            </a:r>
          </a:p>
          <a:p xmlns:a="http://schemas.openxmlformats.org/drawingml/2006/main">
            <a:r>
              <a:t>Illustrative assumptions / no company contract fees; 22 Sep 2026</a:t>
            </a:r>
          </a:p>
          <a:p xmlns:a="http://schemas.openxmlformats.org/drawingml/2006/main">
            <a:r>
              <a:t>Research_Sources/autonomous_service_model.md</a:t>
            </a:r>
          </a:p>
          <a:p xmlns:a="http://schemas.openxmlformats.org/drawingml/2006/main">
            <a:r>
              <a:t>Bundled snapshot: Research_Sources/autonomous_service_model.md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36. Service growth must exceed any loss of rental profit</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The bullish case is that Hertz becomes a paid operating partner in an expanding autonomous market. That can add value even as the source of demand changes. But some trips may replace existing rental demand, and new depots can consume capital. The financial test compares incremental service profit with any lost rental contribution and the costs of launching the service. Physical capabilities provide a route to participate. They do not guarantee a larger equity value.</a:t>
            </a:r>
          </a:p>
          <a:p xmlns:a="http://schemas.openxmlformats.org/drawingml/2006/main">
            <a:r>
              <a:t/>
            </a:r>
          </a:p>
          <a:p xmlns:a="http://schemas.openxmlformats.org/drawingml/2006/main">
            <a:r>
              <a:t>ON SCREEN</a:t>
            </a:r>
          </a:p>
          <a:p xmlns:a="http://schemas.openxmlformats.org/drawingml/2006/main">
            <a:r>
              <a:t>Additive opportunity / New contracts use facilities, workforce and operating knowledge</a:t>
            </a:r>
          </a:p>
          <a:p xmlns:a="http://schemas.openxmlformats.org/drawingml/2006/main">
            <a:r>
              <a:t>Replacement pressure / Some urban trips may shift from rentals to robotaxis</a:t>
            </a:r>
          </a:p>
          <a:p xmlns:a="http://schemas.openxmlformats.org/drawingml/2006/main">
            <a:r>
              <a:t>Equity test / Incremental service profit less displaced profit and deployment costs</a:t>
            </a:r>
          </a:p>
          <a:p xmlns:a="http://schemas.openxmlformats.org/drawingml/2006/main">
            <a:r>
              <a:t/>
            </a:r>
          </a:p>
          <a:p xmlns:a="http://schemas.openxmlformats.org/drawingml/2006/main">
            <a:r>
              <a:t/>
            </a:r>
          </a:p>
          <a:p xmlns:a="http://schemas.openxmlformats.org/drawingml/2006/main">
            <a:r>
              <a:t>Analyst framework. Autonomous adoption can create opportunity and competitive pressure together.</a:t>
            </a:r>
          </a:p>
          <a:p xmlns:a="http://schemas.openxmlformats.org/drawingml/2006/main">
            <a:r>
              <a:t/>
            </a:r>
          </a:p>
          <a:p xmlns:a="http://schemas.openxmlformats.org/drawingml/2006/main">
            <a:r>
              <a:t>SOURCES AND FULL LINKS</a:t>
            </a:r>
          </a:p>
          <a:p xmlns:a="http://schemas.openxmlformats.org/drawingml/2006/main">
            <a:r>
              <a:t>ORO / Oro and Uber fleet partnerships</a:t>
            </a:r>
          </a:p>
          <a:p xmlns:a="http://schemas.openxmlformats.org/drawingml/2006/main">
            <a:r>
              <a:t>Primary source; 30 Apr 2026</a:t>
            </a:r>
          </a:p>
          <a:p xmlns:a="http://schemas.openxmlformats.org/drawingml/2006/main">
            <a:r>
              <a:t>https://newsroom.hertz.com/press-releases/press-release-details/hertz-and-uber-partner-to-power-autonomous-robotaxi-and-driver-led-fleet-operations/</a:t>
            </a:r>
          </a:p>
          <a:p xmlns:a="http://schemas.openxmlformats.org/drawingml/2006/main">
            <a:r>
              <a:t/>
            </a:r>
          </a:p>
          <a:p xmlns:a="http://schemas.openxmlformats.org/drawingml/2006/main">
            <a:r>
              <a:t/>
            </a:r>
          </a:p>
          <a:p xmlns:a="http://schemas.openxmlformats.org/drawingml/2006/main">
            <a:r>
              <a:t>AW / Avis and Waymo fleet operations agreement</a:t>
            </a:r>
          </a:p>
          <a:p xmlns:a="http://schemas.openxmlformats.org/drawingml/2006/main">
            <a:r>
              <a:t>Primary source; 29 Jul 2025</a:t>
            </a:r>
          </a:p>
          <a:p xmlns:a="http://schemas.openxmlformats.org/drawingml/2006/main">
            <a:r>
              <a:t>https://avisbudgetgroup.gcs-web.com/news-releases/news-release-details/avis-budget-group-announces-multi-year-strategic-partnership</a:t>
            </a:r>
          </a:p>
          <a:p xmlns:a="http://schemas.openxmlformats.org/drawingml/2006/main">
            <a:r>
              <a:t>Bundled snapshot: Research_Sources/avis_waymo_partnership.html</a:t>
            </a:r>
          </a:p>
          <a:p xmlns:a="http://schemas.openxmlformats.org/drawingml/2006/main">
            <a:r>
              <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AVMODEL / EpochX autonomous servicing illustration</a:t>
            </a:r>
          </a:p>
          <a:p xmlns:a="http://schemas.openxmlformats.org/drawingml/2006/main">
            <a:r>
              <a:t>Illustrative assumptions / no company contract fees; 22 Sep 2026</a:t>
            </a:r>
          </a:p>
          <a:p xmlns:a="http://schemas.openxmlformats.org/drawingml/2006/main">
            <a:r>
              <a:t>Research_Sources/autonomous_service_model.md</a:t>
            </a:r>
          </a:p>
          <a:p xmlns:a="http://schemas.openxmlformats.org/drawingml/2006/main">
            <a:r>
              <a:t>Bundled snapshot: Research_Sources/autonomous_service_model.md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37. Operating intelligence could improve autonomous-fleet uptime</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The same operating logic can apply around an autonomous fleet. A service operator benefits from knowing which car needs a charge, which repair can wait, and when a vehicle is needed back in service. Contract data can also reveal recurring faults or costly work. That makes an operating intelligence layer plausible. The reviewed sources do not establish a specific Palantir deployment within Oro, and these maintenance decisions are separate from the software that drives the vehicle.</a:t>
            </a:r>
          </a:p>
          <a:p xmlns:a="http://schemas.openxmlformats.org/drawingml/2006/main">
            <a:r>
              <a:t/>
            </a:r>
          </a:p>
          <a:p xmlns:a="http://schemas.openxmlformats.org/drawingml/2006/main">
            <a:r>
              <a:t>ON SCREEN</a:t>
            </a:r>
          </a:p>
          <a:p xmlns:a="http://schemas.openxmlformats.org/drawingml/2006/main">
            <a:r>
              <a:t>Vehicle status / Combine battery state, repair needs and cleaning queues</a:t>
            </a:r>
          </a:p>
          <a:p xmlns:a="http://schemas.openxmlformats.org/drawingml/2006/main">
            <a:r>
              <a:t>Demand and scheduling / Time service around expected paid use and depot capacity</a:t>
            </a:r>
          </a:p>
          <a:p xmlns:a="http://schemas.openxmlformats.org/drawingml/2006/main">
            <a:r>
              <a:t>Contract performance / Measure availability, service cost and recurring faults</a:t>
            </a:r>
          </a:p>
          <a:p xmlns:a="http://schemas.openxmlformats.org/drawingml/2006/main">
            <a:r>
              <a:t/>
            </a:r>
          </a:p>
          <a:p xmlns:a="http://schemas.openxmlformats.org/drawingml/2006/main">
            <a:r>
              <a:t/>
            </a:r>
          </a:p>
          <a:p xmlns:a="http://schemas.openxmlformats.org/drawingml/2006/main">
            <a:r>
              <a:t>Potential application. A specific Palantir deployment within Oro is not established here.</a:t>
            </a:r>
          </a:p>
          <a:p xmlns:a="http://schemas.openxmlformats.org/drawingml/2006/main">
            <a:r>
              <a:t/>
            </a:r>
          </a:p>
          <a:p xmlns:a="http://schemas.openxmlformats.org/drawingml/2006/main">
            <a:r>
              <a:t>SOURCES AND FULL LINKS</a:t>
            </a:r>
          </a:p>
          <a:p xmlns:a="http://schemas.openxmlformats.org/drawingml/2006/main">
            <a:r>
              <a:t>ORO / Oro and Uber fleet partnerships</a:t>
            </a:r>
          </a:p>
          <a:p xmlns:a="http://schemas.openxmlformats.org/drawingml/2006/main">
            <a:r>
              <a:t>Primary source; 30 Apr 2026</a:t>
            </a:r>
          </a:p>
          <a:p xmlns:a="http://schemas.openxmlformats.org/drawingml/2006/main">
            <a:r>
              <a:t>https://newsroom.hertz.com/press-releases/press-release-details/hertz-and-uber-partner-to-power-autonomous-robotaxi-and-driver-led-fleet-operations/</a:t>
            </a:r>
          </a:p>
          <a:p xmlns:a="http://schemas.openxmlformats.org/drawingml/2006/main">
            <a:r>
              <a:t/>
            </a:r>
          </a:p>
          <a:p xmlns:a="http://schemas.openxmlformats.org/drawingml/2006/main">
            <a:r>
              <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ONT / Palantir Ontology overview</a:t>
            </a:r>
          </a:p>
          <a:p xmlns:a="http://schemas.openxmlformats.org/drawingml/2006/main">
            <a:r>
              <a:t>Platform documentation; Accessed 22 Sep 2026</a:t>
            </a:r>
          </a:p>
          <a:p xmlns:a="http://schemas.openxmlformats.org/drawingml/2006/main">
            <a:r>
              <a:t>https://www.palantir.com/docs/foundry/ontology/overview</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38. Oro’s $600M expectation includes existing activity</a:t>
            </a:r>
          </a:p>
          <a:p xmlns:a="http://schemas.openxmlformats.org/drawingml/2006/main">
            <a:r>
              <a:t>CHAPTER: Autonomous fleets and the service opportunity</a:t>
            </a:r>
          </a:p>
          <a:p xmlns:a="http://schemas.openxmlformats.org/drawingml/2006/main">
            <a:r>
              <a:t/>
            </a:r>
          </a:p>
          <a:p xmlns:a="http://schemas.openxmlformats.org/drawingml/2006/main">
            <a:r>
              <a:t>RECORDING SCRIPT</a:t>
            </a:r>
          </a:p>
          <a:p xmlns:a="http://schemas.openxmlformats.org/drawingml/2006/main">
            <a:r>
              <a:t>Management’s expectation of more than six hundred million dollars of 2026 Oro revenue includes existing rideshare activity and newer operations. It is not an autonomous-only revenue forecast and should not be added again to consolidated Hertz revenue. The disclosures that would improve valuation are incremental revenue, contract contribution, capital required and cash returns.</a:t>
            </a:r>
          </a:p>
          <a:p xmlns:a="http://schemas.openxmlformats.org/drawingml/2006/main">
            <a:r>
              <a:t/>
            </a:r>
          </a:p>
          <a:p xmlns:a="http://schemas.openxmlformats.org/drawingml/2006/main">
            <a:r>
              <a:t>ON SCREEN</a:t>
            </a:r>
          </a:p>
          <a:p xmlns:a="http://schemas.openxmlformats.org/drawingml/2006/main">
            <a:r>
              <a:t>$600M+ / Management's 2026 expectation for broader Oro revenue</a:t>
            </a:r>
          </a:p>
          <a:p xmlns:a="http://schemas.openxmlformats.org/drawingml/2006/main">
            <a:r>
              <a:t>Included / Existing rideshare rentals and newer activities</a:t>
            </a:r>
          </a:p>
          <a:p xmlns:a="http://schemas.openxmlformats.org/drawingml/2006/main">
            <a:r>
              <a:t>Model treatment / Already within consolidated Hertz economics</a:t>
            </a:r>
          </a:p>
          <a:p xmlns:a="http://schemas.openxmlformats.org/drawingml/2006/main">
            <a:r>
              <a:t/>
            </a:r>
          </a:p>
          <a:p xmlns:a="http://schemas.openxmlformats.org/drawingml/2006/main">
            <a:r>
              <a:t/>
            </a:r>
          </a:p>
          <a:p xmlns:a="http://schemas.openxmlformats.org/drawingml/2006/main">
            <a:r>
              <a:t>Not a disclosed autonomous-only revenue stream.</a:t>
            </a:r>
          </a:p>
          <a:p xmlns:a="http://schemas.openxmlformats.org/drawingml/2006/main">
            <a:r>
              <a:t/>
            </a:r>
          </a:p>
          <a:p xmlns:a="http://schemas.openxmlformats.org/drawingml/2006/main">
            <a:r>
              <a:t>SOURCES AND FULL LINKS</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33.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39. Fleet data has different uses and different permissions</a:t>
            </a:r>
          </a:p>
          <a:p xmlns:a="http://schemas.openxmlformats.org/drawingml/2006/main">
            <a:r>
              <a:t>CHAPTER: Fleet data, advertising and privacy</a:t>
            </a:r>
          </a:p>
          <a:p xmlns:a="http://schemas.openxmlformats.org/drawingml/2006/main">
            <a:r>
              <a:t/>
            </a:r>
          </a:p>
          <a:p xmlns:a="http://schemas.openxmlformats.org/drawingml/2006/main">
            <a:r>
              <a:t>RECORDING SCRIPT</a:t>
            </a:r>
          </a:p>
          <a:p xmlns:a="http://schemas.openxmlformats.org/drawingml/2006/main">
            <a:r>
              <a:t>It helps to separate operational records from customer and advertising records. Hertz uses vehicle information to run the fleet. Customer records support bookings and service. Marketing systems can use permitted information to select or measure ads. These categories can be linked, which is why access, purpose and legal restrictions matter. A repair forecast and a personalized restaurant offer involve different uses, even if both begin with data collected during a rental.</a:t>
            </a:r>
          </a:p>
          <a:p xmlns:a="http://schemas.openxmlformats.org/drawingml/2006/main">
            <a:r>
              <a:t/>
            </a:r>
          </a:p>
          <a:p xmlns:a="http://schemas.openxmlformats.org/drawingml/2006/main">
            <a:r>
              <a:t>ON SCREEN</a:t>
            </a:r>
          </a:p>
          <a:p xmlns:a="http://schemas.openxmlformats.org/drawingml/2006/main">
            <a:r>
              <a:t>Vehicle operations / Location, diagnostics, maintenance and availability</a:t>
            </a:r>
          </a:p>
          <a:p xmlns:a="http://schemas.openxmlformats.org/drawingml/2006/main">
            <a:r>
              <a:t>Customer relationship / Reservation, rental history and loyalty information</a:t>
            </a:r>
          </a:p>
          <a:p xmlns:a="http://schemas.openxmlformats.org/drawingml/2006/main">
            <a:r>
              <a:t>Digital marketing / Website activity, ad interactions and permitted audiences</a:t>
            </a:r>
          </a:p>
          <a:p xmlns:a="http://schemas.openxmlformats.org/drawingml/2006/main">
            <a:r>
              <a:t/>
            </a:r>
          </a:p>
          <a:p xmlns:a="http://schemas.openxmlformats.org/drawingml/2006/main">
            <a:r>
              <a:t/>
            </a:r>
          </a:p>
          <a:p xmlns:a="http://schemas.openxmlformats.org/drawingml/2006/main">
            <a:r>
              <a:t>A VIN, location or device identifier can become personal information when linked to a renter.</a:t>
            </a:r>
          </a:p>
          <a:p xmlns:a="http://schemas.openxmlformats.org/drawingml/2006/main">
            <a:r>
              <a:t/>
            </a:r>
          </a:p>
          <a:p xmlns:a="http://schemas.openxmlformats.org/drawingml/2006/main">
            <a:r>
              <a:t>SOURCES AND FULL LINKS</a:t>
            </a:r>
          </a:p>
          <a:p xmlns:a="http://schemas.openxmlformats.org/drawingml/2006/main">
            <a:r>
              <a:t>HP / Hertz current rental privacy policy</a:t>
            </a:r>
          </a:p>
          <a:p xmlns:a="http://schemas.openxmlformats.org/drawingml/2006/main">
            <a:r>
              <a:t>Current company privacy notice / browser verified; Updated 9 Mar 2026</a:t>
            </a:r>
          </a:p>
          <a:p xmlns:a="http://schemas.openxmlformats.org/drawingml/2006/main">
            <a:r>
              <a:t>https://www.hertz.com/rentacar/privacypolicy/index.jsp?targetPage=privacyPolicyView.jsp</a:t>
            </a:r>
          </a:p>
          <a:p xmlns:a="http://schemas.openxmlformats.org/drawingml/2006/main">
            <a:r>
              <a:t>Bundled snapshot: Research_Sources/hertz_privacy_2026_research_note.md</a:t>
            </a:r>
          </a:p>
          <a:p xmlns:a="http://schemas.openxmlformats.org/drawingml/2006/main">
            <a:r>
              <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 Hertz’s current policy permits some data sale and sharing</a:t>
            </a:r>
          </a:p>
          <a:p xmlns:a="http://schemas.openxmlformats.org/drawingml/2006/main">
            <a:r>
              <a:t>CHAPTER: Fleet data, advertising and privacy</a:t>
            </a:r>
          </a:p>
          <a:p xmlns:a="http://schemas.openxmlformats.org/drawingml/2006/main">
            <a:r>
              <a:t/>
            </a:r>
          </a:p>
          <a:p xmlns:a="http://schemas.openxmlformats.org/drawingml/2006/main">
            <a:r>
              <a:t>RECORDING SCRIPT</a:t>
            </a:r>
          </a:p>
          <a:p xmlns:a="http://schemas.openxmlformats.org/drawingml/2006/main">
            <a:r>
              <a:t>The current Hertz notice permits sale or advertising-related sharing of telematics and vehicle data, including identifiable precise location. It provides opt-out routes and recognizes local restrictions. This is broader than older Hertz pages. It does not identify a specific fleet-data sale to Google, a Palantir export, or the revenue involved. Those are separate facts that this policy cannot establish.</a:t>
            </a:r>
          </a:p>
          <a:p xmlns:a="http://schemas.openxmlformats.org/drawingml/2006/main">
            <a:r>
              <a:t/>
            </a:r>
          </a:p>
          <a:p xmlns:a="http://schemas.openxmlformats.org/drawingml/2006/main">
            <a:r>
              <a:t>ON SCREEN</a:t>
            </a:r>
          </a:p>
          <a:p xmlns:a="http://schemas.openxmlformats.org/drawingml/2006/main">
            <a:r>
              <a:t>Vehicle data / Policy includes precise location and driving behavior</a:t>
            </a:r>
          </a:p>
          <a:p xmlns:a="http://schemas.openxmlformats.org/drawingml/2006/main">
            <a:r>
              <a:t>Advertising use / May sell or share covered data with corporate and business partners</a:t>
            </a:r>
          </a:p>
          <a:p xmlns:a="http://schemas.openxmlformats.org/drawingml/2006/main">
            <a:r>
              <a:t>Customer choices / Sale/sharing opt-outs and other rights depend on jurisdiction</a:t>
            </a:r>
          </a:p>
          <a:p xmlns:a="http://schemas.openxmlformats.org/drawingml/2006/main">
            <a:r>
              <a:t/>
            </a:r>
          </a:p>
          <a:p xmlns:a="http://schemas.openxmlformats.org/drawingml/2006/main">
            <a:r>
              <a:t/>
            </a:r>
          </a:p>
          <a:p xmlns:a="http://schemas.openxmlformats.org/drawingml/2006/main">
            <a:r>
              <a:t>Policy updated March 9, 2026. A permitted practice does not identify a buyer or revenue amount.</a:t>
            </a:r>
          </a:p>
          <a:p xmlns:a="http://schemas.openxmlformats.org/drawingml/2006/main">
            <a:r>
              <a:t/>
            </a:r>
          </a:p>
          <a:p xmlns:a="http://schemas.openxmlformats.org/drawingml/2006/main">
            <a:r>
              <a:t>SOURCES AND FULL LINKS</a:t>
            </a:r>
          </a:p>
          <a:p xmlns:a="http://schemas.openxmlformats.org/drawingml/2006/main">
            <a:r>
              <a:t>HP / Hertz current rental privacy policy</a:t>
            </a:r>
          </a:p>
          <a:p xmlns:a="http://schemas.openxmlformats.org/drawingml/2006/main">
            <a:r>
              <a:t>Current company privacy notice / browser verified; Updated 9 Mar 2026</a:t>
            </a:r>
          </a:p>
          <a:p xmlns:a="http://schemas.openxmlformats.org/drawingml/2006/main">
            <a:r>
              <a:t>https://www.hertz.com/rentacar/privacypolicy/index.jsp?targetPage=privacyPolicyView.jsp</a:t>
            </a:r>
          </a:p>
          <a:p xmlns:a="http://schemas.openxmlformats.org/drawingml/2006/main">
            <a:r>
              <a:t>Bundled snapshot: Research_Sources/hertz_privacy_2026_research_note.md</a:t>
            </a:r>
          </a:p>
          <a:p xmlns:a="http://schemas.openxmlformats.org/drawingml/2006/main">
            <a:r>
              <a:t/>
            </a:r>
          </a:p>
          <a:p xmlns:a="http://schemas.openxmlformats.org/drawingml/2006/main">
            <a:r>
              <a:t>CCPA / California AG: sale, sharing and sensitive information</a:t>
            </a:r>
          </a:p>
          <a:p xmlns:a="http://schemas.openxmlformats.org/drawingml/2006/main">
            <a:r>
              <a:t>Regulator guidance; Updated 28 Aug 2026</a:t>
            </a:r>
          </a:p>
          <a:p xmlns:a="http://schemas.openxmlformats.org/drawingml/2006/main">
            <a:r>
              <a:t>https://oag.ca.gov/privacy/ccpa</a:t>
            </a:r>
          </a:p>
          <a:p xmlns:a="http://schemas.openxmlformats.org/drawingml/2006/main">
            <a:r>
              <a:t>Bundled snapshot: Research_Sources/california_ccpa.html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41. Palantir licenses software while customers control their data</a:t>
            </a:r>
          </a:p>
          <a:p xmlns:a="http://schemas.openxmlformats.org/drawingml/2006/main">
            <a:r>
              <a:t>CHAPTER: Fleet data, advertising and privacy</a:t>
            </a:r>
          </a:p>
          <a:p xmlns:a="http://schemas.openxmlformats.org/drawingml/2006/main">
            <a:r>
              <a:t/>
            </a:r>
          </a:p>
          <a:p xmlns:a="http://schemas.openxmlformats.org/drawingml/2006/main">
            <a:r>
              <a:t>RECORDING SCRIPT</a:t>
            </a:r>
          </a:p>
          <a:p xmlns:a="http://schemas.openxmlformats.org/drawingml/2006/main">
            <a:r>
              <a:t>Palantir says it does not sell personal data and that its customers own their data. Its published GCP contract template restricts customer-content use to service provision and support, with limits on disclosure and sale. That template is not Hertz’s actual contract. A customer can still authorize its own lawful marketing activity using analytics. Access to software or cloud hosting does not by itself give Palantir or Google advertising rights over a customer’s fleet records.</a:t>
            </a:r>
          </a:p>
          <a:p xmlns:a="http://schemas.openxmlformats.org/drawingml/2006/main">
            <a:r>
              <a:t/>
            </a:r>
          </a:p>
          <a:p xmlns:a="http://schemas.openxmlformats.org/drawingml/2006/main">
            <a:r>
              <a:t>ON SCREEN</a:t>
            </a:r>
          </a:p>
          <a:p xmlns:a="http://schemas.openxmlformats.org/drawingml/2006/main">
            <a:r>
              <a:t>Palantir’s disclosure / Customers own their data; its business is software licensing</a:t>
            </a:r>
          </a:p>
          <a:p xmlns:a="http://schemas.openxmlformats.org/drawingml/2006/main">
            <a:r>
              <a:t>Published contract template / Content use is limited to providing and supporting services</a:t>
            </a:r>
          </a:p>
          <a:p xmlns:a="http://schemas.openxmlformats.org/drawingml/2006/main">
            <a:r>
              <a:t>Hertz-specific agreement / Full terms and downstream data flows are not public here</a:t>
            </a:r>
          </a:p>
          <a:p xmlns:a="http://schemas.openxmlformats.org/drawingml/2006/main">
            <a:r>
              <a:t/>
            </a:r>
          </a:p>
          <a:p xmlns:a="http://schemas.openxmlformats.org/drawingml/2006/main">
            <a:r>
              <a:t/>
            </a:r>
          </a:p>
          <a:p xmlns:a="http://schemas.openxmlformats.org/drawingml/2006/main">
            <a:r>
              <a:t>Public GCP terms are an example, not proof of Hertz’s negotiated agreement or cloud provider.</a:t>
            </a:r>
          </a:p>
          <a:p xmlns:a="http://schemas.openxmlformats.org/drawingml/2006/main">
            <a:r>
              <a:t/>
            </a:r>
          </a:p>
          <a:p xmlns:a="http://schemas.openxmlformats.org/drawingml/2006/main">
            <a:r>
              <a:t>SOURCES AND FULL LINKS</a:t>
            </a:r>
          </a:p>
          <a:p xmlns:a="http://schemas.openxmlformats.org/drawingml/2006/main">
            <a:r>
              <a:t>PLPR / Palantir proxy: customer data and business model</a:t>
            </a:r>
          </a:p>
          <a:p xmlns:a="http://schemas.openxmlformats.org/drawingml/2006/main">
            <a:r>
              <a:t>Primary source; 23 Apr 2026</a:t>
            </a:r>
          </a:p>
          <a:p xmlns:a="http://schemas.openxmlformats.org/drawingml/2006/main">
            <a:r>
              <a:t>https://www.sec.gov/Archives/edgar/data/1321655/000132165526000019/pltr-20260423.htm</a:t>
            </a:r>
          </a:p>
          <a:p xmlns:a="http://schemas.openxmlformats.org/drawingml/2006/main">
            <a:r>
              <a:t>Bundled snapshot: Research_Sources/palantir_proxy_2026.html</a:t>
            </a:r>
          </a:p>
          <a:p xmlns:a="http://schemas.openxmlformats.org/drawingml/2006/main">
            <a:r>
              <a:t/>
            </a:r>
          </a:p>
          <a:p xmlns:a="http://schemas.openxmlformats.org/drawingml/2006/main">
            <a:r>
              <a:t>PLTC / Palantir published GCP terms, customer content</a:t>
            </a:r>
          </a:p>
          <a:p xmlns:a="http://schemas.openxmlformats.org/drawingml/2006/main">
            <a:r>
              <a:t>Public contract template / not Hertz agreement; Accessed 22 Sep 2026</a:t>
            </a:r>
          </a:p>
          <a:p xmlns:a="http://schemas.openxmlformats.org/drawingml/2006/main">
            <a:r>
              <a:t>https://www.palantir.com/assets/xrfr7uokpv1b/2ajxcAAipDS2EAkFxZZvDa/ed556b05d8ef5d80b91a0e7bf8aff559/Palantir_Terms_and_Conditions_for_GCP.pdf</a:t>
            </a:r>
          </a:p>
          <a:p xmlns:a="http://schemas.openxmlformats.org/drawingml/2006/main">
            <a:r>
              <a:t>Bundled snapshot: Research_Sources/palantir_gcp_terms.pdf</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42. A café ad can earn money without selling a named trip history</a:t>
            </a:r>
          </a:p>
          <a:p xmlns:a="http://schemas.openxmlformats.org/drawingml/2006/main">
            <a:r>
              <a:t>CHAPTER: Fleet data, advertising and privacy</a:t>
            </a:r>
          </a:p>
          <a:p xmlns:a="http://schemas.openxmlformats.org/drawingml/2006/main">
            <a:r>
              <a:t/>
            </a:r>
          </a:p>
          <a:p xmlns:a="http://schemas.openxmlformats.org/drawingml/2006/main">
            <a:r>
              <a:t>RECORDING SCRIPT</a:t>
            </a:r>
          </a:p>
          <a:p xmlns:a="http://schemas.openxmlformats.org/drawingml/2006/main">
            <a:r>
              <a:t>Your café example can take several forms. Hertz could sell an ad placement or referral, or a partner could buy aggregate demand insights. Those products differ from selling an identifiable customer’s trip history. A hypothetical Google advertising integration would need the appropriate contract and data rights. Google’s publisher policy requires notice and express consent for precise location use. Neither this concept nor the policy proves that Hertz currently operates an in-car Google advertising business.</a:t>
            </a:r>
          </a:p>
          <a:p xmlns:a="http://schemas.openxmlformats.org/drawingml/2006/main">
            <a:r>
              <a:t/>
            </a:r>
          </a:p>
          <a:p xmlns:a="http://schemas.openxmlformats.org/drawingml/2006/main">
            <a:r>
              <a:t>ON SCREEN</a:t>
            </a:r>
          </a:p>
          <a:p xmlns:a="http://schemas.openxmlformats.org/drawingml/2006/main">
            <a:r>
              <a:t>Contextual offer / A sponsored café offer based on a user-selected city or route</a:t>
            </a:r>
          </a:p>
          <a:p xmlns:a="http://schemas.openxmlformats.org/drawingml/2006/main">
            <a:r>
              <a:t>Permitted targeting / Relevant offers with appropriate disclosure and consent</a:t>
            </a:r>
          </a:p>
          <a:p xmlns:a="http://schemas.openxmlformats.org/drawingml/2006/main">
            <a:r>
              <a:t>Aggregate analytics / Demand insights with robust privacy protection and contractual rights</a:t>
            </a:r>
          </a:p>
          <a:p xmlns:a="http://schemas.openxmlformats.org/drawingml/2006/main">
            <a:r>
              <a:t/>
            </a:r>
          </a:p>
          <a:p xmlns:a="http://schemas.openxmlformats.org/drawingml/2006/main">
            <a:r>
              <a:t/>
            </a:r>
          </a:p>
          <a:p xmlns:a="http://schemas.openxmlformats.org/drawingml/2006/main">
            <a:r>
              <a:t>Illustrative business models. Google’s precise-location ad policy requires express opt-in consent.</a:t>
            </a:r>
          </a:p>
          <a:p xmlns:a="http://schemas.openxmlformats.org/drawingml/2006/main">
            <a:r>
              <a:t/>
            </a:r>
          </a:p>
          <a:p xmlns:a="http://schemas.openxmlformats.org/drawingml/2006/main">
            <a:r>
              <a:t>SOURCES AND FULL LINKS</a:t>
            </a:r>
          </a:p>
          <a:p xmlns:a="http://schemas.openxmlformats.org/drawingml/2006/main">
            <a:r>
              <a:t>GLOC / Google publisher policy on precise location</a:t>
            </a:r>
          </a:p>
          <a:p xmlns:a="http://schemas.openxmlformats.org/drawingml/2006/main">
            <a:r>
              <a:t>Platform policy; Accessed 22 Sep 2026</a:t>
            </a:r>
          </a:p>
          <a:p xmlns:a="http://schemas.openxmlformats.org/drawingml/2006/main">
            <a:r>
              <a:t>https://support.google.com/publisherpolicies/answer/10437073?hl=en-GB</a:t>
            </a:r>
          </a:p>
          <a:p xmlns:a="http://schemas.openxmlformats.org/drawingml/2006/main">
            <a:r>
              <a:t>Bundled snapshot: Research_Sources/google_location_policy.html</a:t>
            </a:r>
          </a:p>
          <a:p xmlns:a="http://schemas.openxmlformats.org/drawingml/2006/main">
            <a:r>
              <a:t/>
            </a:r>
          </a:p>
          <a:p xmlns:a="http://schemas.openxmlformats.org/drawingml/2006/main">
            <a:r>
              <a:t>CCPA / California AG: sale, sharing and sensitive information</a:t>
            </a:r>
          </a:p>
          <a:p xmlns:a="http://schemas.openxmlformats.org/drawingml/2006/main">
            <a:r>
              <a:t>Regulator guidance; Updated 28 Aug 2026</a:t>
            </a:r>
          </a:p>
          <a:p xmlns:a="http://schemas.openxmlformats.org/drawingml/2006/main">
            <a:r>
              <a:t>https://oag.ca.gov/privacy/ccpa</a:t>
            </a:r>
          </a:p>
          <a:p xmlns:a="http://schemas.openxmlformats.org/drawingml/2006/main">
            <a:r>
              <a:t>Bundled snapshot: Research_Sources/california_ccpa.html</a:t>
            </a:r>
          </a:p>
          <a:p xmlns:a="http://schemas.openxmlformats.org/drawingml/2006/main">
            <a:r>
              <a:t/>
            </a:r>
          </a:p>
          <a:p xmlns:a="http://schemas.openxmlformats.org/drawingml/2006/main">
            <a:r>
              <a:t>HP / Hertz current rental privacy policy</a:t>
            </a:r>
          </a:p>
          <a:p xmlns:a="http://schemas.openxmlformats.org/drawingml/2006/main">
            <a:r>
              <a:t>Current company privacy notice / browser verified; Updated 9 Mar 2026</a:t>
            </a:r>
          </a:p>
          <a:p xmlns:a="http://schemas.openxmlformats.org/drawingml/2006/main">
            <a:r>
              <a:t>https://www.hertz.com/rentacar/privacypolicy/index.jsp?targetPage=privacyPolicyView.jsp</a:t>
            </a:r>
          </a:p>
          <a:p xmlns:a="http://schemas.openxmlformats.org/drawingml/2006/main">
            <a:r>
              <a:t>Bundled snapshot: Research_Sources/hertz_privacy_2026_research_note.md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43. The data opportunity needs a buyer, permission and net revenue</a:t>
            </a:r>
          </a:p>
          <a:p xmlns:a="http://schemas.openxmlformats.org/drawingml/2006/main">
            <a:r>
              <a:t>CHAPTER: Fleet data, advertising and privacy</a:t>
            </a:r>
          </a:p>
          <a:p xmlns:a="http://schemas.openxmlformats.org/drawingml/2006/main">
            <a:r>
              <a:t/>
            </a:r>
          </a:p>
          <a:p xmlns:a="http://schemas.openxmlformats.org/drawingml/2006/main">
            <a:r>
              <a:t>RECORDING SCRIPT</a:t>
            </a:r>
          </a:p>
          <a:p xmlns:a="http://schemas.openxmlformats.org/drawingml/2006/main">
            <a:r>
              <a:t>The operating data already has a credible internal use. An external advertising or analytics business could add another source of value, but it needs a buyer, a permitted product, distribution, and economics after partner fees and compliance costs. I found no primary-source disclosure establishing the proposed three-company fleet-data arrangement. The valuation therefore adds no separate advertising-data premium. That leaves a clear question to revisit if Hertz reports an actual product or contract.</a:t>
            </a:r>
          </a:p>
          <a:p xmlns:a="http://schemas.openxmlformats.org/drawingml/2006/main">
            <a:r>
              <a:t/>
            </a:r>
          </a:p>
          <a:p xmlns:a="http://schemas.openxmlformats.org/drawingml/2006/main">
            <a:r>
              <a:t>ON SCREEN</a:t>
            </a:r>
          </a:p>
          <a:p xmlns:a="http://schemas.openxmlformats.org/drawingml/2006/main">
            <a:r>
              <a:t>Established / Hertz discloses marketing uses and potential data sale or sharing</a:t>
            </a:r>
          </a:p>
          <a:p xmlns:a="http://schemas.openxmlformats.org/drawingml/2006/main">
            <a:r>
              <a:t>Not established / A Hertz–Palantir–Google fleet-data monetization agreement</a:t>
            </a:r>
          </a:p>
          <a:p xmlns:a="http://schemas.openxmlformats.org/drawingml/2006/main">
            <a:r>
              <a:t>Valuation treatment / No separate advertising-data premium in the scenarios</a:t>
            </a:r>
          </a:p>
          <a:p xmlns:a="http://schemas.openxmlformats.org/drawingml/2006/main">
            <a:r>
              <a:t/>
            </a:r>
          </a:p>
          <a:p xmlns:a="http://schemas.openxmlformats.org/drawingml/2006/main">
            <a:r>
              <a:t/>
            </a:r>
          </a:p>
          <a:p xmlns:a="http://schemas.openxmlformats.org/drawingml/2006/main">
            <a:r>
              <a:t>Research conclusion as of September 22, 2026. Permission alone cannot establish commercial value.</a:t>
            </a:r>
          </a:p>
          <a:p xmlns:a="http://schemas.openxmlformats.org/drawingml/2006/main">
            <a:r>
              <a:t/>
            </a:r>
          </a:p>
          <a:p xmlns:a="http://schemas.openxmlformats.org/drawingml/2006/main">
            <a:r>
              <a:t>SOURCES AND FULL LINKS</a:t>
            </a:r>
          </a:p>
          <a:p xmlns:a="http://schemas.openxmlformats.org/drawingml/2006/main">
            <a:r>
              <a:t>HP / Hertz current rental privacy policy</a:t>
            </a:r>
          </a:p>
          <a:p xmlns:a="http://schemas.openxmlformats.org/drawingml/2006/main">
            <a:r>
              <a:t>Current company privacy notice / browser verified; Updated 9 Mar 2026</a:t>
            </a:r>
          </a:p>
          <a:p xmlns:a="http://schemas.openxmlformats.org/drawingml/2006/main">
            <a:r>
              <a:t>https://www.hertz.com/rentacar/privacypolicy/index.jsp?targetPage=privacyPolicyView.jsp</a:t>
            </a:r>
          </a:p>
          <a:p xmlns:a="http://schemas.openxmlformats.org/drawingml/2006/main">
            <a:r>
              <a:t>Bundled snapshot: Research_Sources/hertz_privacy_2026_research_note.md</a:t>
            </a:r>
          </a:p>
          <a:p xmlns:a="http://schemas.openxmlformats.org/drawingml/2006/main">
            <a:r>
              <a:t/>
            </a:r>
          </a:p>
          <a:p xmlns:a="http://schemas.openxmlformats.org/drawingml/2006/main">
            <a:r>
              <a:t>PLPR / Palantir proxy: customer data and business model</a:t>
            </a:r>
          </a:p>
          <a:p xmlns:a="http://schemas.openxmlformats.org/drawingml/2006/main">
            <a:r>
              <a:t>Primary source; 23 Apr 2026</a:t>
            </a:r>
          </a:p>
          <a:p xmlns:a="http://schemas.openxmlformats.org/drawingml/2006/main">
            <a:r>
              <a:t>https://www.sec.gov/Archives/edgar/data/1321655/000132165526000019/pltr-20260423.htm</a:t>
            </a:r>
          </a:p>
          <a:p xmlns:a="http://schemas.openxmlformats.org/drawingml/2006/main">
            <a:r>
              <a:t>Bundled snapshot: Research_Sources/palantir_proxy_2026.html</a:t>
            </a:r>
          </a:p>
          <a:p xmlns:a="http://schemas.openxmlformats.org/drawingml/2006/main">
            <a:r>
              <a:t/>
            </a:r>
          </a:p>
          <a:p xmlns:a="http://schemas.openxmlformats.org/drawingml/2006/main">
            <a:r>
              <a:t>GLOC / Google publisher policy on precise location</a:t>
            </a:r>
          </a:p>
          <a:p xmlns:a="http://schemas.openxmlformats.org/drawingml/2006/main">
            <a:r>
              <a:t>Platform policy; Accessed 22 Sep 2026</a:t>
            </a:r>
          </a:p>
          <a:p xmlns:a="http://schemas.openxmlformats.org/drawingml/2006/main">
            <a:r>
              <a:t>https://support.google.com/publisherpolicies/answer/10437073?hl=en-GB</a:t>
            </a:r>
          </a:p>
          <a:p xmlns:a="http://schemas.openxmlformats.org/drawingml/2006/main">
            <a:r>
              <a:t>Bundled snapshot: Research_Sources/google_location_policy.html</a:t>
            </a:r>
          </a:p>
          <a:p xmlns:a="http://schemas.openxmlformats.org/drawingml/2006/main">
            <a:r>
              <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New research or analysis.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44. Fleet spending consumed the H1 operating cash inflow</a:t>
            </a:r>
          </a:p>
          <a:p xmlns:a="http://schemas.openxmlformats.org/drawingml/2006/main">
            <a:r>
              <a:t>CHAPTER: What reaches the shareholder</a:t>
            </a:r>
          </a:p>
          <a:p xmlns:a="http://schemas.openxmlformats.org/drawingml/2006/main">
            <a:r>
              <a:t/>
            </a:r>
          </a:p>
          <a:p xmlns:a="http://schemas.openxmlformats.org/drawingml/2006/main">
            <a:r>
              <a:t>RECORDING SCRIPT</a:t>
            </a:r>
          </a:p>
          <a:p xmlns:a="http://schemas.openxmlformats.org/drawingml/2006/main">
            <a:r>
              <a:t>This is the cash bridge that the operating story must ultimately improve. Four hundred one million dollars of operating inflow was smaller than net vehicle purchases and other capital spending. The simplified result was negative 1.79 billion dollars before nonvehicle asset sales and financing. Fleet seasonality affects the timing, so this six-month figure should not be doubled into an annual forecast.</a:t>
            </a:r>
          </a:p>
          <a:p xmlns:a="http://schemas.openxmlformats.org/drawingml/2006/main">
            <a:r>
              <a:t/>
            </a:r>
          </a:p>
          <a:p xmlns:a="http://schemas.openxmlformats.org/drawingml/2006/main">
            <a:r>
              <a:t>ON SCREEN</a:t>
            </a:r>
          </a:p>
          <a:p xmlns:a="http://schemas.openxmlformats.org/drawingml/2006/main">
            <a:r>
              <a:t>Operating cash flow / +$401M</a:t>
            </a:r>
          </a:p>
          <a:p xmlns:a="http://schemas.openxmlformats.org/drawingml/2006/main">
            <a:r>
              <a:t>Vehicle purchases less disposals / −$2,134M</a:t>
            </a:r>
          </a:p>
          <a:p xmlns:a="http://schemas.openxmlformats.org/drawingml/2006/main">
            <a:r>
              <a:t>Nonvehicle capital spending / −$57M</a:t>
            </a:r>
          </a:p>
          <a:p xmlns:a="http://schemas.openxmlformats.org/drawingml/2006/main">
            <a:r>
              <a:t>Simplified pre-financing result / −$1,790M</a:t>
            </a:r>
          </a:p>
          <a:p xmlns:a="http://schemas.openxmlformats.org/drawingml/2006/main">
            <a:r>
              <a:t/>
            </a:r>
          </a:p>
          <a:p xmlns:a="http://schemas.openxmlformats.org/drawingml/2006/main">
            <a:r>
              <a:t/>
            </a:r>
          </a:p>
          <a:p xmlns:a="http://schemas.openxmlformats.org/drawingml/2006/main">
            <a:r>
              <a:t>H1 2026. Analyst bridge before nonvehicle asset sales and financing, not company Adjusted FCF.</a:t>
            </a:r>
          </a:p>
          <a:p xmlns:a="http://schemas.openxmlformats.org/drawingml/2006/main">
            <a:r>
              <a:t/>
            </a:r>
          </a:p>
          <a:p xmlns:a="http://schemas.openxmlformats.org/drawingml/2006/main">
            <a:r>
              <a:t>SOURCES AND FULL LINKS</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34.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 Liquidity and borrowing capacity are different numbers</a:t>
            </a:r>
          </a:p>
          <a:p xmlns:a="http://schemas.openxmlformats.org/drawingml/2006/main">
            <a:r>
              <a:t>CHAPTER: What reaches the shareholder</a:t>
            </a:r>
          </a:p>
          <a:p xmlns:a="http://schemas.openxmlformats.org/drawingml/2006/main">
            <a:r>
              <a:t/>
            </a:r>
          </a:p>
          <a:p xmlns:a="http://schemas.openxmlformats.org/drawingml/2006/main">
            <a:r>
              <a:t>RECORDING SCRIPT</a:t>
            </a:r>
          </a:p>
          <a:p xmlns:a="http://schemas.openxmlformats.org/drawingml/2006/main">
            <a:r>
              <a:t>Reported liquidity consisted of cash and available corporate revolver capacity. Fleet facilities also had unused contractual capacity, but none was available against the existing borrowing bases at June thirtieth. Those numbers answer different questions. Restricted cash cannot simply be added to free corporate cash. The distinction matters when assessing whether operating improvement can be financed long enough to arrive.</a:t>
            </a:r>
          </a:p>
          <a:p xmlns:a="http://schemas.openxmlformats.org/drawingml/2006/main">
            <a:r>
              <a:t/>
            </a:r>
          </a:p>
          <a:p xmlns:a="http://schemas.openxmlformats.org/drawingml/2006/main">
            <a:r>
              <a:t>ON SCREEN</a:t>
            </a:r>
          </a:p>
          <a:p xmlns:a="http://schemas.openxmlformats.org/drawingml/2006/main">
            <a:r>
              <a:t>Reported liquidity / $984M / $628M cash + $356M revolver</a:t>
            </a:r>
          </a:p>
          <a:p xmlns:a="http://schemas.openxmlformats.org/drawingml/2006/main">
            <a:r>
              <a:t>Fleet facility capacity / $2.636B / Contractual unused amount</a:t>
            </a:r>
          </a:p>
          <a:p xmlns:a="http://schemas.openxmlformats.org/drawingml/2006/main">
            <a:r>
              <a:t>Fleet borrowing-base availability / $0 / At June 30 collateral levels</a:t>
            </a:r>
          </a:p>
          <a:p xmlns:a="http://schemas.openxmlformats.org/drawingml/2006/main">
            <a:r>
              <a:t/>
            </a:r>
          </a:p>
          <a:p xmlns:a="http://schemas.openxmlformats.org/drawingml/2006/main">
            <a:r>
              <a:t/>
            </a:r>
          </a:p>
          <a:p xmlns:a="http://schemas.openxmlformats.org/drawingml/2006/main">
            <a:r>
              <a:t>Hertz Corporation liquidity. Hertz Global cash was $631M. Restricted cash is separate.</a:t>
            </a:r>
          </a:p>
          <a:p xmlns:a="http://schemas.openxmlformats.org/drawingml/2006/main">
            <a:r>
              <a:t/>
            </a:r>
          </a:p>
          <a:p xmlns:a="http://schemas.openxmlformats.org/drawingml/2006/main">
            <a:r>
              <a:t>SOURCES AND FULL LINKS</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35.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46. About $5.29B of corporate principal falls due in 2028–29</a:t>
            </a:r>
          </a:p>
          <a:p xmlns:a="http://schemas.openxmlformats.org/drawingml/2006/main">
            <a:r>
              <a:t>CHAPTER: What reaches the shareholder</a:t>
            </a:r>
          </a:p>
          <a:p xmlns:a="http://schemas.openxmlformats.org/drawingml/2006/main">
            <a:r>
              <a:t/>
            </a:r>
          </a:p>
          <a:p xmlns:a="http://schemas.openxmlformats.org/drawingml/2006/main">
            <a:r>
              <a:t>RECORDING SCRIPT</a:t>
            </a:r>
          </a:p>
          <a:p xmlns:a="http://schemas.openxmlformats.org/drawingml/2006/main">
            <a:r>
              <a:t>The June corporate maturity schedule concentrates more than five billion dollars in 2028 and 2029. The full corporate principal amount was 6.303 billion dollars, above its accounting carrying value. Refinancing is therefore part of the equity thesis. Better operating results can improve the negotiating position, but they do not eliminate the need to refinance or repay the claims.</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2026 left: 209</a:t>
            </a:r>
          </a:p>
          <a:p xmlns:a="http://schemas.openxmlformats.org/drawingml/2006/main">
            <a:r>
              <a:t>2027: 18</a:t>
            </a:r>
          </a:p>
          <a:p xmlns:a="http://schemas.openxmlformats.org/drawingml/2006/main">
            <a:r>
              <a:t>2028: 2757</a:t>
            </a:r>
          </a:p>
          <a:p xmlns:a="http://schemas.openxmlformats.org/drawingml/2006/main">
            <a:r>
              <a:t>2029: 2533</a:t>
            </a:r>
          </a:p>
          <a:p xmlns:a="http://schemas.openxmlformats.org/drawingml/2006/main">
            <a:r>
              <a:t>2030: 775</a:t>
            </a:r>
          </a:p>
          <a:p xmlns:a="http://schemas.openxmlformats.org/drawingml/2006/main">
            <a:r>
              <a:t>Later: 11</a:t>
            </a:r>
          </a:p>
          <a:p xmlns:a="http://schemas.openxmlformats.org/drawingml/2006/main">
            <a:r>
              <a:t>Units: Nominal principal, USD millions</a:t>
            </a:r>
          </a:p>
          <a:p xmlns:a="http://schemas.openxmlformats.org/drawingml/2006/main">
            <a:r>
              <a:t/>
            </a:r>
          </a:p>
          <a:p xmlns:a="http://schemas.openxmlformats.org/drawingml/2006/main">
            <a:r>
              <a:t>June schedule: $6.303B total corporate principal. Later transactions may change the profile.</a:t>
            </a:r>
          </a:p>
          <a:p xmlns:a="http://schemas.openxmlformats.org/drawingml/2006/main">
            <a:r>
              <a:t/>
            </a:r>
          </a:p>
          <a:p xmlns:a="http://schemas.openxmlformats.org/drawingml/2006/main">
            <a:r>
              <a:t>SOURCES AND FULL LINKS</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36.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47. Fleet and corporate financing both absorb cash</a:t>
            </a:r>
          </a:p>
          <a:p xmlns:a="http://schemas.openxmlformats.org/drawingml/2006/main">
            <a:r>
              <a:t>CHAPTER: What reaches the shareholder</a:t>
            </a:r>
          </a:p>
          <a:p xmlns:a="http://schemas.openxmlformats.org/drawingml/2006/main">
            <a:r>
              <a:t/>
            </a:r>
          </a:p>
          <a:p xmlns:a="http://schemas.openxmlformats.org/drawingml/2006/main">
            <a:r>
              <a:t>RECORDING SCRIPT</a:t>
            </a:r>
          </a:p>
          <a:p xmlns:a="http://schemas.openxmlformats.org/drawingml/2006/main">
            <a:r>
              <a:t>Fleet debt is supported by the vehicles and eligible collateral, but it is still an economic obligation. H1 vehicle and nonvehicle cash interest together totaled 513 million dollars. Our valuation uses corporate EBITDA after normal vehicle financing costs and subtracts net corporate principal. We should not subtract fleet debt again without also changing the asset and earnings conventions.</a:t>
            </a:r>
          </a:p>
          <a:p xmlns:a="http://schemas.openxmlformats.org/drawingml/2006/main">
            <a:r>
              <a:t/>
            </a:r>
          </a:p>
          <a:p xmlns:a="http://schemas.openxmlformats.org/drawingml/2006/main">
            <a:r>
              <a:t>ON SCREEN</a:t>
            </a:r>
          </a:p>
          <a:p xmlns:a="http://schemas.openxmlformats.org/drawingml/2006/main">
            <a:r>
              <a:t>Vehicle principal / $12.777B / Backed by fleet collateral</a:t>
            </a:r>
          </a:p>
          <a:p xmlns:a="http://schemas.openxmlformats.org/drawingml/2006/main">
            <a:r>
              <a:t>Vehicle cash interest / $294M / H1 cash paid</a:t>
            </a:r>
          </a:p>
          <a:p xmlns:a="http://schemas.openxmlformats.org/drawingml/2006/main">
            <a:r>
              <a:t>Nonvehicle cash interest / $219M / H1 cash paid</a:t>
            </a:r>
          </a:p>
          <a:p xmlns:a="http://schemas.openxmlformats.org/drawingml/2006/main">
            <a:r>
              <a:t/>
            </a:r>
          </a:p>
          <a:p xmlns:a="http://schemas.openxmlformats.org/drawingml/2006/main">
            <a:r>
              <a:t/>
            </a:r>
          </a:p>
          <a:p xmlns:a="http://schemas.openxmlformats.org/drawingml/2006/main">
            <a:r>
              <a:t>June principal and H1 cash interest. Normal vehicle financing costs stay in Corporate EBITDA economics.</a:t>
            </a:r>
          </a:p>
          <a:p xmlns:a="http://schemas.openxmlformats.org/drawingml/2006/main">
            <a:r>
              <a:t/>
            </a:r>
          </a:p>
          <a:p xmlns:a="http://schemas.openxmlformats.org/drawingml/2006/main">
            <a:r>
              <a:t>SOURCES AND FULL LINKS</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37.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48. Financing can change both debt and the share count</a:t>
            </a:r>
          </a:p>
          <a:p xmlns:a="http://schemas.openxmlformats.org/drawingml/2006/main">
            <a:r>
              <a:t>CHAPTER: What reaches the shareholder</a:t>
            </a:r>
          </a:p>
          <a:p xmlns:a="http://schemas.openxmlformats.org/drawingml/2006/main">
            <a:r>
              <a:t/>
            </a:r>
          </a:p>
          <a:p xmlns:a="http://schemas.openxmlformats.org/drawingml/2006/main">
            <a:r>
              <a:t>RECORDING SCRIPT</a:t>
            </a:r>
          </a:p>
          <a:p xmlns:a="http://schemas.openxmlformats.org/drawingml/2006/main">
            <a:r>
              <a:t>The exchangeable financing creates linked debt and dilution outcomes. The initial exchange price was about three dollars and fifty-eight cents, and half the coupon accrues in additional principal. Share lending complicates the legal share count. Hertz also retained ATM capacity. A consistent valuation must change both the debt claim and share count if conversion or new issuance is assumed.</a:t>
            </a:r>
          </a:p>
          <a:p xmlns:a="http://schemas.openxmlformats.org/drawingml/2006/main">
            <a:r>
              <a:t/>
            </a:r>
          </a:p>
          <a:p xmlns:a="http://schemas.openxmlformats.org/drawingml/2006/main">
            <a:r>
              <a:t>ON SCREEN</a:t>
            </a:r>
          </a:p>
          <a:p xmlns:a="http://schemas.openxmlformats.org/drawingml/2006/main">
            <a:r>
              <a:t>Exchangeable notes / $380M after July greenshoe, before later PIK</a:t>
            </a:r>
          </a:p>
          <a:p xmlns:a="http://schemas.openxmlformats.org/drawingml/2006/main">
            <a:r>
              <a:t>Coupon and exchange / 6.75%, half PIK / initial price about $3.58</a:t>
            </a:r>
          </a:p>
          <a:p xmlns:a="http://schemas.openxmlformats.org/drawingml/2006/main">
            <a:r>
              <a:t>Share lending / 37.037M shares subject to return obligations</a:t>
            </a:r>
          </a:p>
          <a:p xmlns:a="http://schemas.openxmlformats.org/drawingml/2006/main">
            <a:r>
              <a:t>ATM capacity / About $247M remaining at Q2</a:t>
            </a:r>
          </a:p>
          <a:p xmlns:a="http://schemas.openxmlformats.org/drawingml/2006/main">
            <a:r>
              <a:t/>
            </a:r>
          </a:p>
          <a:p xmlns:a="http://schemas.openxmlformats.org/drawingml/2006/main">
            <a:r>
              <a:t/>
            </a:r>
          </a:p>
          <a:p xmlns:a="http://schemas.openxmlformats.org/drawingml/2006/main">
            <a:r>
              <a:t>Legal, economic and diluted EPS share counts differ. Conversion must also change debt in the model.</a:t>
            </a:r>
          </a:p>
          <a:p xmlns:a="http://schemas.openxmlformats.org/drawingml/2006/main">
            <a:r>
              <a:t/>
            </a:r>
          </a:p>
          <a:p xmlns:a="http://schemas.openxmlformats.org/drawingml/2006/main">
            <a:r>
              <a:t>SOURCES AND FULL LINKS</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JUNE / June first-lien exchangeable financing</a:t>
            </a:r>
          </a:p>
          <a:p xmlns:a="http://schemas.openxmlformats.org/drawingml/2006/main">
            <a:r>
              <a:t>Primary source; 29 Jun 2026</a:t>
            </a:r>
          </a:p>
          <a:p xmlns:a="http://schemas.openxmlformats.org/drawingml/2006/main">
            <a:r>
              <a:t>https://www.sec.gov/Archives/edgar/data/1657853/000110465926078857/tm2619276d1_8k.htm</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38.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49. Concentrated control meets a heavily shorted stock</a:t>
            </a:r>
          </a:p>
          <a:p xmlns:a="http://schemas.openxmlformats.org/drawingml/2006/main">
            <a:r>
              <a:t>CHAPTER: What reaches the shareholder</a:t>
            </a:r>
          </a:p>
          <a:p xmlns:a="http://schemas.openxmlformats.org/drawingml/2006/main">
            <a:r>
              <a:t/>
            </a:r>
          </a:p>
          <a:p xmlns:a="http://schemas.openxmlformats.org/drawingml/2006/main">
            <a:r>
              <a:t>RECORDING SCRIPT</a:t>
            </a:r>
          </a:p>
          <a:p xmlns:a="http://schemas.openxmlformats.org/drawingml/2006/main">
            <a:r>
              <a:t>The ownership and trading structure can amplify price moves. The reporting group’s beneficial position represented 50.9 percent using its filed denominator, while the provider snapshot showed more than 114 million shares short at August month-end. These are dated observations. A squeeze can affect the path of the price without changing the operating value or obligations ahead of equity.</a:t>
            </a:r>
          </a:p>
          <a:p xmlns:a="http://schemas.openxmlformats.org/drawingml/2006/main">
            <a:r>
              <a:t/>
            </a:r>
          </a:p>
          <a:p xmlns:a="http://schemas.openxmlformats.org/drawingml/2006/main">
            <a:r>
              <a:t>ON SCREEN</a:t>
            </a:r>
          </a:p>
          <a:p xmlns:a="http://schemas.openxmlformats.org/drawingml/2006/main">
            <a:r>
              <a:t>50.9% / CK Amarillo group’s filed beneficial position</a:t>
            </a:r>
          </a:p>
          <a:p xmlns:a="http://schemas.openxmlformats.org/drawingml/2006/main">
            <a:r>
              <a:t>114.472M / Short shares at August 31 settlement</a:t>
            </a:r>
          </a:p>
          <a:p xmlns:a="http://schemas.openxmlformats.org/drawingml/2006/main">
            <a:r>
              <a:t/>
            </a:r>
          </a:p>
          <a:p xmlns:a="http://schemas.openxmlformats.org/drawingml/2006/main">
            <a:r>
              <a:t/>
            </a:r>
          </a:p>
          <a:p xmlns:a="http://schemas.openxmlformats.org/drawingml/2006/main">
            <a:r>
              <a:t>Different dates and definitions. Borrow availability and trading flows can change rapidly.</a:t>
            </a:r>
          </a:p>
          <a:p xmlns:a="http://schemas.openxmlformats.org/drawingml/2006/main">
            <a:r>
              <a:t/>
            </a:r>
          </a:p>
          <a:p xmlns:a="http://schemas.openxmlformats.org/drawingml/2006/main">
            <a:r>
              <a:t>SOURCES AND FULL LINKS</a:t>
            </a:r>
          </a:p>
          <a:p xmlns:a="http://schemas.openxmlformats.org/drawingml/2006/main">
            <a:r>
              <a:t>OWN / CK Amarillo Schedule 13D amendment 11</a:t>
            </a:r>
          </a:p>
          <a:p xmlns:a="http://schemas.openxmlformats.org/drawingml/2006/main">
            <a:r>
              <a:t>Primary source; 24 Aug 2026</a:t>
            </a:r>
          </a:p>
          <a:p xmlns:a="http://schemas.openxmlformats.org/drawingml/2006/main">
            <a:r>
              <a:t>https://www.sec.gov/Archives/edgar/data/1657853/000090514826003880/xslSCHEDULE_13D_X02/primary_doc.xml</a:t>
            </a:r>
          </a:p>
          <a:p xmlns:a="http://schemas.openxmlformats.org/drawingml/2006/main">
            <a:r>
              <a:t/>
            </a:r>
          </a:p>
          <a:p xmlns:a="http://schemas.openxmlformats.org/drawingml/2006/main">
            <a:r>
              <a:t/>
            </a:r>
          </a:p>
          <a:p xmlns:a="http://schemas.openxmlformats.org/drawingml/2006/main">
            <a:r>
              <a:t>US / UW short-interest observations</a:t>
            </a:r>
          </a:p>
          <a:p xmlns:a="http://schemas.openxmlformats.org/drawingml/2006/main">
            <a:r>
              <a:t>Provider snapshot; 21 Sep 2026 retrieval</a:t>
            </a:r>
          </a:p>
          <a:p xmlns:a="http://schemas.openxmlformats.org/drawingml/2006/main">
            <a:r>
              <a:t>C:\Users\phill\Colossal Dropbox\Phillip Braunstein\epochX\hertz_field_tape\research\uw_short_current.json</a:t>
            </a:r>
          </a:p>
          <a:p xmlns:a="http://schemas.openxmlformats.org/drawingml/2006/main">
            <a:r>
              <a:t>Bundled snapshot: Research_Sources/uw_short_current.json</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39.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50. Q3 guidance provides the nearest operating test</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Management expected the peak quarter to do much more of the work. The EBITDA guide was 275 to 325 million dollars, with modest transaction-day growth and lower depreciation per unit. Those are expectations, not completed results. The next earnings report should be judged against the combination of profitability, fleet cost and cash conversion.</a:t>
            </a:r>
          </a:p>
          <a:p xmlns:a="http://schemas.openxmlformats.org/drawingml/2006/main">
            <a:r>
              <a:t/>
            </a:r>
          </a:p>
          <a:p xmlns:a="http://schemas.openxmlformats.org/drawingml/2006/main">
            <a:r>
              <a:t>ON SCREEN</a:t>
            </a:r>
          </a:p>
          <a:p xmlns:a="http://schemas.openxmlformats.org/drawingml/2006/main">
            <a:r>
              <a:t>Corporate EBITDA / $275M–$325M</a:t>
            </a:r>
          </a:p>
          <a:p xmlns:a="http://schemas.openxmlformats.org/drawingml/2006/main">
            <a:r>
              <a:t>Transaction days / About +1% year over year</a:t>
            </a:r>
          </a:p>
          <a:p xmlns:a="http://schemas.openxmlformats.org/drawingml/2006/main">
            <a:r>
              <a:t>Monthly net DPU / $285–$295</a:t>
            </a:r>
          </a:p>
          <a:p xmlns:a="http://schemas.openxmlformats.org/drawingml/2006/main">
            <a:r>
              <a:t/>
            </a:r>
          </a:p>
          <a:p xmlns:a="http://schemas.openxmlformats.org/drawingml/2006/main">
            <a:r>
              <a:t/>
            </a:r>
          </a:p>
          <a:p xmlns:a="http://schemas.openxmlformats.org/drawingml/2006/main">
            <a:r>
              <a:t>Management guidance issued August 6, 2026.</a:t>
            </a:r>
          </a:p>
          <a:p xmlns:a="http://schemas.openxmlformats.org/drawingml/2006/main">
            <a:r>
              <a:t/>
            </a:r>
          </a:p>
          <a:p xmlns:a="http://schemas.openxmlformats.org/drawingml/2006/main">
            <a:r>
              <a:t>SOURCES AND FULL LINKS</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40.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51. The $1B ambition is a run rate, not a 2027 annual forecast</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This distinction changes how we read the valuation. Management’s language is potentially more than one billion dollars of adjusted corporate EBITDA run rate in 2027 and beyond. A run rate describes a level of activity, which may be reached only late in a period. It is not a forecast that one billion dollars will be earned across calendar 2027. We should not present those two measures as directly comparable annual results.</a:t>
            </a:r>
          </a:p>
          <a:p xmlns:a="http://schemas.openxmlformats.org/drawingml/2006/main">
            <a:r>
              <a:t/>
            </a:r>
          </a:p>
          <a:p xmlns:a="http://schemas.openxmlformats.org/drawingml/2006/main">
            <a:r>
              <a:t>ON SCREEN</a:t>
            </a:r>
          </a:p>
          <a:p xmlns:a="http://schemas.openxmlformats.org/drawingml/2006/main">
            <a:r>
              <a:t>2026 outlook / $225M–$275M Corporate EBITDA</a:t>
            </a:r>
          </a:p>
          <a:p xmlns:a="http://schemas.openxmlformats.org/drawingml/2006/main">
            <a:r>
              <a:t>2026 fleet target / About $300 monthly net DPU</a:t>
            </a:r>
          </a:p>
          <a:p xmlns:a="http://schemas.openxmlformats.org/drawingml/2006/main">
            <a:r>
              <a:t>2027 and beyond / Potentially more than $1B EBITDA run rate</a:t>
            </a:r>
          </a:p>
          <a:p xmlns:a="http://schemas.openxmlformats.org/drawingml/2006/main">
            <a:r>
              <a:t/>
            </a:r>
          </a:p>
          <a:p xmlns:a="http://schemas.openxmlformats.org/drawingml/2006/main">
            <a:r>
              <a:t/>
            </a:r>
          </a:p>
          <a:p xmlns:a="http://schemas.openxmlformats.org/drawingml/2006/main">
            <a:r>
              <a:t>Management outlook issued August 6. A run rate can exceed the earnings actually booked in a year.</a:t>
            </a:r>
          </a:p>
          <a:p xmlns:a="http://schemas.openxmlformats.org/drawingml/2006/main">
            <a:r>
              <a:t/>
            </a:r>
          </a:p>
          <a:p xmlns:a="http://schemas.openxmlformats.org/drawingml/2006/main">
            <a:r>
              <a:t>SOURCES AND FULL LINKS</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41.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52. Peer EBITDA margins frame the execution gap</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The comparison with Avis helps frame the size of Hertz's execution challenge. It is directional because the two companies' EBITDA definitions are not fully standardized. We should not turn the difference directly into a valuation premium or a guaranteed margin opportunity. It is a prompt to investigate operating performance and accounting definitions.</a:t>
            </a:r>
          </a:p>
          <a:p xmlns:a="http://schemas.openxmlformats.org/drawingml/2006/main">
            <a:r>
              <a:t/>
            </a:r>
          </a:p>
          <a:p xmlns:a="http://schemas.openxmlformats.org/drawingml/2006/main">
            <a:r>
              <a:t>ON SCREEN</a:t>
            </a:r>
          </a:p>
          <a:p xmlns:a="http://schemas.openxmlformats.org/drawingml/2006/main">
            <a:r>
              <a:t/>
            </a:r>
          </a:p>
          <a:p xmlns:a="http://schemas.openxmlformats.org/drawingml/2006/main">
            <a:r>
              <a:t/>
            </a:r>
          </a:p>
          <a:p xmlns:a="http://schemas.openxmlformats.org/drawingml/2006/main">
            <a:r>
              <a:t>CHART DATA</a:t>
            </a:r>
          </a:p>
          <a:p xmlns:a="http://schemas.openxmlformats.org/drawingml/2006/main">
            <a:r>
              <a:t>Hertz: 3.38</a:t>
            </a:r>
          </a:p>
          <a:p xmlns:a="http://schemas.openxmlformats.org/drawingml/2006/main">
            <a:r>
              <a:t>Avis Budget: 9.54</a:t>
            </a:r>
          </a:p>
          <a:p xmlns:a="http://schemas.openxmlformats.org/drawingml/2006/main">
            <a:r>
              <a:t>Units: Q2 non-GAAP EBITDA margin, percent</a:t>
            </a:r>
          </a:p>
          <a:p xmlns:a="http://schemas.openxmlformats.org/drawingml/2006/main">
            <a:r>
              <a:t/>
            </a:r>
          </a:p>
          <a:p xmlns:a="http://schemas.openxmlformats.org/drawingml/2006/main">
            <a:r>
              <a:t>Hertz Corporate EBITDA and Avis Adjusted EBITDA are not fully standardized.</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CAR / Avis Budget Q2 results</a:t>
            </a:r>
          </a:p>
          <a:p xmlns:a="http://schemas.openxmlformats.org/drawingml/2006/main">
            <a:r>
              <a:t>Primary source; 28 Jul 2026</a:t>
            </a:r>
          </a:p>
          <a:p xmlns:a="http://schemas.openxmlformats.org/drawingml/2006/main">
            <a:r>
              <a:t>https://www.avisbudgetgroup.com/home/news-and-media/press-release/avis-budget-group-reports-second-quarter-results-2026</a:t>
            </a:r>
          </a:p>
          <a:p xmlns:a="http://schemas.openxmlformats.org/drawingml/2006/main">
            <a:r>
              <a:t/>
            </a:r>
          </a:p>
          <a:p xmlns:a="http://schemas.openxmlformats.org/drawingml/2006/main">
            <a:r>
              <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42.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53. A transparent reference operating value is about $6.25B</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This reference calculation uses 319.414 million illustrative economic shares, removing the returnable borrowed shares from the July legal count. At the September eighteenth close of one dollar eighty-two, that gives about 581 million dollars of equity. Adding 5.672 billion dollars of June net corporate principal gives about 6.253 billion dollars. The dates differ. This is a transparent analytical convention, not a live quoted enterprise value.</a:t>
            </a:r>
          </a:p>
          <a:p xmlns:a="http://schemas.openxmlformats.org/drawingml/2006/main">
            <a:r>
              <a:t/>
            </a:r>
          </a:p>
          <a:p xmlns:a="http://schemas.openxmlformats.org/drawingml/2006/main">
            <a:r>
              <a:t>ON SCREEN</a:t>
            </a:r>
          </a:p>
          <a:p xmlns:a="http://schemas.openxmlformats.org/drawingml/2006/main">
            <a:r>
              <a:t>Equity illustration at $1.82 / $581.3M</a:t>
            </a:r>
          </a:p>
          <a:p xmlns:a="http://schemas.openxmlformats.org/drawingml/2006/main">
            <a:r>
              <a:t>Net corporate principal / $5.672B</a:t>
            </a:r>
          </a:p>
          <a:p xmlns:a="http://schemas.openxmlformats.org/drawingml/2006/main">
            <a:r>
              <a:t>Reference operating value / $6.253B</a:t>
            </a:r>
          </a:p>
          <a:p xmlns:a="http://schemas.openxmlformats.org/drawingml/2006/main">
            <a:r>
              <a:t/>
            </a:r>
          </a:p>
          <a:p xmlns:a="http://schemas.openxmlformats.org/drawingml/2006/main">
            <a:r>
              <a:t/>
            </a:r>
          </a:p>
          <a:p xmlns:a="http://schemas.openxmlformats.org/drawingml/2006/main">
            <a:r>
              <a:t>Mixed dates: $1.82 Sep 18 close, July shares and June debt/cash. Separate from slide 2 quote.</a:t>
            </a:r>
          </a:p>
          <a:p xmlns:a="http://schemas.openxmlformats.org/drawingml/2006/main">
            <a:r>
              <a:t/>
            </a:r>
          </a:p>
          <a:p xmlns:a="http://schemas.openxmlformats.org/drawingml/2006/main">
            <a:r>
              <a:t>SOURCES AND FULL LINKS</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OWN / CK Amarillo Schedule 13D amendment 11</a:t>
            </a:r>
          </a:p>
          <a:p xmlns:a="http://schemas.openxmlformats.org/drawingml/2006/main">
            <a:r>
              <a:t>Primary source; 24 Aug 2026</a:t>
            </a:r>
          </a:p>
          <a:p xmlns:a="http://schemas.openxmlformats.org/drawingml/2006/main">
            <a:r>
              <a:t>https://www.sec.gov/Archives/edgar/data/1657853/000090514826003880/xslSCHEDULE_13D_X02/primary_doc.xml</a:t>
            </a:r>
          </a:p>
          <a:p xmlns:a="http://schemas.openxmlformats.org/drawingml/2006/main">
            <a:r>
              <a:t/>
            </a:r>
          </a:p>
          <a:p xmlns:a="http://schemas.openxmlformats.org/drawingml/2006/main">
            <a:r>
              <a:t/>
            </a:r>
          </a:p>
          <a:p xmlns:a="http://schemas.openxmlformats.org/drawingml/2006/main">
            <a:r>
              <a:t>FP / FMP HTZ daily prices</a:t>
            </a:r>
          </a:p>
          <a:p xmlns:a="http://schemas.openxmlformats.org/drawingml/2006/main">
            <a:r>
              <a:t>Provider snapshot; 21 Sep 2026 retrieval</a:t>
            </a:r>
          </a:p>
          <a:p xmlns:a="http://schemas.openxmlformats.org/drawingml/2006/main">
            <a:r>
              <a:t>C:\Users\phill\Colossal Dropbox\Phillip Braunstein\epochX\hertz_field_tape\research\fmp_price.json</a:t>
            </a:r>
          </a:p>
          <a:p xmlns:a="http://schemas.openxmlformats.org/drawingml/2006/main">
            <a:r>
              <a:t>Bundled snapshot: Research_Sources/fmp_price.json</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43.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54. The valuation relies on a much stronger earnings level</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At the 2026 guidance midpoint, the reference operating value is around twenty-five times corporate EBITDA. If a full year eventually produced one billion dollars, it would be around six and a quarter times. That second denominator is our illustration. The comparison makes the dependence on recovery visible, while avoiding the mistake of calling a management run-rate ambition an annual forecast.</a:t>
            </a:r>
          </a:p>
          <a:p xmlns:a="http://schemas.openxmlformats.org/drawingml/2006/main">
            <a:r>
              <a:t/>
            </a:r>
          </a:p>
          <a:p xmlns:a="http://schemas.openxmlformats.org/drawingml/2006/main">
            <a:r>
              <a:t>ON SCREEN</a:t>
            </a:r>
          </a:p>
          <a:p xmlns:a="http://schemas.openxmlformats.org/drawingml/2006/main">
            <a:r>
              <a:t>$250M annual EBITDA / About 25.0× operating value / EBITDA</a:t>
            </a:r>
          </a:p>
          <a:p xmlns:a="http://schemas.openxmlformats.org/drawingml/2006/main">
            <a:r>
              <a:t>$1B annual EBITDA / About 6.25× on the same value</a:t>
            </a:r>
          </a:p>
          <a:p xmlns:a="http://schemas.openxmlformats.org/drawingml/2006/main">
            <a:r>
              <a:t/>
            </a:r>
          </a:p>
          <a:p xmlns:a="http://schemas.openxmlformats.org/drawingml/2006/main">
            <a:r>
              <a:t/>
            </a:r>
          </a:p>
          <a:p xmlns:a="http://schemas.openxmlformats.org/drawingml/2006/main">
            <a:r>
              <a:t>Illustrative annual earnings denominators. The $1B case is not company annual guidance.</a:t>
            </a:r>
          </a:p>
          <a:p xmlns:a="http://schemas.openxmlformats.org/drawingml/2006/main">
            <a:r>
              <a:t/>
            </a:r>
          </a:p>
          <a:p xmlns:a="http://schemas.openxmlformats.org/drawingml/2006/main">
            <a:r>
              <a:t>SOURCES AND FULL LINKS</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44.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55. Debt and dilution drive very different equity outcomes</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These are joint steady-state scenarios, rather than 2027 price targets. Earnings, multiples, net corporate debt and shares all change together. In the bear illustration the simplified equity residual is zero. The base and bull cases show how much results depend on both operating improvement and financing. They exclude a separate speculative value for autonomous technology and do not assume the run-rate ambition is achieved for a full calendar year.</a:t>
            </a:r>
          </a:p>
          <a:p xmlns:a="http://schemas.openxmlformats.org/drawingml/2006/main">
            <a:r>
              <a:t/>
            </a:r>
          </a:p>
          <a:p xmlns:a="http://schemas.openxmlformats.org/drawingml/2006/main">
            <a:r>
              <a:t>ON SCREEN</a:t>
            </a:r>
          </a:p>
          <a:p xmlns:a="http://schemas.openxmlformats.org/drawingml/2006/main">
            <a:r>
              <a:t>Bear / $400M / 6× / $5.8B / — / $0 floor</a:t>
            </a:r>
          </a:p>
          <a:p xmlns:a="http://schemas.openxmlformats.org/drawingml/2006/main">
            <a:r>
              <a:t>Base / $900M / 7× / $5.5B / 400M / $2.00</a:t>
            </a:r>
          </a:p>
          <a:p xmlns:a="http://schemas.openxmlformats.org/drawingml/2006/main">
            <a:r>
              <a:t>Bull / $1.2B / 8× / $5.0B / 450M / $10.22</a:t>
            </a:r>
          </a:p>
          <a:p xmlns:a="http://schemas.openxmlformats.org/drawingml/2006/main">
            <a:r>
              <a:t/>
            </a:r>
          </a:p>
          <a:p xmlns:a="http://schemas.openxmlformats.org/drawingml/2006/main">
            <a:r>
              <a:t/>
            </a:r>
          </a:p>
          <a:p xmlns:a="http://schemas.openxmlformats.org/drawingml/2006/main">
            <a:r>
              <a:t>Undiscounted steady-state illustrations. No assigned probabilities or dated price targets.</a:t>
            </a:r>
          </a:p>
          <a:p xmlns:a="http://schemas.openxmlformats.org/drawingml/2006/main">
            <a:r>
              <a:t/>
            </a:r>
          </a:p>
          <a:p xmlns:a="http://schemas.openxmlformats.org/drawingml/2006/main">
            <a:r>
              <a:t>SOURCES AND FULL LINKS</a:t>
            </a:r>
          </a:p>
          <a:p xmlns:a="http://schemas.openxmlformats.org/drawingml/2006/main">
            <a:r>
              <a:t>MODEL / EpochX calculations and scenarios</a:t>
            </a:r>
          </a:p>
          <a:p xmlns:a="http://schemas.openxmlformats.org/drawingml/2006/main">
            <a:r>
              <a:t>Analyst calculations / illustrative assumptions; 21 Sep 2026</a:t>
            </a:r>
          </a:p>
          <a:p xmlns:a="http://schemas.openxmlformats.org/drawingml/2006/main">
            <a:r>
              <a:t>Research_Sources/model_assumptions.md</a:t>
            </a:r>
          </a:p>
          <a:p xmlns:a="http://schemas.openxmlformats.org/drawingml/2006/main">
            <a:r>
              <a:t>Bundled snapshot: Research_Sources/model_assumptions.md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45.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56. At 7×, $100M of EBITDA changes equity value by $700M</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This is the leverage in the stock. At a seven-times earnings multiple, an extra hundred million dollars of sustainable corporate EBITDA creates seven hundred million dollars of operating value. Across four hundred million shares, that is a dollar seventy-five each. An extra hundred million dollars of net corporate debt takes away twenty-five cents per share. Sustainable operating gains matter, and the financing path determines how much investors retain.</a:t>
            </a:r>
          </a:p>
          <a:p xmlns:a="http://schemas.openxmlformats.org/drawingml/2006/main">
            <a:r>
              <a:t/>
            </a:r>
          </a:p>
          <a:p xmlns:a="http://schemas.openxmlformats.org/drawingml/2006/main">
            <a:r>
              <a:t>ON SCREEN</a:t>
            </a:r>
          </a:p>
          <a:p xmlns:a="http://schemas.openxmlformats.org/drawingml/2006/main">
            <a:r>
              <a:t>+$100M EBITDA / +$1.75 per share at 400M shares</a:t>
            </a:r>
          </a:p>
          <a:p xmlns:a="http://schemas.openxmlformats.org/drawingml/2006/main">
            <a:r>
              <a:t>+$100M net debt / −$0.25 per share at 400M shares</a:t>
            </a:r>
          </a:p>
          <a:p xmlns:a="http://schemas.openxmlformats.org/drawingml/2006/main">
            <a:r>
              <a:t/>
            </a:r>
          </a:p>
          <a:p xmlns:a="http://schemas.openxmlformats.org/drawingml/2006/main">
            <a:r>
              <a:t/>
            </a:r>
          </a:p>
          <a:p xmlns:a="http://schemas.openxmlformats.org/drawingml/2006/main">
            <a:r>
              <a:t>Illustration with a positive equity residual and all other assumptions fixed. Not a price forecast.</a:t>
            </a:r>
          </a:p>
          <a:p xmlns:a="http://schemas.openxmlformats.org/drawingml/2006/main">
            <a:r>
              <a:t/>
            </a:r>
          </a:p>
          <a:p xmlns:a="http://schemas.openxmlformats.org/drawingml/2006/main">
            <a:r>
              <a:t>SOURCES AND FULL LINKS</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46.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57. The strongest bull and bear arguments use the same assets</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The bull case sees a large asset base becoming more productive and opening new service revenue. The bear case sees the same capital intensity, uncertainty about net software returns and possible new funding needs. The debate should be settled by unit economics and cash returns. Branding the business as either a rental company or an AI company does not resolve those questions.</a:t>
            </a:r>
          </a:p>
          <a:p xmlns:a="http://schemas.openxmlformats.org/drawingml/2006/main">
            <a:r>
              <a:t/>
            </a:r>
          </a:p>
          <a:p xmlns:a="http://schemas.openxmlformats.org/drawingml/2006/main">
            <a:r>
              <a:t>ON SCREEN</a:t>
            </a:r>
          </a:p>
          <a:p xmlns:a="http://schemas.openxmlformats.org/drawingml/2006/main">
            <a:r>
              <a:t>Fleet scale / Small gains can add up / Resale losses can dwarf them</a:t>
            </a:r>
          </a:p>
          <a:p xmlns:a="http://schemas.openxmlformats.org/drawingml/2006/main">
            <a:r>
              <a:t>Operating software / Fewer delays and better allocation / Attributable ROI remains unclear</a:t>
            </a:r>
          </a:p>
          <a:p xmlns:a="http://schemas.openxmlformats.org/drawingml/2006/main">
            <a:r>
              <a:t>Oro / More uses for fleet capabilities / Contracts may require more capital</a:t>
            </a:r>
          </a:p>
          <a:p xmlns:a="http://schemas.openxmlformats.org/drawingml/2006/main">
            <a:r>
              <a:t/>
            </a:r>
          </a:p>
          <a:p xmlns:a="http://schemas.openxmlformats.org/drawingml/2006/main">
            <a:r>
              <a:t/>
            </a:r>
          </a:p>
          <a:p xmlns:a="http://schemas.openxmlformats.org/drawingml/2006/main">
            <a:r>
              <a:t>Analyst synthesis. The disagreement is over net returns and execution, not whether the assets exist.</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ORO / Oro and Uber fleet partnerships</a:t>
            </a:r>
          </a:p>
          <a:p xmlns:a="http://schemas.openxmlformats.org/drawingml/2006/main">
            <a:r>
              <a:t>Primary source; 30 Apr 2026</a:t>
            </a:r>
          </a:p>
          <a:p xmlns:a="http://schemas.openxmlformats.org/drawingml/2006/main">
            <a:r>
              <a:t>https://newsroom.hertz.com/press-releases/press-release-details/hertz-and-uber-partner-to-power-autonomous-robotaxi-and-driver-led-fleet-operations/</a:t>
            </a:r>
          </a:p>
          <a:p xmlns:a="http://schemas.openxmlformats.org/drawingml/2006/main">
            <a:r>
              <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47.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58. The next report needs progress on a short scorecard</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The next earnings report has concrete hurdles. The EBITDA and depreciation guidance establish a near-term check. Rental days test whether the demand and fleet plans align. Liquidity tests whether the turnaround is buying financial room. Alongside those results, useful incremental evidence would include downtime, labor productivity and service quality with enough detail to separate pricing and mix from process improvement.</a:t>
            </a:r>
          </a:p>
          <a:p xmlns:a="http://schemas.openxmlformats.org/drawingml/2006/main">
            <a:r>
              <a:t/>
            </a:r>
          </a:p>
          <a:p xmlns:a="http://schemas.openxmlformats.org/drawingml/2006/main">
            <a:r>
              <a:t>ON SCREEN</a:t>
            </a:r>
          </a:p>
          <a:p xmlns:a="http://schemas.openxmlformats.org/drawingml/2006/main">
            <a:r>
              <a:t>Corporate EBITDA / Q3 guide: $275M–$325M</a:t>
            </a:r>
          </a:p>
          <a:p xmlns:a="http://schemas.openxmlformats.org/drawingml/2006/main">
            <a:r>
              <a:t>Net DPU / Q3 guide: $285–$295 per month</a:t>
            </a:r>
          </a:p>
          <a:p xmlns:a="http://schemas.openxmlformats.org/drawingml/2006/main">
            <a:r>
              <a:t>Demand and utilization / Q3 transaction-day guide: about +1%</a:t>
            </a:r>
          </a:p>
          <a:p xmlns:a="http://schemas.openxmlformats.org/drawingml/2006/main">
            <a:r>
              <a:t>Liquidity / 2026 year-end outlook: $1.0B–$1.4B</a:t>
            </a:r>
          </a:p>
          <a:p xmlns:a="http://schemas.openxmlformats.org/drawingml/2006/main">
            <a:r>
              <a:t>Operating proof / Downtime, labor cost and service quality</a:t>
            </a:r>
          </a:p>
          <a:p xmlns:a="http://schemas.openxmlformats.org/drawingml/2006/main">
            <a:r>
              <a:t/>
            </a:r>
          </a:p>
          <a:p xmlns:a="http://schemas.openxmlformats.org/drawingml/2006/main">
            <a:r>
              <a:t/>
            </a:r>
          </a:p>
          <a:p xmlns:a="http://schemas.openxmlformats.org/drawingml/2006/main">
            <a:r>
              <a:t>Guidance is management’s. The operating-proof request is our proposed follow-up.</a:t>
            </a:r>
          </a:p>
          <a:p xmlns:a="http://schemas.openxmlformats.org/drawingml/2006/main">
            <a:r>
              <a:t/>
            </a:r>
          </a:p>
          <a:p xmlns:a="http://schemas.openxmlformats.org/drawingml/2006/main">
            <a:r>
              <a:t>SOURCES AND FULL LINKS</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48.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59. The most useful next disclosures concern returns and contracts</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These are the missing numbers that would make the valuation less speculative. For software, we want the all-in cost and a credible savings measurement. For Oro, the service fee is less useful without the obligations and capital behind it. For utilization, we need to know whether gains become more rentals or a smaller fleet. For financing, we need the cash requirement and a share count consistent with the debt assumptions. For an external data business, we would also need the customer product, permitted data rights, contract counterparty and net revenue rather than a general privacy-policy permission.</a:t>
            </a:r>
          </a:p>
          <a:p xmlns:a="http://schemas.openxmlformats.org/drawingml/2006/main">
            <a:r>
              <a:t/>
            </a:r>
          </a:p>
          <a:p xmlns:a="http://schemas.openxmlformats.org/drawingml/2006/main">
            <a:r>
              <a:t>ON SCREEN</a:t>
            </a:r>
          </a:p>
          <a:p xmlns:a="http://schemas.openxmlformats.org/drawingml/2006/main">
            <a:r>
              <a:t>Palantir economics / All-in cost and independently tracked net savings</a:t>
            </a:r>
          </a:p>
          <a:p xmlns:a="http://schemas.openxmlformats.org/drawingml/2006/main">
            <a:r>
              <a:t>Oro contracts / Fees, contribution and who funds each fleet</a:t>
            </a:r>
          </a:p>
          <a:p xmlns:a="http://schemas.openxmlformats.org/drawingml/2006/main">
            <a:r>
              <a:t>Fleet productivity / Paid days recovered versus spare vehicles removed</a:t>
            </a:r>
          </a:p>
          <a:p xmlns:a="http://schemas.openxmlformats.org/drawingml/2006/main">
            <a:r>
              <a:t>Financing path / Cash requirements and a reconciled diluted share count</a:t>
            </a:r>
          </a:p>
          <a:p xmlns:a="http://schemas.openxmlformats.org/drawingml/2006/main">
            <a:r>
              <a:t/>
            </a:r>
          </a:p>
          <a:p xmlns:a="http://schemas.openxmlformats.org/drawingml/2006/main">
            <a:r>
              <a:t/>
            </a:r>
          </a:p>
          <a:p xmlns:a="http://schemas.openxmlformats.org/drawingml/2006/main">
            <a:r>
              <a:t>Research questions. These values are not established by the reviewed sources.</a:t>
            </a:r>
          </a:p>
          <a:p xmlns:a="http://schemas.openxmlformats.org/drawingml/2006/main">
            <a:r>
              <a:t/>
            </a:r>
          </a:p>
          <a:p xmlns:a="http://schemas.openxmlformats.org/drawingml/2006/main">
            <a:r>
              <a:t>SOURCES AND FULL LINKS</a:t>
            </a:r>
          </a:p>
          <a:p xmlns:a="http://schemas.openxmlformats.org/drawingml/2006/main">
            <a:r>
              <a:t>CALC / EpochX operating sensitivities and assumptions</a:t>
            </a:r>
          </a:p>
          <a:p xmlns:a="http://schemas.openxmlformats.org/drawingml/2006/main">
            <a:r>
              <a:t>Illustrative analyst calculations; 22 Sep 2026</a:t>
            </a:r>
          </a:p>
          <a:p xmlns:a="http://schemas.openxmlformats.org/drawingml/2006/main">
            <a:r>
              <a:t>Research_Sources/operating_models.md</a:t>
            </a:r>
          </a:p>
          <a:p xmlns:a="http://schemas.openxmlformats.org/drawingml/2006/main">
            <a:r>
              <a:t>Bundled snapshot: Research_Sources/operating_models.md</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49.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60. The opportunity is better returns from every car</a:t>
            </a:r>
          </a:p>
          <a:p xmlns:a="http://schemas.openxmlformats.org/drawingml/2006/main">
            <a:r>
              <a:t>CHAPTER: Targets, valuation and the next evidence</a:t>
            </a:r>
          </a:p>
          <a:p xmlns:a="http://schemas.openxmlformats.org/drawingml/2006/main">
            <a:r>
              <a:t/>
            </a:r>
          </a:p>
          <a:p xmlns:a="http://schemas.openxmlformats.org/drawingml/2006/main">
            <a:r>
              <a:t>RECORDING SCRIPT</a:t>
            </a:r>
          </a:p>
          <a:p xmlns:a="http://schemas.openxmlformats.org/drawingml/2006/main">
            <a:r>
              <a:t>The thesis is better returns from the physical fleet. Palantir provides a credible operating role, and autonomous networks create another market for fleet services. Hertz’s policy also allows certain marketing uses of data, but an external fleet-data business remains unproven in our reviewed evidence. The shareholder outcome depends on net cash gains after vehicle costs, contract investment and financing. That is the evidence the next reports need to develop.</a:t>
            </a:r>
          </a:p>
          <a:p xmlns:a="http://schemas.openxmlformats.org/drawingml/2006/main">
            <a:r>
              <a:t/>
            </a:r>
          </a:p>
          <a:p xmlns:a="http://schemas.openxmlformats.org/drawingml/2006/main">
            <a:r>
              <a:t>ON SCREEN</a:t>
            </a:r>
          </a:p>
          <a:p xmlns:a="http://schemas.openxmlformats.org/drawingml/2006/main">
            <a:r>
              <a:t>Palantir / A credible operating role, with ROI still to prove</a:t>
            </a:r>
          </a:p>
          <a:p xmlns:a="http://schemas.openxmlformats.org/drawingml/2006/main">
            <a:r>
              <a:t>The equity / Needs cash improvement to outrun financing and dilution</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SOURCES AND FULL LINKS</a:t>
            </a:r>
          </a:p>
          <a:p xmlns:a="http://schemas.openxmlformats.org/drawingml/2006/main">
            <a:r>
              <a:t>E / Hertz Q2 2026 earnings release</a:t>
            </a:r>
          </a:p>
          <a:p xmlns:a="http://schemas.openxmlformats.org/drawingml/2006/main">
            <a:r>
              <a:t>Primary source; 6 Aug 2026</a:t>
            </a:r>
          </a:p>
          <a:p xmlns:a="http://schemas.openxmlformats.org/drawingml/2006/main">
            <a:r>
              <a:t>https://www.sec.gov/Archives/edgar/data/1657853/000165785326000045/q22026earningsrelease.htm</a:t>
            </a:r>
          </a:p>
          <a:p xmlns:a="http://schemas.openxmlformats.org/drawingml/2006/main">
            <a:r>
              <a:t>Bundled snapshot: Research_Sources/q2_release.html</a:t>
            </a:r>
          </a:p>
          <a:p xmlns:a="http://schemas.openxmlformats.org/drawingml/2006/main">
            <a:r>
              <a:t/>
            </a:r>
          </a:p>
          <a:p xmlns:a="http://schemas.openxmlformats.org/drawingml/2006/main">
            <a:r>
              <a:t>Q / Hertz June 2026 Form 10-Q</a:t>
            </a:r>
          </a:p>
          <a:p xmlns:a="http://schemas.openxmlformats.org/drawingml/2006/main">
            <a:r>
              <a:t>Primary source; 6 Aug 2026</a:t>
            </a:r>
          </a:p>
          <a:p xmlns:a="http://schemas.openxmlformats.org/drawingml/2006/main">
            <a:r>
              <a:t>https://www.sec.gov/Archives/edgar/data/1657853/000165785326000046/htzz-20260630.htm</a:t>
            </a:r>
          </a:p>
          <a:p xmlns:a="http://schemas.openxmlformats.org/drawingml/2006/main">
            <a:r>
              <a:t>Bundled snapshot: Research_Sources/q2_2026.html</a:t>
            </a:r>
          </a:p>
          <a:p xmlns:a="http://schemas.openxmlformats.org/drawingml/2006/main">
            <a:r>
              <a:t/>
            </a:r>
          </a:p>
          <a:p xmlns:a="http://schemas.openxmlformats.org/drawingml/2006/main">
            <a:r>
              <a:t>M / Q2 2026 management prepared remarks</a:t>
            </a:r>
          </a:p>
          <a:p xmlns:a="http://schemas.openxmlformats.org/drawingml/2006/main">
            <a:r>
              <a:t>Primary source; 6 Aug 2026</a:t>
            </a:r>
          </a:p>
          <a:p xmlns:a="http://schemas.openxmlformats.org/drawingml/2006/main">
            <a:r>
              <a:t>https://newsroom.hertz.com/articles/article-details/hertz-global-holdings-inc-q2-2026-prepared-remarks/</a:t>
            </a:r>
          </a:p>
          <a:p xmlns:a="http://schemas.openxmlformats.org/drawingml/2006/main">
            <a:r>
              <a:t>Bundled snapshot: Research_Sources/hertz-global-holdings-inc-q2-2026-prepared-remarks.html</a:t>
            </a:r>
          </a:p>
          <a:p xmlns:a="http://schemas.openxmlformats.org/drawingml/2006/main">
            <a:r>
              <a:t/>
            </a:r>
          </a:p>
          <a:p xmlns:a="http://schemas.openxmlformats.org/drawingml/2006/main">
            <a:r>
              <a:t>P / Original Hertz and Palantir partnership</a:t>
            </a:r>
          </a:p>
          <a:p xmlns:a="http://schemas.openxmlformats.org/drawingml/2006/main">
            <a:r>
              <a:t>Primary source; 19 Oct 2022</a:t>
            </a:r>
          </a:p>
          <a:p xmlns:a="http://schemas.openxmlformats.org/drawingml/2006/main">
            <a:r>
              <a:t>https://newsroom.hertz.com/press-releases/press-release-details/hertz-partners-with-palantir-to-drive-operational-excellence-and-enhance-customer-experien/</a:t>
            </a:r>
          </a:p>
          <a:p xmlns:a="http://schemas.openxmlformats.org/drawingml/2006/main">
            <a:r>
              <a:t/>
            </a:r>
          </a:p>
          <a:p xmlns:a="http://schemas.openxmlformats.org/drawingml/2006/main">
            <a:r>
              <a:t/>
            </a:r>
          </a:p>
          <a:p xmlns:a="http://schemas.openxmlformats.org/drawingml/2006/main">
            <a:r>
              <a:t>Research updated September 22, 2026. Market snapshot: September 21, 2026, 15:11 EDT. Company statements, demonstrations, consensus estimates and analyst scenarios are distinct. Previous V4 slide: 50. Educational research, not personalized investment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f742f66e95415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7996a61fbe44094" /><Relationship Type="http://schemas.openxmlformats.org/officeDocument/2006/relationships/slideLayout" Target="/ppt/slideLayouts/slideLayout1.xml" Id="R73e4efc3a3a5404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3e4efc3a3a5404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f61854abeeb4aae" /><Relationship Type="http://schemas.openxmlformats.org/officeDocument/2006/relationships/image" Target="/ppt/media/image.png" Id="R348d0056c3694e2e" /><Relationship Type="http://schemas.openxmlformats.org/officeDocument/2006/relationships/notesSlide" Target="/ppt/notesSlides/notesSlide1.xml" Id="Rb955b682775b4f1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60bde938f234f43" /><Relationship Type="http://schemas.openxmlformats.org/officeDocument/2006/relationships/chart" Target="/ppt/slides/charts/chart1.xml" Id="Ra877af88ce924cd7" /><Relationship Type="http://schemas.openxmlformats.org/officeDocument/2006/relationships/chart" Target="/ppt/slides/charts/chart2.xml" Id="Rdfac7d52a2c54dd7" /><Relationship Type="http://schemas.openxmlformats.org/officeDocument/2006/relationships/hyperlink" Target="Research_Sources/fmp_snapshot_2026-09-23.json" TargetMode="External" Id="R1620024f847646d3" /><Relationship Type="http://schemas.openxmlformats.org/officeDocument/2006/relationships/notesSlide" Target="/ppt/notesSlides/notesSlide2.xml" Id="R21f787635ffd4f0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78cd6964dfc4ae2" /><Relationship Type="http://schemas.openxmlformats.org/officeDocument/2006/relationships/hyperlink" Target="https://www.sec.gov/Archives/edgar/data/1657853/000165785326000045/q22026earningsrelease.htm" TargetMode="External" Id="Rc7a22c852f514493" /><Relationship Type="http://schemas.openxmlformats.org/officeDocument/2006/relationships/hyperlink" Target="https://www.sec.gov/Archives/edgar/data/1657853/000165785326000046/htzz-20260630.htm" TargetMode="External" Id="R90c3f72927ca4f9e" /><Relationship Type="http://schemas.openxmlformats.org/officeDocument/2006/relationships/hyperlink" Target="Research_Sources/model_assumptions.md" TargetMode="External" Id="R1d6e004e559c49f9" /><Relationship Type="http://schemas.openxmlformats.org/officeDocument/2006/relationships/notesSlide" Target="/ppt/notesSlides/notesSlide3.xml" Id="Rdab09f571c9844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818b6e718ed45e3" /><Relationship Type="http://schemas.openxmlformats.org/officeDocument/2006/relationships/hyperlink" Target="https://www.sec.gov/Archives/edgar/data/1657853/000165785326000045/q22026earningsrelease.htm" TargetMode="External" Id="R47fcbcdc452f4ae1" /><Relationship Type="http://schemas.openxmlformats.org/officeDocument/2006/relationships/hyperlink" Target="https://www.sec.gov/Archives/edgar/data/1657853/000165785326000046/htzz-20260630.htm" TargetMode="External" Id="Rb5b40510347646b0" /><Relationship Type="http://schemas.openxmlformats.org/officeDocument/2006/relationships/notesSlide" Target="/ppt/notesSlides/notesSlide4.xml" Id="Rc918d237b07f4a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fa1f54e5a494c7e" /><Relationship Type="http://schemas.openxmlformats.org/officeDocument/2006/relationships/chart" Target="/ppt/slides/charts/chart3.xml" Id="R68cc6c69fd3649e6" /><Relationship Type="http://schemas.openxmlformats.org/officeDocument/2006/relationships/hyperlink" Target="https://www.sec.gov/Archives/edgar/data/1657853/000165785326000045/q22026earningsrelease.htm" TargetMode="External" Id="Rc9c1d8379fef4d52" /><Relationship Type="http://schemas.openxmlformats.org/officeDocument/2006/relationships/hyperlink" Target="https://newsroom.hertz.com/articles/article-details/hertz-global-holdings-inc-q2-2026-prepared-remarks/" TargetMode="External" Id="R831e0bc054704905" /><Relationship Type="http://schemas.openxmlformats.org/officeDocument/2006/relationships/hyperlink" Target="Research_Sources/model_assumptions.md" TargetMode="External" Id="Rf92168c155bc4d21" /><Relationship Type="http://schemas.openxmlformats.org/officeDocument/2006/relationships/notesSlide" Target="/ppt/notesSlides/notesSlide5.xml" Id="R8848bbf038954d8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3648644d4db483a" /><Relationship Type="http://schemas.openxmlformats.org/officeDocument/2006/relationships/hyperlink" Target="https://www.prnewswire.com/news-releases/hertz-invests-in-largest-electric-vehicle-rental-fleet-and-partners-with-seven-time-super-bowl-champion-tom-brady-to-headline-new-campaign-301407266.html" TargetMode="External" Id="R8b46e27d65064c83" /><Relationship Type="http://schemas.openxmlformats.org/officeDocument/2006/relationships/hyperlink" Target="https://newsroom.hertz.com/press-releases/press-release-details/hertz-reports-fourth-quarter-and-full-year-2024-results/" TargetMode="External" Id="R5eb629e69638413f" /><Relationship Type="http://schemas.openxmlformats.org/officeDocument/2006/relationships/hyperlink" Target="https://www.sec.gov/Archives/edgar/data/1657853/000165785326000008/htz-20251231.htm" TargetMode="External" Id="Rccb55e14606c48a6" /><Relationship Type="http://schemas.openxmlformats.org/officeDocument/2006/relationships/notesSlide" Target="/ppt/notesSlides/notesSlide6.xml" Id="Rc924c8606ef24c6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03d69a46db34b7c" /><Relationship Type="http://schemas.openxmlformats.org/officeDocument/2006/relationships/chart" Target="/ppt/slides/charts/chart4.xml" Id="R030403c771624475" /><Relationship Type="http://schemas.openxmlformats.org/officeDocument/2006/relationships/hyperlink" Target="https://www.sec.gov/Archives/edgar/data/1657853/000165785326000045/q22026earningsrelease.htm" TargetMode="External" Id="R16db3d7af5734530" /><Relationship Type="http://schemas.openxmlformats.org/officeDocument/2006/relationships/hyperlink" Target="Research_Sources/operating_models.md" TargetMode="External" Id="Rdb154a23e4cb4edf" /><Relationship Type="http://schemas.openxmlformats.org/officeDocument/2006/relationships/notesSlide" Target="/ppt/notesSlides/notesSlide7.xml" Id="R2d5a73fe99814ea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b9c601ae6364da5" /><Relationship Type="http://schemas.openxmlformats.org/officeDocument/2006/relationships/hyperlink" Target="https://www.sec.gov/Archives/edgar/data/1657853/000165785326000045/q22026earningsrelease.htm" TargetMode="External" Id="Rf647bbc754c949bd" /><Relationship Type="http://schemas.openxmlformats.org/officeDocument/2006/relationships/hyperlink" Target="https://newsroom.hertz.com/articles/article-details/hertz-global-holdings-inc-q2-2026-prepared-remarks/" TargetMode="External" Id="Rb0c013f9341e404a" /><Relationship Type="http://schemas.openxmlformats.org/officeDocument/2006/relationships/notesSlide" Target="/ppt/notesSlides/notesSlide8.xml" Id="R2811c9c6b8c6436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07d3cad1c654d79" /><Relationship Type="http://schemas.openxmlformats.org/officeDocument/2006/relationships/hyperlink" Target="https://pubsonline.informs.org/doi/10.1287/inte.8.1pt2.21" TargetMode="External" Id="R52c7d4ad6506417e" /><Relationship Type="http://schemas.openxmlformats.org/officeDocument/2006/relationships/hyperlink" Target="https://newsroom.hertz.com/press-releases/press-release-details/hertz-partners-with-palantir-to-drive-operational-excellence-and-enhance-customer-experien/" TargetMode="External" Id="Raaa4223b478f43dd" /><Relationship Type="http://schemas.openxmlformats.org/officeDocument/2006/relationships/hyperlink" Target="https://www.linkedin.com/posts/palantir-technologies_from-two-way-radios-and-dispatchers-to-custom-activity-7338567961638547457-rf4a" TargetMode="External" Id="R705c5e1749fa4d93" /><Relationship Type="http://schemas.openxmlformats.org/officeDocument/2006/relationships/hyperlink" Target="https://s204.q4cdn.com/384814028/files/doc_financials/2026/q1/Q1-Earnings-Call-Transcript.pdf" TargetMode="External" Id="R993ce1f445c845f9" /><Relationship Type="http://schemas.openxmlformats.org/officeDocument/2006/relationships/hyperlink" Target="https://newsroom.hertz.com/articles/article-details/hertz-global-holdings-inc-q2-2026-prepared-remarks/" TargetMode="External" Id="R9d29c72ca78d4769" /><Relationship Type="http://schemas.openxmlformats.org/officeDocument/2006/relationships/notesSlide" Target="/ppt/notesSlides/notesSlide9.xml" Id="R7cf125f31f30439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dbcb71887bbe4e05" /><Relationship Type="http://schemas.openxmlformats.org/officeDocument/2006/relationships/hyperlink" Target="https://www.linkedin.com/posts/palantir-technologies_at-aipcon-10-hertz-reveals-how-palantir-activity-7470120635973799936-nqem" TargetMode="External" Id="R43ea8fa22c4b40b7" /><Relationship Type="http://schemas.openxmlformats.org/officeDocument/2006/relationships/hyperlink" Target="https://www.linkedin.com/posts/hertz_navigating-the-operational-complexity-of-activity-7470127003765985281-u_-A" TargetMode="External" Id="Re58829a488a5410c" /><Relationship Type="http://schemas.openxmlformats.org/officeDocument/2006/relationships/notesSlide" Target="/ppt/notesSlides/notesSlide10.xml" Id="R890ef48d16604a4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12c626917414b58" /><Relationship Type="http://schemas.openxmlformats.org/officeDocument/2006/relationships/hyperlink" Target="https://newsroom.hertz.com/press-releases/press-release-details/hertz-partners-with-palantir-to-drive-operational-excellence-and-enhance-customer-experien/" TargetMode="External" Id="R946b250ed5504630" /><Relationship Type="http://schemas.openxmlformats.org/officeDocument/2006/relationships/hyperlink" Target="https://www.palantir.com/docs/foundry/ontology/overview" TargetMode="External" Id="R29a12e26b15c40c4" /><Relationship Type="http://schemas.openxmlformats.org/officeDocument/2006/relationships/hyperlink" Target="https://www.palantir.com/docs/foundry/architecture-center/aip-architecture" TargetMode="External" Id="R23360238f08c453d" /><Relationship Type="http://schemas.openxmlformats.org/officeDocument/2006/relationships/notesSlide" Target="/ppt/notesSlides/notesSlide11.xml" Id="R28975defe66c459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3914c1e584c7433b" /><Relationship Type="http://schemas.openxmlformats.org/officeDocument/2006/relationships/hyperlink" Target="https://www.linkedin.com/posts/palantir-technologies_at-aipcon-10-hertz-reveals-how-palantir-activity-7470120635973799936-nqem" TargetMode="External" Id="R348ed8b98c1d4d63" /><Relationship Type="http://schemas.openxmlformats.org/officeDocument/2006/relationships/notesSlide" Target="/ppt/notesSlides/notesSlide12.xml" Id="R2dcab997750d4a8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0a2de11f1dae43de" /><Relationship Type="http://schemas.openxmlformats.org/officeDocument/2006/relationships/hyperlink" Target="https://www.linkedin.com/posts/palantir-technologies_at-aipcon-10-hertz-reveals-how-palantir-activity-7470120635973799936-nqem" TargetMode="External" Id="R60d0f34bf4ec4233" /><Relationship Type="http://schemas.openxmlformats.org/officeDocument/2006/relationships/notesSlide" Target="/ppt/notesSlides/notesSlide13.xml" Id="Rc67054cbabc34ca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134847f2cd14b0f" /><Relationship Type="http://schemas.openxmlformats.org/officeDocument/2006/relationships/hyperlink" Target="Research_Sources/operating_models.md" TargetMode="External" Id="R6d95e3b10539492d" /><Relationship Type="http://schemas.openxmlformats.org/officeDocument/2006/relationships/notesSlide" Target="/ppt/notesSlides/notesSlide14.xml" Id="R9f125a6f0acd4e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2fcb780d5dd4ee7" /><Relationship Type="http://schemas.openxmlformats.org/officeDocument/2006/relationships/hyperlink" Target="https://newsroom.hertz.com/articles/article-details/hertz-global-holdings-inc-q2-2026-prepared-remarks/" TargetMode="External" Id="R1fd5b78dde2848af" /><Relationship Type="http://schemas.openxmlformats.org/officeDocument/2006/relationships/hyperlink" Target="https://www.linkedin.com/posts/palantir-technologies_from-two-way-radios-and-dispatchers-to-custom-activity-7338567961638547457-rf4a" TargetMode="External" Id="Rca86f5a12b7e4e88" /><Relationship Type="http://schemas.openxmlformats.org/officeDocument/2006/relationships/notesSlide" Target="/ppt/notesSlides/notesSlide15.xml" Id="Rd4df3c09e6b0471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8d8158d7767440a" /><Relationship Type="http://schemas.openxmlformats.org/officeDocument/2006/relationships/hyperlink" Target="https://s204.q4cdn.com/384814028/files/doc_financials/2026/q1/Q1-Earnings-Call-Transcript.pdf" TargetMode="External" Id="R4a6d827e6b30458f" /><Relationship Type="http://schemas.openxmlformats.org/officeDocument/2006/relationships/hyperlink" Target="https://newsroom.hertz.com/press-releases/press-release-details/hertz-announces-q1-2026-results-strongest-revenue-growth-in-three-years/" TargetMode="External" Id="R671973ab99214681" /><Relationship Type="http://schemas.openxmlformats.org/officeDocument/2006/relationships/hyperlink" Target="https://pubsonline.informs.org/doi/10.1287/trsc.1100.0347" TargetMode="External" Id="Red2d5dc870bd48e5" /><Relationship Type="http://schemas.openxmlformats.org/officeDocument/2006/relationships/hyperlink" Target="Research_Sources/operating_models.md" TargetMode="External" Id="Redd37f59095c4253" /><Relationship Type="http://schemas.openxmlformats.org/officeDocument/2006/relationships/notesSlide" Target="/ppt/notesSlides/notesSlide16.xml" Id="R63268c17e9174b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28de6c2040a4594" /><Relationship Type="http://schemas.openxmlformats.org/officeDocument/2006/relationships/hyperlink" Target="Research_Sources/operating_models.md" TargetMode="External" Id="R8194cef47c384e96" /><Relationship Type="http://schemas.openxmlformats.org/officeDocument/2006/relationships/notesSlide" Target="/ppt/notesSlides/notesSlide17.xml" Id="Rbab520aae8804a3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a5a78aac06e4a48" /><Relationship Type="http://schemas.openxmlformats.org/officeDocument/2006/relationships/chart" Target="/ppt/slides/charts/chart5.xml" Id="Rbe0df4c9002a4e87" /><Relationship Type="http://schemas.openxmlformats.org/officeDocument/2006/relationships/hyperlink" Target="https://www.sec.gov/Archives/edgar/data/1657853/000165785326000045/q22026earningsrelease.htm" TargetMode="External" Id="R9bd1646138f24e61" /><Relationship Type="http://schemas.openxmlformats.org/officeDocument/2006/relationships/hyperlink" Target="Research_Sources/operating_models.md" TargetMode="External" Id="Rb3053721b8e44672" /><Relationship Type="http://schemas.openxmlformats.org/officeDocument/2006/relationships/notesSlide" Target="/ppt/notesSlides/notesSlide18.xml" Id="R9c9a8c31431e4ed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e34c4dfc8f84654" /><Relationship Type="http://schemas.openxmlformats.org/officeDocument/2006/relationships/hyperlink" Target="https://www.sec.gov/Archives/edgar/data/1657853/000165785326000045/q22026earningsrelease.htm" TargetMode="External" Id="Rf782f737b40c4626" /><Relationship Type="http://schemas.openxmlformats.org/officeDocument/2006/relationships/hyperlink" Target="Research_Sources/operating_models.md" TargetMode="External" Id="R18a474b3f58a4e3d" /><Relationship Type="http://schemas.openxmlformats.org/officeDocument/2006/relationships/notesSlide" Target="/ppt/notesSlides/notesSlide19.xml" Id="R74afbfa8b850453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28a36cbd98e42d7" /><Relationship Type="http://schemas.openxmlformats.org/officeDocument/2006/relationships/chart" Target="/ppt/slides/charts/chart6.xml" Id="Rda42d2dfcc0f4ef0" /><Relationship Type="http://schemas.openxmlformats.org/officeDocument/2006/relationships/hyperlink" Target="https://www.sec.gov/Archives/edgar/data/1657853/000165785326000045/q22026earningsrelease.htm" TargetMode="External" Id="R729f7e2c36a94957" /><Relationship Type="http://schemas.openxmlformats.org/officeDocument/2006/relationships/hyperlink" Target="Research_Sources/operating_models.md" TargetMode="External" Id="R61deeba1e5d94161" /><Relationship Type="http://schemas.openxmlformats.org/officeDocument/2006/relationships/notesSlide" Target="/ppt/notesSlides/notesSlide20.xml" Id="R3bdf7654042e405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80a0b97bc224ea9" /><Relationship Type="http://schemas.openxmlformats.org/officeDocument/2006/relationships/hyperlink" Target="https://www.sec.gov/Archives/edgar/data/1657853/000165785326000045/q22026earningsrelease.htm" TargetMode="External" Id="R1a2ebdac85144a9e" /><Relationship Type="http://schemas.openxmlformats.org/officeDocument/2006/relationships/hyperlink" Target="Research_Sources/operating_models.md" TargetMode="External" Id="R6006900ffa1b4669" /><Relationship Type="http://schemas.openxmlformats.org/officeDocument/2006/relationships/notesSlide" Target="/ppt/notesSlides/notesSlide21.xml" Id="R59fd3cbcb09f4f1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fefef45011b490d" /><Relationship Type="http://schemas.openxmlformats.org/officeDocument/2006/relationships/hyperlink" Target="https://www.sec.gov/Archives/edgar/data/1657853/000165785326000045/q22026earningsrelease.htm" TargetMode="External" Id="Rd8e65ac43c3847d4" /><Relationship Type="http://schemas.openxmlformats.org/officeDocument/2006/relationships/hyperlink" Target="https://newsroom.hertz.com/articles/article-details/hertz-global-holdings-inc-q2-2026-prepared-remarks/" TargetMode="External" Id="R5e06c793d7084151" /><Relationship Type="http://schemas.openxmlformats.org/officeDocument/2006/relationships/notesSlide" Target="/ppt/notesSlides/notesSlide22.xml" Id="R7c5602582c7449f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fd10820b0c24d89" /><Relationship Type="http://schemas.openxmlformats.org/officeDocument/2006/relationships/hyperlink" Target="https://newsroom.hertz.com/press-releases/press-release-details/hertz-partners-with-palantir-to-drive-operational-excellence-and-enhance-customer-experien/" TargetMode="External" Id="R08fa5be93e244c58" /><Relationship Type="http://schemas.openxmlformats.org/officeDocument/2006/relationships/hyperlink" Target="https://www.linkedin.com/posts/hertz_navigating-the-operational-complexity-of-activity-7470127003765985281-u_-A" TargetMode="External" Id="Rc80fe834fd364cce" /><Relationship Type="http://schemas.openxmlformats.org/officeDocument/2006/relationships/hyperlink" Target="https://www.linkedin.com/posts/palantir-technologies_at-aipcon-10-hertz-reveals-how-palantir-activity-7470120635973799936-nqem" TargetMode="External" Id="R712f403a00384eba" /><Relationship Type="http://schemas.openxmlformats.org/officeDocument/2006/relationships/hyperlink" Target="https://s204.q4cdn.com/384814028/files/doc_financials/2026/q1/Q1-Earnings-Call-Transcript.pdf" TargetMode="External" Id="Rbd8a7f2e367049bb" /><Relationship Type="http://schemas.openxmlformats.org/officeDocument/2006/relationships/hyperlink" Target="https://newsroom.hertz.com/articles/article-details/hertz-global-holdings-inc-q2-2026-prepared-remarks/" TargetMode="External" Id="R7931d3a7d0864647" /><Relationship Type="http://schemas.openxmlformats.org/officeDocument/2006/relationships/notesSlide" Target="/ppt/notesSlides/notesSlide23.xml" Id="Ra1c3cee441cf4c0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705c19a0e9c4371" /><Relationship Type="http://schemas.openxmlformats.org/officeDocument/2006/relationships/chart" Target="/ppt/slides/charts/chart7.xml" Id="Rc065d565df9540e0" /><Relationship Type="http://schemas.openxmlformats.org/officeDocument/2006/relationships/hyperlink" Target="https://www.sciencedirect.com/science/article/pii/S2214716018302707" TargetMode="External" Id="Rcc5f9138023a43a9" /><Relationship Type="http://schemas.openxmlformats.org/officeDocument/2006/relationships/hyperlink" Target="Research_Sources/operating_models.md" TargetMode="External" Id="Rf1467719e8be406b" /><Relationship Type="http://schemas.openxmlformats.org/officeDocument/2006/relationships/notesSlide" Target="/ppt/notesSlides/notesSlide24.xml" Id="R8ecb4e8e4cd4449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285809bec944ae3" /><Relationship Type="http://schemas.openxmlformats.org/officeDocument/2006/relationships/hyperlink" Target="https://newsroom.hertz.com/articles/article-details/hertz-global-holdings-inc-q2-2026-prepared-remarks/" TargetMode="External" Id="Rf4bc0c8760fd4322" /><Relationship Type="http://schemas.openxmlformats.org/officeDocument/2006/relationships/hyperlink" Target="https://newsroom.hertz.com/press-releases/press-release-details/hertz-announces-q1-2026-results-strongest-revenue-growth-in-three-years/" TargetMode="External" Id="Rb5e3f1e5764b47ac" /><Relationship Type="http://schemas.openxmlformats.org/officeDocument/2006/relationships/hyperlink" Target="Research_Sources/operating_models.md" TargetMode="External" Id="Rad6b61f327c940aa" /><Relationship Type="http://schemas.openxmlformats.org/officeDocument/2006/relationships/notesSlide" Target="/ppt/notesSlides/notesSlide25.xml" Id="R4ddae25656d9406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9efb549e20534adc" /><Relationship Type="http://schemas.openxmlformats.org/officeDocument/2006/relationships/hyperlink" Target="https://newsroom.hertz.com/articles/article-details/hertz-and-uveye-partner-to-modernize-vehicle-maintenance-with-ai-technology/" TargetMode="External" Id="R6df68a1598a34ecb" /><Relationship Type="http://schemas.openxmlformats.org/officeDocument/2006/relationships/hyperlink" Target="https://www.blumenthal.senate.gov/newsroom/press/release/icymi-blumenthal-demands-answers-from-hertz-about-ai-rental-car-inspections" TargetMode="External" Id="R4363fe806bbb4197" /><Relationship Type="http://schemas.openxmlformats.org/officeDocument/2006/relationships/notesSlide" Target="/ppt/notesSlides/notesSlide26.xml" Id="R22412d2048a5413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d81fc239bd5495c" /><Relationship Type="http://schemas.openxmlformats.org/officeDocument/2006/relationships/hyperlink" Target="https://newsroom.hertz.com/uncategorizeds/uncategorized-details/hertz-car-sales-launches-on-amazon-autos/" TargetMode="External" Id="Raa0b067af7704687" /><Relationship Type="http://schemas.openxmlformats.org/officeDocument/2006/relationships/hyperlink" Target="https://newsroom.hertz.com/press-releases/press-release-details/hertz-car-sales-continues-retail-expansion-with-digital-showroom-on-ebay/" TargetMode="External" Id="R2ed92194ffc14092" /><Relationship Type="http://schemas.openxmlformats.org/officeDocument/2006/relationships/hyperlink" Target="Research_Sources/operating_models.md" TargetMode="External" Id="R40b80ae348d248cb" /><Relationship Type="http://schemas.openxmlformats.org/officeDocument/2006/relationships/notesSlide" Target="/ppt/notesSlides/notesSlide27.xml" Id="R14535e7fcf6047e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b215ad9c6dd4b4d" /><Relationship Type="http://schemas.openxmlformats.org/officeDocument/2006/relationships/chart" Target="/ppt/slides/charts/chart8.xml" Id="R72450ac372ba4cdd" /><Relationship Type="http://schemas.openxmlformats.org/officeDocument/2006/relationships/hyperlink" Target="https://www.sec.gov/Archives/edgar/data/1657853/000165785326000046/htzz-20260630.htm" TargetMode="External" Id="R1687c62c119e4061" /><Relationship Type="http://schemas.openxmlformats.org/officeDocument/2006/relationships/hyperlink" Target="Research_Sources/model_assumptions.md" TargetMode="External" Id="Re550d46248524dfb" /><Relationship Type="http://schemas.openxmlformats.org/officeDocument/2006/relationships/notesSlide" Target="/ppt/notesSlides/notesSlide28.xml" Id="Rcafd8e92841d42f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ae051eba8c54c6f" /><Relationship Type="http://schemas.openxmlformats.org/officeDocument/2006/relationships/hyperlink" Target="https://newsroom.hertz.com/press-releases/press-release-details/hertz-partners-with-palantir-to-drive-operational-excellence-and-enhance-customer-experien/" TargetMode="External" Id="Ra2948364825a45a9" /><Relationship Type="http://schemas.openxmlformats.org/officeDocument/2006/relationships/hyperlink" Target="https://www.palantir.com/docs/foundry/ontology/overview" TargetMode="External" Id="Rda19a7f4f0244861" /><Relationship Type="http://schemas.openxmlformats.org/officeDocument/2006/relationships/hyperlink" Target="https://www.linkedin.com/posts/palantir-technologies_from-two-way-radios-and-dispatchers-to-custom-activity-7338567961638547457-rf4a" TargetMode="External" Id="R644fca4c28bc438d" /><Relationship Type="http://schemas.openxmlformats.org/officeDocument/2006/relationships/hyperlink" Target="Research_Sources/operating_models.md" TargetMode="External" Id="Rf6b018744c2f42cd" /><Relationship Type="http://schemas.openxmlformats.org/officeDocument/2006/relationships/notesSlide" Target="/ppt/notesSlides/notesSlide29.xml" Id="R4d44302abda34a1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2c78b4107ba4aef" /><Relationship Type="http://schemas.openxmlformats.org/officeDocument/2006/relationships/hyperlink" Target="https://www.tesla.com/support/robotaxi/cybercab" TargetMode="External" Id="R3b331cb702e048b1" /><Relationship Type="http://schemas.openxmlformats.org/officeDocument/2006/relationships/hyperlink" Target="https://ir.tesla.com/_flysystem/s3/sec/000162828026049213/tsla-20260722-gen.pdf" TargetMode="External" Id="R46f3955019c04631" /><Relationship Type="http://schemas.openxmlformats.org/officeDocument/2006/relationships/notesSlide" Target="/ppt/notesSlides/notesSlide30.xml" Id="R68972890140b47e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3f5c9e7812b148f1" /><Relationship Type="http://schemas.openxmlformats.org/officeDocument/2006/relationships/hyperlink" Target="https://avisbudgetgroup.gcs-web.com/news-releases/news-release-details/avis-budget-group-announces-multi-year-strategic-partnership" TargetMode="External" Id="R456ef7b52d7a4322" /><Relationship Type="http://schemas.openxmlformats.org/officeDocument/2006/relationships/hyperlink" Target="https://www.avisbudgetgroup.com/home/news-and-media/press-release/avis-budget-group-reports-second-quarter-results-2026" TargetMode="External" Id="R0de39b05fcb7485b" /><Relationship Type="http://schemas.openxmlformats.org/officeDocument/2006/relationships/notesSlide" Target="/ppt/notesSlides/notesSlide31.xml" Id="R1a7df411faa54be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c25103f1457a4a12" /><Relationship Type="http://schemas.openxmlformats.org/officeDocument/2006/relationships/hyperlink" Target="https://newsroom.hertz.com/press-releases/press-release-details/hertz-and-uber-partner-to-power-autonomous-robotaxi-and-driver-led-fleet-operations/" TargetMode="External" Id="R81249c96ab0b462f" /><Relationship Type="http://schemas.openxmlformats.org/officeDocument/2006/relationships/hyperlink" Target="https://www.sec.gov/Archives/edgar/data/1657853/000165785326000045/q22026earningsrelease.htm" TargetMode="External" Id="R280936b76c9c4aab" /><Relationship Type="http://schemas.openxmlformats.org/officeDocument/2006/relationships/hyperlink" Target="https://newsroom.hertz.com/articles/article-details/hertz-global-holdings-inc-q2-2026-prepared-remarks/" TargetMode="External" Id="R7c13ef1d5b7f449f" /><Relationship Type="http://schemas.openxmlformats.org/officeDocument/2006/relationships/notesSlide" Target="/ppt/notesSlides/notesSlide32.xml" Id="R9a361f02282147d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41a122e8d27346fb" /><Relationship Type="http://schemas.openxmlformats.org/officeDocument/2006/relationships/hyperlink" Target="https://newsroom.hertz.com/press-releases/press-release-details/hertz-and-uber-partner-to-power-autonomous-robotaxi-and-driver-led-fleet-operations/" TargetMode="External" Id="R1bd09b8e9e6047cc" /><Relationship Type="http://schemas.openxmlformats.org/officeDocument/2006/relationships/hyperlink" Target="https://avisbudgetgroup.gcs-web.com/news-releases/news-release-details/avis-budget-group-announces-multi-year-strategic-partnership" TargetMode="External" Id="Rf0a840df022e4508" /><Relationship Type="http://schemas.openxmlformats.org/officeDocument/2006/relationships/notesSlide" Target="/ppt/notesSlides/notesSlide33.xml" Id="R436951ce844e408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2486f533d5b64696" /><Relationship Type="http://schemas.openxmlformats.org/officeDocument/2006/relationships/hyperlink" Target="Research_Sources/autonomous_service_model.md" TargetMode="External" Id="R30be98557bfd4fcd" /><Relationship Type="http://schemas.openxmlformats.org/officeDocument/2006/relationships/notesSlide" Target="/ppt/notesSlides/notesSlide34.xml" Id="R76f88440f2344ae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23927a09880c42df" /><Relationship Type="http://schemas.openxmlformats.org/officeDocument/2006/relationships/hyperlink" Target="https://newsroom.hertz.com/press-releases/press-release-details/hertz-and-uber-partner-to-power-autonomous-robotaxi-and-driver-led-fleet-operations/" TargetMode="External" Id="R78a68b91621546e4" /><Relationship Type="http://schemas.openxmlformats.org/officeDocument/2006/relationships/hyperlink" Target="https://avisbudgetgroup.gcs-web.com/news-releases/news-release-details/avis-budget-group-announces-multi-year-strategic-partnership" TargetMode="External" Id="R5ee040da08e44d16" /><Relationship Type="http://schemas.openxmlformats.org/officeDocument/2006/relationships/hyperlink" Target="Research_Sources/autonomous_service_model.md" TargetMode="External" Id="R2d7366dec2094b95" /><Relationship Type="http://schemas.openxmlformats.org/officeDocument/2006/relationships/notesSlide" Target="/ppt/notesSlides/notesSlide35.xml" Id="R14964da61c5e434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c084ae5a29c4a28" /><Relationship Type="http://schemas.openxmlformats.org/officeDocument/2006/relationships/hyperlink" Target="https://newsroom.hertz.com/press-releases/press-release-details/hertz-and-uber-partner-to-power-autonomous-robotaxi-and-driver-led-fleet-operations/" TargetMode="External" Id="R195edcb092424c92" /><Relationship Type="http://schemas.openxmlformats.org/officeDocument/2006/relationships/hyperlink" Target="https://avisbudgetgroup.gcs-web.com/news-releases/news-release-details/avis-budget-group-announces-multi-year-strategic-partnership" TargetMode="External" Id="R535f579bc08040eb" /><Relationship Type="http://schemas.openxmlformats.org/officeDocument/2006/relationships/hyperlink" Target="https://www.sec.gov/Archives/edgar/data/1657853/000165785326000046/htzz-20260630.htm" TargetMode="External" Id="R0d82587df55a4702" /><Relationship Type="http://schemas.openxmlformats.org/officeDocument/2006/relationships/hyperlink" Target="Research_Sources/autonomous_service_model.md" TargetMode="External" Id="R0d98a71826fd428a" /><Relationship Type="http://schemas.openxmlformats.org/officeDocument/2006/relationships/notesSlide" Target="/ppt/notesSlides/notesSlide36.xml" Id="Rd46601d7f41748cb"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c881f94bd71b40fb" /><Relationship Type="http://schemas.openxmlformats.org/officeDocument/2006/relationships/hyperlink" Target="https://newsroom.hertz.com/press-releases/press-release-details/hertz-and-uber-partner-to-power-autonomous-robotaxi-and-driver-led-fleet-operations/" TargetMode="External" Id="R75968684e365432a" /><Relationship Type="http://schemas.openxmlformats.org/officeDocument/2006/relationships/hyperlink" Target="https://newsroom.hertz.com/press-releases/press-release-details/hertz-partners-with-palantir-to-drive-operational-excellence-and-enhance-customer-experien/" TargetMode="External" Id="R21c76b3b0f0d46d9" /><Relationship Type="http://schemas.openxmlformats.org/officeDocument/2006/relationships/hyperlink" Target="https://www.palantir.com/docs/foundry/ontology/overview" TargetMode="External" Id="Ra7fecaf8c78b4850" /><Relationship Type="http://schemas.openxmlformats.org/officeDocument/2006/relationships/notesSlide" Target="/ppt/notesSlides/notesSlide37.xml" Id="R517fe34d38514f8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53e204261f3e4ea1" /><Relationship Type="http://schemas.openxmlformats.org/officeDocument/2006/relationships/hyperlink" Target="https://newsroom.hertz.com/articles/article-details/hertz-global-holdings-inc-q2-2026-prepared-remarks/" TargetMode="External" Id="R6bcbc8ad921641dc" /><Relationship Type="http://schemas.openxmlformats.org/officeDocument/2006/relationships/notesSlide" Target="/ppt/notesSlides/notesSlide38.xml" Id="Re10fc4f745bf4eb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cb5a415af8f41d6" /><Relationship Type="http://schemas.openxmlformats.org/officeDocument/2006/relationships/hyperlink" Target="https://www.hertz.com/rentacar/privacypolicy/index.jsp?targetPage=privacyPolicyView.jsp" TargetMode="External" Id="Rc677569d004e40b2" /><Relationship Type="http://schemas.openxmlformats.org/officeDocument/2006/relationships/hyperlink" Target="https://newsroom.hertz.com/press-releases/press-release-details/hertz-partners-with-palantir-to-drive-operational-excellence-and-enhance-customer-experien/" TargetMode="External" Id="R13dedd847dc341db" /><Relationship Type="http://schemas.openxmlformats.org/officeDocument/2006/relationships/notesSlide" Target="/ppt/notesSlides/notesSlide39.xml" Id="R85054ae1f4994fc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d627bd350ad24954" /><Relationship Type="http://schemas.openxmlformats.org/officeDocument/2006/relationships/hyperlink" Target="https://www.hertz.com/rentacar/privacypolicy/index.jsp?targetPage=privacyPolicyView.jsp" TargetMode="External" Id="Rb74c67883efd4114" /><Relationship Type="http://schemas.openxmlformats.org/officeDocument/2006/relationships/hyperlink" Target="https://oag.ca.gov/privacy/ccpa" TargetMode="External" Id="R0ea0ab4647a74f1a" /><Relationship Type="http://schemas.openxmlformats.org/officeDocument/2006/relationships/notesSlide" Target="/ppt/notesSlides/notesSlide40.xml" Id="R293077dbbdd243a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c74439d7ff7744eb" /><Relationship Type="http://schemas.openxmlformats.org/officeDocument/2006/relationships/hyperlink" Target="https://www.sec.gov/Archives/edgar/data/1321655/000132165526000019/pltr-20260423.htm" TargetMode="External" Id="R861f5d7e6e6d4862" /><Relationship Type="http://schemas.openxmlformats.org/officeDocument/2006/relationships/hyperlink" Target="https://www.palantir.com/assets/xrfr7uokpv1b/2ajxcAAipDS2EAkFxZZvDa/ed556b05d8ef5d80b91a0e7bf8aff559/Palantir_Terms_and_Conditions_for_GCP.pdf" TargetMode="External" Id="R1a8523282c434563" /><Relationship Type="http://schemas.openxmlformats.org/officeDocument/2006/relationships/notesSlide" Target="/ppt/notesSlides/notesSlide41.xml" Id="R2e817465c4af491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44c3bd5195d14a81" /><Relationship Type="http://schemas.openxmlformats.org/officeDocument/2006/relationships/hyperlink" Target="https://support.google.com/publisherpolicies/answer/10437073?hl=en-GB" TargetMode="External" Id="R25e15706bda848c5" /><Relationship Type="http://schemas.openxmlformats.org/officeDocument/2006/relationships/hyperlink" Target="https://oag.ca.gov/privacy/ccpa" TargetMode="External" Id="R2931bd38a1f44898" /><Relationship Type="http://schemas.openxmlformats.org/officeDocument/2006/relationships/hyperlink" Target="https://www.hertz.com/rentacar/privacypolicy/index.jsp?targetPage=privacyPolicyView.jsp" TargetMode="External" Id="R23986393ae7e423a" /><Relationship Type="http://schemas.openxmlformats.org/officeDocument/2006/relationships/notesSlide" Target="/ppt/notesSlides/notesSlide42.xml" Id="R812f1f6d15d64f88"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47e92ba28743436d" /><Relationship Type="http://schemas.openxmlformats.org/officeDocument/2006/relationships/hyperlink" Target="https://www.hertz.com/rentacar/privacypolicy/index.jsp?targetPage=privacyPolicyView.jsp" TargetMode="External" Id="Rf2d554d5b83a4254" /><Relationship Type="http://schemas.openxmlformats.org/officeDocument/2006/relationships/hyperlink" Target="https://www.sec.gov/Archives/edgar/data/1321655/000132165526000019/pltr-20260423.htm" TargetMode="External" Id="R9560c93574ab4137" /><Relationship Type="http://schemas.openxmlformats.org/officeDocument/2006/relationships/hyperlink" Target="https://support.google.com/publisherpolicies/answer/10437073?hl=en-GB" TargetMode="External" Id="Rdbf350639154483f" /><Relationship Type="http://schemas.openxmlformats.org/officeDocument/2006/relationships/hyperlink" Target="Research_Sources/model_assumptions.md" TargetMode="External" Id="Rafdce6d4a6504656" /><Relationship Type="http://schemas.openxmlformats.org/officeDocument/2006/relationships/notesSlide" Target="/ppt/notesSlides/notesSlide43.xml" Id="Rf8e231e61061415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dc86121cea574d75" /><Relationship Type="http://schemas.openxmlformats.org/officeDocument/2006/relationships/hyperlink" Target="https://www.sec.gov/Archives/edgar/data/1657853/000165785326000046/htzz-20260630.htm" TargetMode="External" Id="Rd18a02dbc76e437d" /><Relationship Type="http://schemas.openxmlformats.org/officeDocument/2006/relationships/hyperlink" Target="Research_Sources/model_assumptions.md" TargetMode="External" Id="R9dd8108267ab44f7" /><Relationship Type="http://schemas.openxmlformats.org/officeDocument/2006/relationships/notesSlide" Target="/ppt/notesSlides/notesSlide44.xml" Id="Rc6cf74ca3a5f46b7"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ad873d4367294688" /><Relationship Type="http://schemas.openxmlformats.org/officeDocument/2006/relationships/hyperlink" Target="https://www.sec.gov/Archives/edgar/data/1657853/000165785326000046/htzz-20260630.htm" TargetMode="External" Id="Rc830d137c8ef49e8" /><Relationship Type="http://schemas.openxmlformats.org/officeDocument/2006/relationships/hyperlink" Target="https://www.sec.gov/Archives/edgar/data/1657853/000165785326000045/q22026earningsrelease.htm" TargetMode="External" Id="R1462afddc89c4034" /><Relationship Type="http://schemas.openxmlformats.org/officeDocument/2006/relationships/notesSlide" Target="/ppt/notesSlides/notesSlide45.xml" Id="R4fe3bd4cac514ac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bfe45e05502544e4" /><Relationship Type="http://schemas.openxmlformats.org/officeDocument/2006/relationships/chart" Target="/ppt/slides/charts/chart9.xml" Id="Ra20900f253d34a5a" /><Relationship Type="http://schemas.openxmlformats.org/officeDocument/2006/relationships/hyperlink" Target="https://www.sec.gov/Archives/edgar/data/1657853/000165785326000046/htzz-20260630.htm" TargetMode="External" Id="Re95bfc1f78874764" /><Relationship Type="http://schemas.openxmlformats.org/officeDocument/2006/relationships/notesSlide" Target="/ppt/notesSlides/notesSlide46.xml" Id="Rd6528f36dca6467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ff3be4c046374ea5" /><Relationship Type="http://schemas.openxmlformats.org/officeDocument/2006/relationships/hyperlink" Target="https://www.sec.gov/Archives/edgar/data/1657853/000165785326000046/htzz-20260630.htm" TargetMode="External" Id="R5c4758bea7364f62" /><Relationship Type="http://schemas.openxmlformats.org/officeDocument/2006/relationships/notesSlide" Target="/ppt/notesSlides/notesSlide47.xml" Id="R74ae9f6c60684dc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d56e1d38a6aa4c64" /><Relationship Type="http://schemas.openxmlformats.org/officeDocument/2006/relationships/hyperlink" Target="https://www.sec.gov/Archives/edgar/data/1657853/000165785326000046/htzz-20260630.htm" TargetMode="External" Id="Rb2769f1e69ab45ea" /><Relationship Type="http://schemas.openxmlformats.org/officeDocument/2006/relationships/hyperlink" Target="https://www.sec.gov/Archives/edgar/data/1657853/000110465926078857/tm2619276d1_8k.htm" TargetMode="External" Id="R537b3487110a4287" /><Relationship Type="http://schemas.openxmlformats.org/officeDocument/2006/relationships/notesSlide" Target="/ppt/notesSlides/notesSlide48.xml" Id="R5a38158af82048b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5353427c3b6946c7" /><Relationship Type="http://schemas.openxmlformats.org/officeDocument/2006/relationships/hyperlink" Target="https://www.sec.gov/Archives/edgar/data/1657853/000090514826003880/xslSCHEDULE_13D_X02/primary_doc.xml" TargetMode="External" Id="R280990a296b844a7" /><Relationship Type="http://schemas.openxmlformats.org/officeDocument/2006/relationships/hyperlink" Target="Research_Sources/uw_short_current.json" TargetMode="External" Id="Re949976b78774882" /><Relationship Type="http://schemas.openxmlformats.org/officeDocument/2006/relationships/notesSlide" Target="/ppt/notesSlides/notesSlide49.xml" Id="R6de0da4c30b34701"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2a612694959846f4" /><Relationship Type="http://schemas.openxmlformats.org/officeDocument/2006/relationships/hyperlink" Target="https://newsroom.hertz.com/articles/article-details/hertz-global-holdings-inc-q2-2026-prepared-remarks/" TargetMode="External" Id="R4ea89533213c4aa0" /><Relationship Type="http://schemas.openxmlformats.org/officeDocument/2006/relationships/notesSlide" Target="/ppt/notesSlides/notesSlide50.xml" Id="Rf3bbf7121f344818"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02c66a0b28c847f7" /><Relationship Type="http://schemas.openxmlformats.org/officeDocument/2006/relationships/hyperlink" Target="https://newsroom.hertz.com/articles/article-details/hertz-global-holdings-inc-q2-2026-prepared-remarks/" TargetMode="External" Id="Rf1a717d7c44c4bc0" /><Relationship Type="http://schemas.openxmlformats.org/officeDocument/2006/relationships/notesSlide" Target="/ppt/notesSlides/notesSlide51.xml" Id="R451511a1e3c84415"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42a4678ea9374941" /><Relationship Type="http://schemas.openxmlformats.org/officeDocument/2006/relationships/chart" Target="/ppt/slides/charts/chart10.xml" Id="Raed9d8f3c7a243d3" /><Relationship Type="http://schemas.openxmlformats.org/officeDocument/2006/relationships/hyperlink" Target="https://www.sec.gov/Archives/edgar/data/1657853/000165785326000045/q22026earningsrelease.htm" TargetMode="External" Id="R641fb4e89c464602" /><Relationship Type="http://schemas.openxmlformats.org/officeDocument/2006/relationships/hyperlink" Target="https://www.avisbudgetgroup.com/home/news-and-media/press-release/avis-budget-group-reports-second-quarter-results-2026" TargetMode="External" Id="R5f9eb6c5d93e4476" /><Relationship Type="http://schemas.openxmlformats.org/officeDocument/2006/relationships/hyperlink" Target="Research_Sources/model_assumptions.md" TargetMode="External" Id="R90e0b4548cb94562" /><Relationship Type="http://schemas.openxmlformats.org/officeDocument/2006/relationships/notesSlide" Target="/ppt/notesSlides/notesSlide52.xml" Id="R76ca13a9dba24404"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83394640042744da" /><Relationship Type="http://schemas.openxmlformats.org/officeDocument/2006/relationships/hyperlink" Target="Research_Sources/model_assumptions.md" TargetMode="External" Id="R707ec2464a9e4753" /><Relationship Type="http://schemas.openxmlformats.org/officeDocument/2006/relationships/hyperlink" Target="https://www.sec.gov/Archives/edgar/data/1657853/000165785326000046/htzz-20260630.htm" TargetMode="External" Id="R79f44d30cd0c40a4" /><Relationship Type="http://schemas.openxmlformats.org/officeDocument/2006/relationships/hyperlink" Target="https://www.sec.gov/Archives/edgar/data/1657853/000090514826003880/xslSCHEDULE_13D_X02/primary_doc.xml" TargetMode="External" Id="R6ab18b8669e4410f" /><Relationship Type="http://schemas.openxmlformats.org/officeDocument/2006/relationships/hyperlink" Target="Research_Sources/fmp_price.json" TargetMode="External" Id="Rcaf244fe8dfd4558" /><Relationship Type="http://schemas.openxmlformats.org/officeDocument/2006/relationships/notesSlide" Target="/ppt/notesSlides/notesSlide53.xml" Id="Rd5e7efe9bb964252"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4717294fc982490a" /><Relationship Type="http://schemas.openxmlformats.org/officeDocument/2006/relationships/hyperlink" Target="Research_Sources/model_assumptions.md" TargetMode="External" Id="R398c014892284ed2" /><Relationship Type="http://schemas.openxmlformats.org/officeDocument/2006/relationships/hyperlink" Target="https://newsroom.hertz.com/articles/article-details/hertz-global-holdings-inc-q2-2026-prepared-remarks/" TargetMode="External" Id="R50a41fcbdf0b4cbd" /><Relationship Type="http://schemas.openxmlformats.org/officeDocument/2006/relationships/notesSlide" Target="/ppt/notesSlides/notesSlide54.xml" Id="Raff6cb4ed0614696"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b4ff72ce40cf4f2e" /><Relationship Type="http://schemas.openxmlformats.org/officeDocument/2006/relationships/hyperlink" Target="Research_Sources/model_assumptions.md" TargetMode="External" Id="R2f3fd59912cd49f3" /><Relationship Type="http://schemas.openxmlformats.org/officeDocument/2006/relationships/notesSlide" Target="/ppt/notesSlides/notesSlide55.xml" Id="Rd79dcdc667694d3e"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c7ba7beb93594142" /><Relationship Type="http://schemas.openxmlformats.org/officeDocument/2006/relationships/hyperlink" Target="Research_Sources/operating_models.md" TargetMode="External" Id="R5f05a52384ff4811" /><Relationship Type="http://schemas.openxmlformats.org/officeDocument/2006/relationships/notesSlide" Target="/ppt/notesSlides/notesSlide56.xml" Id="R7e5919a132084c1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a40111175e3c482a" /><Relationship Type="http://schemas.openxmlformats.org/officeDocument/2006/relationships/hyperlink" Target="https://www.sec.gov/Archives/edgar/data/1657853/000165785326000045/q22026earningsrelease.htm" TargetMode="External" Id="R06466b7f8e4b4750" /><Relationship Type="http://schemas.openxmlformats.org/officeDocument/2006/relationships/hyperlink" Target="https://www.sec.gov/Archives/edgar/data/1657853/000165785326000046/htzz-20260630.htm" TargetMode="External" Id="Rbf199424c8314256" /><Relationship Type="http://schemas.openxmlformats.org/officeDocument/2006/relationships/hyperlink" Target="https://newsroom.hertz.com/press-releases/press-release-details/hertz-partners-with-palantir-to-drive-operational-excellence-and-enhance-customer-experien/" TargetMode="External" Id="R0626c60dfde448cb" /><Relationship Type="http://schemas.openxmlformats.org/officeDocument/2006/relationships/hyperlink" Target="https://newsroom.hertz.com/press-releases/press-release-details/hertz-and-uber-partner-to-power-autonomous-robotaxi-and-driver-led-fleet-operations/" TargetMode="External" Id="R7f3c887550cc448f" /><Relationship Type="http://schemas.openxmlformats.org/officeDocument/2006/relationships/hyperlink" Target="Research_Sources/operating_models.md" TargetMode="External" Id="Rd161c4b5d34541e5" /><Relationship Type="http://schemas.openxmlformats.org/officeDocument/2006/relationships/notesSlide" Target="/ppt/notesSlides/notesSlide57.xml" Id="R6ab476f97f0241c4"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d5f9d889444141f7" /><Relationship Type="http://schemas.openxmlformats.org/officeDocument/2006/relationships/hyperlink" Target="https://newsroom.hertz.com/articles/article-details/hertz-global-holdings-inc-q2-2026-prepared-remarks/" TargetMode="External" Id="R6929841822264501" /><Relationship Type="http://schemas.openxmlformats.org/officeDocument/2006/relationships/hyperlink" Target="Research_Sources/operating_models.md" TargetMode="External" Id="Rf5bc089157374a46" /><Relationship Type="http://schemas.openxmlformats.org/officeDocument/2006/relationships/notesSlide" Target="/ppt/notesSlides/notesSlide58.xml" Id="Rdac1f8ba383a44f3"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f65a998470bf41ca" /><Relationship Type="http://schemas.openxmlformats.org/officeDocument/2006/relationships/hyperlink" Target="Research_Sources/operating_models.md" TargetMode="External" Id="R8b94b12ff399469b" /><Relationship Type="http://schemas.openxmlformats.org/officeDocument/2006/relationships/notesSlide" Target="/ppt/notesSlides/notesSlide59.xml" Id="R3833ecbdfe8b4c64"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514d3128ecf24c15" /><Relationship Type="http://schemas.openxmlformats.org/officeDocument/2006/relationships/hyperlink" Target="https://www.sec.gov/Archives/edgar/data/1657853/000165785326000045/q22026earningsrelease.htm" TargetMode="External" Id="R9b0219c57ded4328" /><Relationship Type="http://schemas.openxmlformats.org/officeDocument/2006/relationships/hyperlink" Target="https://www.sec.gov/Archives/edgar/data/1657853/000165785326000046/htzz-20260630.htm" TargetMode="External" Id="R9f457139387c4e39" /><Relationship Type="http://schemas.openxmlformats.org/officeDocument/2006/relationships/hyperlink" Target="https://newsroom.hertz.com/articles/article-details/hertz-global-holdings-inc-q2-2026-prepared-remarks/" TargetMode="External" Id="Rd83bb9cc623d4b4c" /><Relationship Type="http://schemas.openxmlformats.org/officeDocument/2006/relationships/hyperlink" Target="https://newsroom.hertz.com/press-releases/press-release-details/hertz-partners-with-palantir-to-drive-operational-excellence-and-enhance-customer-experien/" TargetMode="External" Id="R7d34540c17e74e34" /><Relationship Type="http://schemas.openxmlformats.org/officeDocument/2006/relationships/notesSlide" Target="/ppt/notesSlides/notesSlide60.xml" Id="R7c045ffa33794dbe"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chart1.xml><?xml version="1.0" encoding="utf-8"?>
<c:chartSpace xmlns:c="http://schemas.openxmlformats.org/drawingml/2006/chart">
  <c:lang val="en-US"/>
  <c:chart>
    <c:plotArea>
      <c:lineChart>
        <c:grouping val="standard"/>
        <c:varyColors val="0"/>
        <c:ser>
          <c:idx val="0"/>
          <c:order val="0"/>
          <c:tx>
            <c:v>Close</c:v>
          </c:tx>
          <c:spPr>
            <a:ln xmlns:a="http://schemas.openxmlformats.org/drawingml/2006/main" w="21908">
              <a:solidFill>
                <a:srgbClr val="103B35"/>
              </a:solidFill>
            </a:ln>
          </c:spPr>
          <c:marker>
            <c:symbol val="none"/>
          </c:marker>
          <c:cat>
            <c:strRef>
              <c:f>'Chart Data'!$A$2:$A$252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Data'!$B$2:$B$252</c:f>
              <c:numCache>
                <c:formatCode>0.0</c:formatCode>
                <c:ptCount val="251"/>
                <c:pt idx="0">
                  <c:v>6.97</c:v>
                </c:pt>
                <c:pt idx="1">
                  <c:v>7.03</c:v>
                </c:pt>
                <c:pt idx="2">
                  <c:v>6.77</c:v>
                </c:pt>
                <c:pt idx="3">
                  <c:v>6.84</c:v>
                </c:pt>
                <c:pt idx="4">
                  <c:v>6.8</c:v>
                </c:pt>
                <c:pt idx="5">
                  <c:v>6.77</c:v>
                </c:pt>
                <c:pt idx="6">
                  <c:v>6.67</c:v>
                </c:pt>
                <c:pt idx="7">
                  <c:v>6.25</c:v>
                </c:pt>
                <c:pt idx="8">
                  <c:v>5.61</c:v>
                </c:pt>
                <c:pt idx="9">
                  <c:v>5.58</c:v>
                </c:pt>
                <c:pt idx="10">
                  <c:v>5.79</c:v>
                </c:pt>
                <c:pt idx="11">
                  <c:v>5.65</c:v>
                </c:pt>
                <c:pt idx="12">
                  <c:v>5.6</c:v>
                </c:pt>
                <c:pt idx="13">
                  <c:v>5.49</c:v>
                </c:pt>
                <c:pt idx="14">
                  <c:v>5.52</c:v>
                </c:pt>
                <c:pt idx="15">
                  <c:v>5.57</c:v>
                </c:pt>
                <c:pt idx="16">
                  <c:v>5.78</c:v>
                </c:pt>
                <c:pt idx="17">
                  <c:v>5.22</c:v>
                </c:pt>
                <c:pt idx="18">
                  <c:v>5.01</c:v>
                </c:pt>
                <c:pt idx="19">
                  <c:v>5.11</c:v>
                </c:pt>
                <c:pt idx="20">
                  <c:v>4.95</c:v>
                </c:pt>
                <c:pt idx="21">
                  <c:v>5.19</c:v>
                </c:pt>
                <c:pt idx="22">
                  <c:v>5.18</c:v>
                </c:pt>
                <c:pt idx="23">
                  <c:v>5.17</c:v>
                </c:pt>
                <c:pt idx="24">
                  <c:v>5.11</c:v>
                </c:pt>
                <c:pt idx="25">
                  <c:v>5.27</c:v>
                </c:pt>
                <c:pt idx="26">
                  <c:v>4.99</c:v>
                </c:pt>
                <c:pt idx="27">
                  <c:v>5.13</c:v>
                </c:pt>
                <c:pt idx="28">
                  <c:v>4.94</c:v>
                </c:pt>
                <c:pt idx="29">
                  <c:v>6.73</c:v>
                </c:pt>
                <c:pt idx="30">
                  <c:v>6.68</c:v>
                </c:pt>
                <c:pt idx="31">
                  <c:v>6.19</c:v>
                </c:pt>
                <c:pt idx="32">
                  <c:v>6.58</c:v>
                </c:pt>
                <c:pt idx="33">
                  <c:v>6.28</c:v>
                </c:pt>
                <c:pt idx="34">
                  <c:v>6.38</c:v>
                </c:pt>
                <c:pt idx="35">
                  <c:v>6.34</c:v>
                </c:pt>
                <c:pt idx="36">
                  <c:v>6.07</c:v>
                </c:pt>
                <c:pt idx="37">
                  <c:v>5.65</c:v>
                </c:pt>
                <c:pt idx="38">
                  <c:v>5.26</c:v>
                </c:pt>
                <c:pt idx="39">
                  <c:v>5.22</c:v>
                </c:pt>
                <c:pt idx="40">
                  <c:v>5.11</c:v>
                </c:pt>
                <c:pt idx="41">
                  <c:v>4.85</c:v>
                </c:pt>
                <c:pt idx="42">
                  <c:v>5.09</c:v>
                </c:pt>
                <c:pt idx="43">
                  <c:v>5.08</c:v>
                </c:pt>
                <c:pt idx="44">
                  <c:v>5.26</c:v>
                </c:pt>
                <c:pt idx="45">
                  <c:v>5.12</c:v>
                </c:pt>
                <c:pt idx="46">
                  <c:v>5.24</c:v>
                </c:pt>
                <c:pt idx="47">
                  <c:v>4.98</c:v>
                </c:pt>
                <c:pt idx="48">
                  <c:v>5.13</c:v>
                </c:pt>
                <c:pt idx="49">
                  <c:v>5.22</c:v>
                </c:pt>
                <c:pt idx="50">
                  <c:v>5.14</c:v>
                </c:pt>
                <c:pt idx="51">
                  <c:v>5.06</c:v>
                </c:pt>
                <c:pt idx="52">
                  <c:v>5.09</c:v>
                </c:pt>
                <c:pt idx="53">
                  <c:v>5.34</c:v>
                </c:pt>
                <c:pt idx="54">
                  <c:v>5.49</c:v>
                </c:pt>
                <c:pt idx="55">
                  <c:v>5.19</c:v>
                </c:pt>
                <c:pt idx="56">
                  <c:v>5.15</c:v>
                </c:pt>
                <c:pt idx="57">
                  <c:v>5.04</c:v>
                </c:pt>
                <c:pt idx="58">
                  <c:v>5.1</c:v>
                </c:pt>
                <c:pt idx="59">
                  <c:v>5.03</c:v>
                </c:pt>
                <c:pt idx="60">
                  <c:v>5.06</c:v>
                </c:pt>
                <c:pt idx="61">
                  <c:v>5.15</c:v>
                </c:pt>
                <c:pt idx="62">
                  <c:v>5.74</c:v>
                </c:pt>
                <c:pt idx="63">
                  <c:v>5.48</c:v>
                </c:pt>
                <c:pt idx="64">
                  <c:v>5.33</c:v>
                </c:pt>
                <c:pt idx="65">
                  <c:v>5.36</c:v>
                </c:pt>
                <c:pt idx="66">
                  <c:v>5.28</c:v>
                </c:pt>
                <c:pt idx="67">
                  <c:v>5.24</c:v>
                </c:pt>
                <c:pt idx="68">
                  <c:v>5.14</c:v>
                </c:pt>
                <c:pt idx="69">
                  <c:v>5.22</c:v>
                </c:pt>
                <c:pt idx="70">
                  <c:v>5.24</c:v>
                </c:pt>
                <c:pt idx="71">
                  <c:v>5.64</c:v>
                </c:pt>
                <c:pt idx="72">
                  <c:v>5.61</c:v>
                </c:pt>
                <c:pt idx="73">
                  <c:v>5.6</c:v>
                </c:pt>
                <c:pt idx="74">
                  <c:v>5.66</c:v>
                </c:pt>
                <c:pt idx="75">
                  <c:v>5.47</c:v>
                </c:pt>
                <c:pt idx="76">
                  <c:v>5.32</c:v>
                </c:pt>
                <c:pt idx="77">
                  <c:v>5.41</c:v>
                </c:pt>
                <c:pt idx="78">
                  <c:v>5.59</c:v>
                </c:pt>
                <c:pt idx="79">
                  <c:v>5.59</c:v>
                </c:pt>
                <c:pt idx="80">
                  <c:v>5.39</c:v>
                </c:pt>
                <c:pt idx="81">
                  <c:v>5.88</c:v>
                </c:pt>
                <c:pt idx="82">
                  <c:v>5.68</c:v>
                </c:pt>
                <c:pt idx="83">
                  <c:v>5.53</c:v>
                </c:pt>
                <c:pt idx="84">
                  <c:v>5.4</c:v>
                </c:pt>
                <c:pt idx="85">
                  <c:v>5.3</c:v>
                </c:pt>
                <c:pt idx="86">
                  <c:v>5.19</c:v>
                </c:pt>
                <c:pt idx="87">
                  <c:v>5.08</c:v>
                </c:pt>
                <c:pt idx="88">
                  <c:v>4.9</c:v>
                </c:pt>
                <c:pt idx="89">
                  <c:v>4.96</c:v>
                </c:pt>
                <c:pt idx="90">
                  <c:v>5.16</c:v>
                </c:pt>
                <c:pt idx="91">
                  <c:v>5.22</c:v>
                </c:pt>
                <c:pt idx="92">
                  <c:v>4.94</c:v>
                </c:pt>
                <c:pt idx="93">
                  <c:v>5.29</c:v>
                </c:pt>
                <c:pt idx="94">
                  <c:v>5.28</c:v>
                </c:pt>
                <c:pt idx="95">
                  <c:v>5.2</c:v>
                </c:pt>
                <c:pt idx="96">
                  <c:v>5.27</c:v>
                </c:pt>
                <c:pt idx="97">
                  <c:v>5.12</c:v>
                </c:pt>
                <c:pt idx="98">
                  <c:v>5.04</c:v>
                </c:pt>
                <c:pt idx="99">
                  <c:v>4.92</c:v>
                </c:pt>
                <c:pt idx="100">
                  <c:v>5.3</c:v>
                </c:pt>
                <c:pt idx="101">
                  <c:v>4.68</c:v>
                </c:pt>
                <c:pt idx="102">
                  <c:v>4.67</c:v>
                </c:pt>
                <c:pt idx="103">
                  <c:v>4.43</c:v>
                </c:pt>
                <c:pt idx="104">
                  <c:v>4.44</c:v>
                </c:pt>
                <c:pt idx="105">
                  <c:v>4.42</c:v>
                </c:pt>
                <c:pt idx="106">
                  <c:v>4.5</c:v>
                </c:pt>
                <c:pt idx="107">
                  <c:v>4.54</c:v>
                </c:pt>
                <c:pt idx="108">
                  <c:v>4.33</c:v>
                </c:pt>
                <c:pt idx="109">
                  <c:v>4.34</c:v>
                </c:pt>
                <c:pt idx="110">
                  <c:v>4.34</c:v>
                </c:pt>
                <c:pt idx="111">
                  <c:v>4.3</c:v>
                </c:pt>
                <c:pt idx="112">
                  <c:v>4.12</c:v>
                </c:pt>
                <c:pt idx="113">
                  <c:v>4.16</c:v>
                </c:pt>
                <c:pt idx="114">
                  <c:v>4.01</c:v>
                </c:pt>
                <c:pt idx="115">
                  <c:v>4.12</c:v>
                </c:pt>
                <c:pt idx="116">
                  <c:v>3.89</c:v>
                </c:pt>
                <c:pt idx="117">
                  <c:v>3.89</c:v>
                </c:pt>
                <c:pt idx="118">
                  <c:v>3.97</c:v>
                </c:pt>
                <c:pt idx="119">
                  <c:v>4.21</c:v>
                </c:pt>
                <c:pt idx="120">
                  <c:v>4.18</c:v>
                </c:pt>
                <c:pt idx="121">
                  <c:v>3.98</c:v>
                </c:pt>
                <c:pt idx="122">
                  <c:v>3.95</c:v>
                </c:pt>
                <c:pt idx="123">
                  <c:v>4.13</c:v>
                </c:pt>
                <c:pt idx="124">
                  <c:v>4.24</c:v>
                </c:pt>
                <c:pt idx="125">
                  <c:v>4.37</c:v>
                </c:pt>
                <c:pt idx="126">
                  <c:v>4.77</c:v>
                </c:pt>
                <c:pt idx="127">
                  <c:v>4.6</c:v>
                </c:pt>
                <c:pt idx="128">
                  <c:v>4.48</c:v>
                </c:pt>
                <c:pt idx="129">
                  <c:v>4.61</c:v>
                </c:pt>
                <c:pt idx="130">
                  <c:v>5.18</c:v>
                </c:pt>
                <c:pt idx="131">
                  <c:v>5.11</c:v>
                </c:pt>
                <c:pt idx="132">
                  <c:v>5.31</c:v>
                </c:pt>
                <c:pt idx="133">
                  <c:v>5.88</c:v>
                </c:pt>
                <c:pt idx="134">
                  <c:v>5.97</c:v>
                </c:pt>
                <c:pt idx="135">
                  <c:v>6.57</c:v>
                </c:pt>
                <c:pt idx="136">
                  <c:v>6.32</c:v>
                </c:pt>
                <c:pt idx="137">
                  <c:v>6.61</c:v>
                </c:pt>
                <c:pt idx="138">
                  <c:v>6.99</c:v>
                </c:pt>
                <c:pt idx="139">
                  <c:v>6.56</c:v>
                </c:pt>
                <c:pt idx="140">
                  <c:v>6.98</c:v>
                </c:pt>
                <c:pt idx="141">
                  <c:v>7.43</c:v>
                </c:pt>
                <c:pt idx="142">
                  <c:v>7.81</c:v>
                </c:pt>
                <c:pt idx="143">
                  <c:v>7.17</c:v>
                </c:pt>
                <c:pt idx="144">
                  <c:v>6.6</c:v>
                </c:pt>
                <c:pt idx="145">
                  <c:v>5.9</c:v>
                </c:pt>
                <c:pt idx="146">
                  <c:v>5.71</c:v>
                </c:pt>
                <c:pt idx="147">
                  <c:v>5.59</c:v>
                </c:pt>
                <c:pt idx="148">
                  <c:v>5.75</c:v>
                </c:pt>
                <c:pt idx="149">
                  <c:v>5.6</c:v>
                </c:pt>
                <c:pt idx="150">
                  <c:v>6.36</c:v>
                </c:pt>
                <c:pt idx="151">
                  <c:v>6.14</c:v>
                </c:pt>
                <c:pt idx="152">
                  <c:v>5.81</c:v>
                </c:pt>
                <c:pt idx="153">
                  <c:v>6.09</c:v>
                </c:pt>
                <c:pt idx="154">
                  <c:v>6.48</c:v>
                </c:pt>
                <c:pt idx="155">
                  <c:v>6.17</c:v>
                </c:pt>
                <c:pt idx="156">
                  <c:v>6.05</c:v>
                </c:pt>
                <c:pt idx="157">
                  <c:v>6.19</c:v>
                </c:pt>
                <c:pt idx="158">
                  <c:v>5.75</c:v>
                </c:pt>
                <c:pt idx="159">
                  <c:v>5.9</c:v>
                </c:pt>
                <c:pt idx="160">
                  <c:v>5.83</c:v>
                </c:pt>
                <c:pt idx="161">
                  <c:v>5.53</c:v>
                </c:pt>
                <c:pt idx="162">
                  <c:v>5.2</c:v>
                </c:pt>
                <c:pt idx="163">
                  <c:v>4.93</c:v>
                </c:pt>
                <c:pt idx="164">
                  <c:v>4.88</c:v>
                </c:pt>
                <c:pt idx="165">
                  <c:v>5.06</c:v>
                </c:pt>
                <c:pt idx="166">
                  <c:v>5.3</c:v>
                </c:pt>
                <c:pt idx="167">
                  <c:v>5.23</c:v>
                </c:pt>
                <c:pt idx="168">
                  <c:v>5.26</c:v>
                </c:pt>
                <c:pt idx="169">
                  <c:v>5.49</c:v>
                </c:pt>
                <c:pt idx="170">
                  <c:v>5.4</c:v>
                </c:pt>
                <c:pt idx="171">
                  <c:v>5.17</c:v>
                </c:pt>
                <c:pt idx="172">
                  <c:v>5.21</c:v>
                </c:pt>
                <c:pt idx="173">
                  <c:v>5.16</c:v>
                </c:pt>
                <c:pt idx="174">
                  <c:v>5.1</c:v>
                </c:pt>
                <c:pt idx="175">
                  <c:v>5.09</c:v>
                </c:pt>
                <c:pt idx="176">
                  <c:v>5.08</c:v>
                </c:pt>
                <c:pt idx="177">
                  <c:v>5.29</c:v>
                </c:pt>
                <c:pt idx="178">
                  <c:v>4.98</c:v>
                </c:pt>
                <c:pt idx="179">
                  <c:v>5.04</c:v>
                </c:pt>
                <c:pt idx="180">
                  <c:v>5.13</c:v>
                </c:pt>
                <c:pt idx="181">
                  <c:v>5.13</c:v>
                </c:pt>
                <c:pt idx="182">
                  <c:v>4.99</c:v>
                </c:pt>
                <c:pt idx="183">
                  <c:v>4.83</c:v>
                </c:pt>
                <c:pt idx="184">
                  <c:v>5.05</c:v>
                </c:pt>
                <c:pt idx="185">
                  <c:v>5.14</c:v>
                </c:pt>
                <c:pt idx="186">
                  <c:v>5.06</c:v>
                </c:pt>
                <c:pt idx="187">
                  <c:v>3</c:v>
                </c:pt>
                <c:pt idx="188">
                  <c:v>2.68</c:v>
                </c:pt>
                <c:pt idx="189">
                  <c:v>2.64</c:v>
                </c:pt>
                <c:pt idx="190">
                  <c:v>2.3</c:v>
                </c:pt>
                <c:pt idx="191">
                  <c:v>2.27</c:v>
                </c:pt>
                <c:pt idx="192">
                  <c:v>2.2</c:v>
                </c:pt>
                <c:pt idx="193">
                  <c:v>2.12</c:v>
                </c:pt>
                <c:pt idx="194">
                  <c:v>2.05</c:v>
                </c:pt>
                <c:pt idx="195">
                  <c:v>2.1</c:v>
                </c:pt>
                <c:pt idx="196">
                  <c:v>1.97</c:v>
                </c:pt>
                <c:pt idx="197">
                  <c:v>2.17</c:v>
                </c:pt>
                <c:pt idx="198">
                  <c:v>2.05</c:v>
                </c:pt>
                <c:pt idx="199">
                  <c:v>1.83</c:v>
                </c:pt>
                <c:pt idx="200">
                  <c:v>1.84</c:v>
                </c:pt>
                <c:pt idx="201">
                  <c:v>1.9</c:v>
                </c:pt>
                <c:pt idx="202">
                  <c:v>1.87</c:v>
                </c:pt>
                <c:pt idx="203">
                  <c:v>1.8</c:v>
                </c:pt>
                <c:pt idx="204">
                  <c:v>1.76</c:v>
                </c:pt>
                <c:pt idx="205">
                  <c:v>1.85</c:v>
                </c:pt>
                <c:pt idx="206">
                  <c:v>1.93</c:v>
                </c:pt>
                <c:pt idx="207">
                  <c:v>1.91</c:v>
                </c:pt>
                <c:pt idx="208">
                  <c:v>1.81</c:v>
                </c:pt>
                <c:pt idx="209">
                  <c:v>2</c:v>
                </c:pt>
                <c:pt idx="210">
                  <c:v>1.77</c:v>
                </c:pt>
                <c:pt idx="211">
                  <c:v>1.67</c:v>
                </c:pt>
                <c:pt idx="212">
                  <c:v>1.66</c:v>
                </c:pt>
                <c:pt idx="213">
                  <c:v>1.59</c:v>
                </c:pt>
                <c:pt idx="214">
                  <c:v>1.53</c:v>
                </c:pt>
                <c:pt idx="215">
                  <c:v>1.51</c:v>
                </c:pt>
                <c:pt idx="216">
                  <c:v>1.56</c:v>
                </c:pt>
                <c:pt idx="217">
                  <c:v>2.02</c:v>
                </c:pt>
                <c:pt idx="218">
                  <c:v>2.27</c:v>
                </c:pt>
                <c:pt idx="219">
                  <c:v>2.12</c:v>
                </c:pt>
                <c:pt idx="220">
                  <c:v>2.45</c:v>
                </c:pt>
                <c:pt idx="221">
                  <c:v>2.8</c:v>
                </c:pt>
                <c:pt idx="222">
                  <c:v>2.35</c:v>
                </c:pt>
                <c:pt idx="223">
                  <c:v>2.24</c:v>
                </c:pt>
                <c:pt idx="224">
                  <c:v>2.16</c:v>
                </c:pt>
                <c:pt idx="225">
                  <c:v>2.08</c:v>
                </c:pt>
                <c:pt idx="226">
                  <c:v>2.16</c:v>
                </c:pt>
                <c:pt idx="227">
                  <c:v>2.09</c:v>
                </c:pt>
                <c:pt idx="228">
                  <c:v>2.25</c:v>
                </c:pt>
                <c:pt idx="229">
                  <c:v>2.19</c:v>
                </c:pt>
                <c:pt idx="230">
                  <c:v>2.23</c:v>
                </c:pt>
                <c:pt idx="231">
                  <c:v>2.09</c:v>
                </c:pt>
                <c:pt idx="232">
                  <c:v>2.04</c:v>
                </c:pt>
                <c:pt idx="233">
                  <c:v>2.14</c:v>
                </c:pt>
                <c:pt idx="234">
                  <c:v>2.27</c:v>
                </c:pt>
                <c:pt idx="235">
                  <c:v>2.24</c:v>
                </c:pt>
                <c:pt idx="236">
                  <c:v>2.31</c:v>
                </c:pt>
                <c:pt idx="237">
                  <c:v>2.27</c:v>
                </c:pt>
                <c:pt idx="238">
                  <c:v>2.3</c:v>
                </c:pt>
                <c:pt idx="239">
                  <c:v>2.19</c:v>
                </c:pt>
                <c:pt idx="240">
                  <c:v>2.07</c:v>
                </c:pt>
                <c:pt idx="241">
                  <c:v>2.05</c:v>
                </c:pt>
                <c:pt idx="242">
                  <c:v>2.04</c:v>
                </c:pt>
                <c:pt idx="243">
                  <c:v>1.97</c:v>
                </c:pt>
                <c:pt idx="244">
                  <c:v>1.93</c:v>
                </c:pt>
                <c:pt idx="245">
                  <c:v>1.88</c:v>
                </c:pt>
                <c:pt idx="246">
                  <c:v>1.86</c:v>
                </c:pt>
                <c:pt idx="247">
                  <c:v>1.82</c:v>
                </c:pt>
                <c:pt idx="248">
                  <c:v>1.85</c:v>
                </c:pt>
                <c:pt idx="249">
                  <c:v>1.85</c:v>
                </c:pt>
                <c:pt idx="250">
                  <c:v>1.74</c:v>
                </c:pt>
              </c:numCache>
            </c:numRef>
          </c:val>
          <c:smooth val="0"/>
        </c:ser>
        <c:ser>
          <c:idx val="1"/>
          <c:order val="1"/>
          <c:tx>
            <c:v>50-day SMA</c:v>
          </c:tx>
          <c:spPr>
            <a:ln xmlns:a="http://schemas.openxmlformats.org/drawingml/2006/main" w="14288">
              <a:solidFill>
                <a:srgbClr val="36788F"/>
              </a:solidFill>
            </a:ln>
          </c:spPr>
          <c:marker>
            <c:symbol val="none"/>
          </c:marker>
          <c:cat>
            <c:strRef>
              <c:f>'Chart Data'!$C$2:$C$252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Data'!$D$2:$D$252</c:f>
              <c:numCache>
                <c:formatCode>0.0</c:formatCode>
                <c:ptCount val="251"/>
                <c:pt idx="0">
                  <c:v>6.1944</c:v>
                </c:pt>
                <c:pt idx="1">
                  <c:v>6.1804</c:v>
                </c:pt>
                <c:pt idx="2">
                  <c:v>6.158</c:v>
                </c:pt>
                <c:pt idx="3">
                  <c:v>6.1442</c:v>
                </c:pt>
                <c:pt idx="4">
                  <c:v>6.1314</c:v>
                </c:pt>
                <c:pt idx="5">
                  <c:v>6.1122</c:v>
                </c:pt>
                <c:pt idx="6">
                  <c:v>6.0876</c:v>
                </c:pt>
                <c:pt idx="7">
                  <c:v>6.0596</c:v>
                </c:pt>
                <c:pt idx="8">
                  <c:v>6.023</c:v>
                </c:pt>
                <c:pt idx="9">
                  <c:v>5.9954</c:v>
                </c:pt>
                <c:pt idx="10">
                  <c:v>5.977</c:v>
                </c:pt>
                <c:pt idx="11">
                  <c:v>5.9636</c:v>
                </c:pt>
                <c:pt idx="12">
                  <c:v>5.9474</c:v>
                </c:pt>
                <c:pt idx="13">
                  <c:v>5.9374</c:v>
                </c:pt>
                <c:pt idx="14">
                  <c:v>5.9338</c:v>
                </c:pt>
                <c:pt idx="15">
                  <c:v>5.9286</c:v>
                </c:pt>
                <c:pt idx="16">
                  <c:v>5.9328</c:v>
                </c:pt>
                <c:pt idx="17">
                  <c:v>5.9174</c:v>
                </c:pt>
                <c:pt idx="18">
                  <c:v>5.9064</c:v>
                </c:pt>
                <c:pt idx="19">
                  <c:v>5.9006</c:v>
                </c:pt>
                <c:pt idx="20">
                  <c:v>5.8928</c:v>
                </c:pt>
                <c:pt idx="21">
                  <c:v>5.889</c:v>
                </c:pt>
                <c:pt idx="22">
                  <c:v>5.8878</c:v>
                </c:pt>
                <c:pt idx="23">
                  <c:v>5.889</c:v>
                </c:pt>
                <c:pt idx="24">
                  <c:v>5.8868</c:v>
                </c:pt>
                <c:pt idx="25">
                  <c:v>5.8882</c:v>
                </c:pt>
                <c:pt idx="26">
                  <c:v>5.8778</c:v>
                </c:pt>
                <c:pt idx="27">
                  <c:v>5.873</c:v>
                </c:pt>
                <c:pt idx="28">
                  <c:v>5.8552</c:v>
                </c:pt>
                <c:pt idx="29">
                  <c:v>5.8784</c:v>
                </c:pt>
                <c:pt idx="30">
                  <c:v>5.8984</c:v>
                </c:pt>
                <c:pt idx="31">
                  <c:v>5.9052</c:v>
                </c:pt>
                <c:pt idx="32">
                  <c:v>5.9222</c:v>
                </c:pt>
                <c:pt idx="33">
                  <c:v>5.9332</c:v>
                </c:pt>
                <c:pt idx="34">
                  <c:v>5.9484</c:v>
                </c:pt>
                <c:pt idx="35">
                  <c:v>5.967</c:v>
                </c:pt>
                <c:pt idx="36">
                  <c:v>5.9798</c:v>
                </c:pt>
                <c:pt idx="37">
                  <c:v>5.9834</c:v>
                </c:pt>
                <c:pt idx="38">
                  <c:v>5.969</c:v>
                </c:pt>
                <c:pt idx="39">
                  <c:v>5.9516</c:v>
                </c:pt>
                <c:pt idx="40">
                  <c:v>5.9368</c:v>
                </c:pt>
                <c:pt idx="41">
                  <c:v>5.9096</c:v>
                </c:pt>
                <c:pt idx="42">
                  <c:v>5.8834</c:v>
                </c:pt>
                <c:pt idx="43">
                  <c:v>5.8612</c:v>
                </c:pt>
                <c:pt idx="44">
                  <c:v>5.8442</c:v>
                </c:pt>
                <c:pt idx="45">
                  <c:v>5.8228</c:v>
                </c:pt>
                <c:pt idx="46">
                  <c:v>5.7928</c:v>
                </c:pt>
                <c:pt idx="47">
                  <c:v>5.7564</c:v>
                </c:pt>
                <c:pt idx="48">
                  <c:v>5.7232</c:v>
                </c:pt>
                <c:pt idx="49">
                  <c:v>5.6884</c:v>
                </c:pt>
                <c:pt idx="50">
                  <c:v>5.6518</c:v>
                </c:pt>
                <c:pt idx="51">
                  <c:v>5.6124</c:v>
                </c:pt>
                <c:pt idx="52">
                  <c:v>5.5788</c:v>
                </c:pt>
                <c:pt idx="53">
                  <c:v>5.5488</c:v>
                </c:pt>
                <c:pt idx="54">
                  <c:v>5.5226</c:v>
                </c:pt>
                <c:pt idx="55">
                  <c:v>5.491</c:v>
                </c:pt>
                <c:pt idx="56">
                  <c:v>5.4606</c:v>
                </c:pt>
                <c:pt idx="57">
                  <c:v>5.4364</c:v>
                </c:pt>
                <c:pt idx="58">
                  <c:v>5.4262</c:v>
                </c:pt>
                <c:pt idx="59">
                  <c:v>5.4152</c:v>
                </c:pt>
                <c:pt idx="60">
                  <c:v>5.4006</c:v>
                </c:pt>
                <c:pt idx="61">
                  <c:v>5.3906</c:v>
                </c:pt>
                <c:pt idx="62">
                  <c:v>5.3934</c:v>
                </c:pt>
                <c:pt idx="63">
                  <c:v>5.3932</c:v>
                </c:pt>
                <c:pt idx="64">
                  <c:v>5.3894</c:v>
                </c:pt>
                <c:pt idx="65">
                  <c:v>5.3852</c:v>
                </c:pt>
                <c:pt idx="66">
                  <c:v>5.3752</c:v>
                </c:pt>
                <c:pt idx="67">
                  <c:v>5.3756</c:v>
                </c:pt>
                <c:pt idx="68">
                  <c:v>5.3782</c:v>
                </c:pt>
                <c:pt idx="69">
                  <c:v>5.3804</c:v>
                </c:pt>
                <c:pt idx="70">
                  <c:v>5.3862</c:v>
                </c:pt>
                <c:pt idx="71">
                  <c:v>5.3952</c:v>
                </c:pt>
                <c:pt idx="72">
                  <c:v>5.4038</c:v>
                </c:pt>
                <c:pt idx="73">
                  <c:v>5.4124</c:v>
                </c:pt>
                <c:pt idx="74">
                  <c:v>5.4234</c:v>
                </c:pt>
                <c:pt idx="75">
                  <c:v>5.4274</c:v>
                </c:pt>
                <c:pt idx="76">
                  <c:v>5.434</c:v>
                </c:pt>
                <c:pt idx="77">
                  <c:v>5.4396</c:v>
                </c:pt>
                <c:pt idx="78">
                  <c:v>5.4526</c:v>
                </c:pt>
                <c:pt idx="79">
                  <c:v>5.4298</c:v>
                </c:pt>
                <c:pt idx="80">
                  <c:v>5.404</c:v>
                </c:pt>
                <c:pt idx="81">
                  <c:v>5.3978</c:v>
                </c:pt>
                <c:pt idx="82">
                  <c:v>5.3798</c:v>
                </c:pt>
                <c:pt idx="83">
                  <c:v>5.3648</c:v>
                </c:pt>
                <c:pt idx="84">
                  <c:v>5.3452</c:v>
                </c:pt>
                <c:pt idx="85">
                  <c:v>5.3244</c:v>
                </c:pt>
                <c:pt idx="86">
                  <c:v>5.3068</c:v>
                </c:pt>
                <c:pt idx="87">
                  <c:v>5.2954</c:v>
                </c:pt>
                <c:pt idx="88">
                  <c:v>5.2882</c:v>
                </c:pt>
                <c:pt idx="89">
                  <c:v>5.283</c:v>
                </c:pt>
                <c:pt idx="90">
                  <c:v>5.284</c:v>
                </c:pt>
                <c:pt idx="91">
                  <c:v>5.2914</c:v>
                </c:pt>
                <c:pt idx="92">
                  <c:v>5.2884</c:v>
                </c:pt>
                <c:pt idx="93">
                  <c:v>5.2926</c:v>
                </c:pt>
                <c:pt idx="94">
                  <c:v>5.293</c:v>
                </c:pt>
                <c:pt idx="95">
                  <c:v>5.2946</c:v>
                </c:pt>
                <c:pt idx="96">
                  <c:v>5.2952</c:v>
                </c:pt>
                <c:pt idx="97">
                  <c:v>5.298</c:v>
                </c:pt>
                <c:pt idx="98">
                  <c:v>5.2962</c:v>
                </c:pt>
                <c:pt idx="99">
                  <c:v>5.2902</c:v>
                </c:pt>
                <c:pt idx="100">
                  <c:v>5.2934</c:v>
                </c:pt>
                <c:pt idx="101">
                  <c:v>5.2858</c:v>
                </c:pt>
                <c:pt idx="102">
                  <c:v>5.2774</c:v>
                </c:pt>
                <c:pt idx="103">
                  <c:v>5.2592</c:v>
                </c:pt>
                <c:pt idx="104">
                  <c:v>5.2382</c:v>
                </c:pt>
                <c:pt idx="105">
                  <c:v>5.2228</c:v>
                </c:pt>
                <c:pt idx="106">
                  <c:v>5.2098</c:v>
                </c:pt>
                <c:pt idx="107">
                  <c:v>5.1998</c:v>
                </c:pt>
                <c:pt idx="108">
                  <c:v>5.1844</c:v>
                </c:pt>
                <c:pt idx="109">
                  <c:v>5.1706</c:v>
                </c:pt>
                <c:pt idx="110">
                  <c:v>5.1562</c:v>
                </c:pt>
                <c:pt idx="111">
                  <c:v>5.1392</c:v>
                </c:pt>
                <c:pt idx="112">
                  <c:v>5.1068</c:v>
                </c:pt>
                <c:pt idx="113">
                  <c:v>5.0804</c:v>
                </c:pt>
                <c:pt idx="114">
                  <c:v>5.054</c:v>
                </c:pt>
                <c:pt idx="115">
                  <c:v>5.0292</c:v>
                </c:pt>
                <c:pt idx="116">
                  <c:v>5.0014</c:v>
                </c:pt>
                <c:pt idx="117">
                  <c:v>4.9744</c:v>
                </c:pt>
                <c:pt idx="118">
                  <c:v>4.951</c:v>
                </c:pt>
                <c:pt idx="119">
                  <c:v>4.9308</c:v>
                </c:pt>
                <c:pt idx="120">
                  <c:v>4.9096</c:v>
                </c:pt>
                <c:pt idx="121">
                  <c:v>4.8764</c:v>
                </c:pt>
                <c:pt idx="122">
                  <c:v>4.8432</c:v>
                </c:pt>
                <c:pt idx="123">
                  <c:v>4.8138</c:v>
                </c:pt>
                <c:pt idx="124">
                  <c:v>4.7854</c:v>
                </c:pt>
                <c:pt idx="125">
                  <c:v>4.7634</c:v>
                </c:pt>
                <c:pt idx="126">
                  <c:v>4.7524</c:v>
                </c:pt>
                <c:pt idx="127">
                  <c:v>4.7362</c:v>
                </c:pt>
                <c:pt idx="128">
                  <c:v>4.714</c:v>
                </c:pt>
                <c:pt idx="129">
                  <c:v>4.6944</c:v>
                </c:pt>
                <c:pt idx="130">
                  <c:v>4.6902</c:v>
                </c:pt>
                <c:pt idx="131">
                  <c:v>4.6748</c:v>
                </c:pt>
                <c:pt idx="132">
                  <c:v>4.6674</c:v>
                </c:pt>
                <c:pt idx="133">
                  <c:v>4.6744</c:v>
                </c:pt>
                <c:pt idx="134">
                  <c:v>4.6858</c:v>
                </c:pt>
                <c:pt idx="135">
                  <c:v>4.7112</c:v>
                </c:pt>
                <c:pt idx="136">
                  <c:v>4.7338</c:v>
                </c:pt>
                <c:pt idx="137">
                  <c:v>4.7644</c:v>
                </c:pt>
                <c:pt idx="138">
                  <c:v>4.8062</c:v>
                </c:pt>
                <c:pt idx="139">
                  <c:v>4.8382</c:v>
                </c:pt>
                <c:pt idx="140">
                  <c:v>4.8746</c:v>
                </c:pt>
                <c:pt idx="141">
                  <c:v>4.9188</c:v>
                </c:pt>
                <c:pt idx="142">
                  <c:v>4.9762</c:v>
                </c:pt>
                <c:pt idx="143">
                  <c:v>5.0138</c:v>
                </c:pt>
                <c:pt idx="144">
                  <c:v>5.0402</c:v>
                </c:pt>
                <c:pt idx="145">
                  <c:v>5.0542</c:v>
                </c:pt>
                <c:pt idx="146">
                  <c:v>5.063</c:v>
                </c:pt>
                <c:pt idx="147">
                  <c:v>5.0724</c:v>
                </c:pt>
                <c:pt idx="148">
                  <c:v>5.0866</c:v>
                </c:pt>
                <c:pt idx="149">
                  <c:v>5.1002</c:v>
                </c:pt>
                <c:pt idx="150">
                  <c:v>5.1214</c:v>
                </c:pt>
                <c:pt idx="151">
                  <c:v>5.1506</c:v>
                </c:pt>
                <c:pt idx="152">
                  <c:v>5.1734</c:v>
                </c:pt>
                <c:pt idx="153">
                  <c:v>5.2066</c:v>
                </c:pt>
                <c:pt idx="154">
                  <c:v>5.2474</c:v>
                </c:pt>
                <c:pt idx="155">
                  <c:v>5.2824</c:v>
                </c:pt>
                <c:pt idx="156">
                  <c:v>5.3134</c:v>
                </c:pt>
                <c:pt idx="157">
                  <c:v>5.3464</c:v>
                </c:pt>
                <c:pt idx="158">
                  <c:v>5.3748</c:v>
                </c:pt>
                <c:pt idx="159">
                  <c:v>5.406</c:v>
                </c:pt>
                <c:pt idx="160">
                  <c:v>5.4358</c:v>
                </c:pt>
                <c:pt idx="161">
                  <c:v>5.4604</c:v>
                </c:pt>
                <c:pt idx="162">
                  <c:v>5.482</c:v>
                </c:pt>
                <c:pt idx="163">
                  <c:v>5.4974</c:v>
                </c:pt>
                <c:pt idx="164">
                  <c:v>5.5148</c:v>
                </c:pt>
                <c:pt idx="165">
                  <c:v>5.5336</c:v>
                </c:pt>
                <c:pt idx="166">
                  <c:v>5.5618</c:v>
                </c:pt>
                <c:pt idx="167">
                  <c:v>5.5886</c:v>
                </c:pt>
                <c:pt idx="168">
                  <c:v>5.6144</c:v>
                </c:pt>
                <c:pt idx="169">
                  <c:v>5.64</c:v>
                </c:pt>
                <c:pt idx="170">
                  <c:v>5.6644</c:v>
                </c:pt>
                <c:pt idx="171">
                  <c:v>5.6882</c:v>
                </c:pt>
                <c:pt idx="172">
                  <c:v>5.7134</c:v>
                </c:pt>
                <c:pt idx="173">
                  <c:v>5.734</c:v>
                </c:pt>
                <c:pt idx="174">
                  <c:v>5.7512</c:v>
                </c:pt>
                <c:pt idx="175">
                  <c:v>5.7656</c:v>
                </c:pt>
                <c:pt idx="176">
                  <c:v>5.7718</c:v>
                </c:pt>
                <c:pt idx="177">
                  <c:v>5.7856</c:v>
                </c:pt>
                <c:pt idx="178">
                  <c:v>5.7956</c:v>
                </c:pt>
                <c:pt idx="179">
                  <c:v>5.8042</c:v>
                </c:pt>
                <c:pt idx="180">
                  <c:v>5.8032</c:v>
                </c:pt>
                <c:pt idx="181">
                  <c:v>5.8036</c:v>
                </c:pt>
                <c:pt idx="182">
                  <c:v>5.7972</c:v>
                </c:pt>
                <c:pt idx="183">
                  <c:v>5.7762</c:v>
                </c:pt>
                <c:pt idx="184">
                  <c:v>5.7578</c:v>
                </c:pt>
                <c:pt idx="185">
                  <c:v>5.7292</c:v>
                </c:pt>
                <c:pt idx="186">
                  <c:v>5.704</c:v>
                </c:pt>
                <c:pt idx="187">
                  <c:v>5.6318</c:v>
                </c:pt>
                <c:pt idx="188">
                  <c:v>5.5456</c:v>
                </c:pt>
                <c:pt idx="189">
                  <c:v>5.4672</c:v>
                </c:pt>
                <c:pt idx="190">
                  <c:v>5.3736</c:v>
                </c:pt>
                <c:pt idx="191">
                  <c:v>5.2704</c:v>
                </c:pt>
                <c:pt idx="192">
                  <c:v>5.1582</c:v>
                </c:pt>
                <c:pt idx="193">
                  <c:v>5.0572</c:v>
                </c:pt>
                <c:pt idx="194">
                  <c:v>4.9662</c:v>
                </c:pt>
                <c:pt idx="195">
                  <c:v>4.8902</c:v>
                </c:pt>
                <c:pt idx="196">
                  <c:v>4.8154</c:v>
                </c:pt>
                <c:pt idx="197">
                  <c:v>4.747</c:v>
                </c:pt>
                <c:pt idx="198">
                  <c:v>4.673</c:v>
                </c:pt>
                <c:pt idx="199">
                  <c:v>4.5976</c:v>
                </c:pt>
                <c:pt idx="200">
                  <c:v>4.5072</c:v>
                </c:pt>
                <c:pt idx="201">
                  <c:v>4.4224</c:v>
                </c:pt>
                <c:pt idx="202">
                  <c:v>4.3436</c:v>
                </c:pt>
                <c:pt idx="203">
                  <c:v>4.2578</c:v>
                </c:pt>
                <c:pt idx="204">
                  <c:v>4.1634</c:v>
                </c:pt>
                <c:pt idx="205">
                  <c:v>4.077</c:v>
                </c:pt>
                <c:pt idx="206">
                  <c:v>3.9946</c:v>
                </c:pt>
                <c:pt idx="207">
                  <c:v>3.909</c:v>
                </c:pt>
                <c:pt idx="208">
                  <c:v>3.8302</c:v>
                </c:pt>
                <c:pt idx="209">
                  <c:v>3.7522</c:v>
                </c:pt>
                <c:pt idx="210">
                  <c:v>3.671</c:v>
                </c:pt>
                <c:pt idx="211">
                  <c:v>3.5938</c:v>
                </c:pt>
                <c:pt idx="212">
                  <c:v>3.523</c:v>
                </c:pt>
                <c:pt idx="213">
                  <c:v>3.4562</c:v>
                </c:pt>
                <c:pt idx="214">
                  <c:v>3.3892</c:v>
                </c:pt>
                <c:pt idx="215">
                  <c:v>3.3182</c:v>
                </c:pt>
                <c:pt idx="216">
                  <c:v>3.2434</c:v>
                </c:pt>
                <c:pt idx="217">
                  <c:v>3.1792</c:v>
                </c:pt>
                <c:pt idx="218">
                  <c:v>3.1194</c:v>
                </c:pt>
                <c:pt idx="219">
                  <c:v>3.052</c:v>
                </c:pt>
                <c:pt idx="220">
                  <c:v>2.993</c:v>
                </c:pt>
                <c:pt idx="221">
                  <c:v>2.9456</c:v>
                </c:pt>
                <c:pt idx="222">
                  <c:v>2.8884</c:v>
                </c:pt>
                <c:pt idx="223">
                  <c:v>2.83</c:v>
                </c:pt>
                <c:pt idx="224">
                  <c:v>2.7712</c:v>
                </c:pt>
                <c:pt idx="225">
                  <c:v>2.711</c:v>
                </c:pt>
                <c:pt idx="226">
                  <c:v>2.6526</c:v>
                </c:pt>
                <c:pt idx="227">
                  <c:v>2.5886</c:v>
                </c:pt>
                <c:pt idx="228">
                  <c:v>2.534</c:v>
                </c:pt>
                <c:pt idx="229">
                  <c:v>2.477</c:v>
                </c:pt>
                <c:pt idx="230">
                  <c:v>2.419</c:v>
                </c:pt>
                <c:pt idx="231">
                  <c:v>2.3582</c:v>
                </c:pt>
                <c:pt idx="232">
                  <c:v>2.2992</c:v>
                </c:pt>
                <c:pt idx="233">
                  <c:v>2.2454</c:v>
                </c:pt>
                <c:pt idx="234">
                  <c:v>2.1898</c:v>
                </c:pt>
                <c:pt idx="235">
                  <c:v>2.1318</c:v>
                </c:pt>
                <c:pt idx="236">
                  <c:v>2.0768</c:v>
                </c:pt>
                <c:pt idx="237">
                  <c:v>2.0622</c:v>
                </c:pt>
                <c:pt idx="238">
                  <c:v>2.0546</c:v>
                </c:pt>
                <c:pt idx="239">
                  <c:v>2.0456</c:v>
                </c:pt>
                <c:pt idx="240">
                  <c:v>2.041</c:v>
                </c:pt>
                <c:pt idx="241">
                  <c:v>2.0366</c:v>
                </c:pt>
                <c:pt idx="242">
                  <c:v>2.0334</c:v>
                </c:pt>
                <c:pt idx="243">
                  <c:v>2.0304</c:v>
                </c:pt>
                <c:pt idx="244">
                  <c:v>2.028</c:v>
                </c:pt>
                <c:pt idx="245">
                  <c:v>2.0236</c:v>
                </c:pt>
                <c:pt idx="246">
                  <c:v>2.0214</c:v>
                </c:pt>
                <c:pt idx="247">
                  <c:v>2.0144</c:v>
                </c:pt>
                <c:pt idx="248">
                  <c:v>2.0104</c:v>
                </c:pt>
                <c:pt idx="249">
                  <c:v>2.0108</c:v>
                </c:pt>
                <c:pt idx="250">
                  <c:v>2.0088</c:v>
                </c:pt>
              </c:numCache>
            </c:numRef>
          </c:val>
          <c:smooth val="0"/>
        </c:ser>
        <c:ser>
          <c:idx val="2"/>
          <c:order val="2"/>
          <c:tx>
            <c:v>200-day SMA</c:v>
          </c:tx>
          <c:spPr>
            <a:ln xmlns:a="http://schemas.openxmlformats.org/drawingml/2006/main" w="14288">
              <a:solidFill>
                <a:srgbClr val="AC514D"/>
              </a:solidFill>
            </a:ln>
          </c:spPr>
          <c:marker>
            <c:symbol val="none"/>
          </c:marker>
          <c:cat>
            <c:strRef>
              <c:f>'Chart Data'!$E$2:$E$252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Data'!$F$2:$F$252</c:f>
              <c:numCache>
                <c:formatCode>0.0</c:formatCode>
                <c:ptCount val="251"/>
                <c:pt idx="0">
                  <c:v>5.40935</c:v>
                </c:pt>
                <c:pt idx="1">
                  <c:v>5.4215</c:v>
                </c:pt>
                <c:pt idx="2">
                  <c:v>5.4318</c:v>
                </c:pt>
                <c:pt idx="3">
                  <c:v>5.4427</c:v>
                </c:pt>
                <c:pt idx="4">
                  <c:v>5.4541</c:v>
                </c:pt>
                <c:pt idx="5">
                  <c:v>5.46575</c:v>
                </c:pt>
                <c:pt idx="6">
                  <c:v>5.4777</c:v>
                </c:pt>
                <c:pt idx="7">
                  <c:v>5.48785</c:v>
                </c:pt>
                <c:pt idx="8">
                  <c:v>5.4966</c:v>
                </c:pt>
                <c:pt idx="9">
                  <c:v>5.5062</c:v>
                </c:pt>
                <c:pt idx="10">
                  <c:v>5.51845</c:v>
                </c:pt>
                <c:pt idx="11">
                  <c:v>5.53035</c:v>
                </c:pt>
                <c:pt idx="12">
                  <c:v>5.54125</c:v>
                </c:pt>
                <c:pt idx="13">
                  <c:v>5.5516</c:v>
                </c:pt>
                <c:pt idx="14">
                  <c:v>5.5617</c:v>
                </c:pt>
                <c:pt idx="15">
                  <c:v>5.5709</c:v>
                </c:pt>
                <c:pt idx="16">
                  <c:v>5.5817</c:v>
                </c:pt>
                <c:pt idx="17">
                  <c:v>5.5901</c:v>
                </c:pt>
                <c:pt idx="18">
                  <c:v>5.59685</c:v>
                </c:pt>
                <c:pt idx="19">
                  <c:v>5.60375</c:v>
                </c:pt>
                <c:pt idx="20">
                  <c:v>5.60935</c:v>
                </c:pt>
                <c:pt idx="21">
                  <c:v>5.61525</c:v>
                </c:pt>
                <c:pt idx="22">
                  <c:v>5.62085</c:v>
                </c:pt>
                <c:pt idx="23">
                  <c:v>5.62685</c:v>
                </c:pt>
                <c:pt idx="24">
                  <c:v>5.63355</c:v>
                </c:pt>
                <c:pt idx="25">
                  <c:v>5.64245</c:v>
                </c:pt>
                <c:pt idx="26">
                  <c:v>5.64925</c:v>
                </c:pt>
                <c:pt idx="27">
                  <c:v>5.65485</c:v>
                </c:pt>
                <c:pt idx="28">
                  <c:v>5.6594</c:v>
                </c:pt>
                <c:pt idx="29">
                  <c:v>5.6729</c:v>
                </c:pt>
                <c:pt idx="30">
                  <c:v>5.68645</c:v>
                </c:pt>
                <c:pt idx="31">
                  <c:v>5.6973</c:v>
                </c:pt>
                <c:pt idx="32">
                  <c:v>5.70965</c:v>
                </c:pt>
                <c:pt idx="33">
                  <c:v>5.72015</c:v>
                </c:pt>
                <c:pt idx="34">
                  <c:v>5.7308</c:v>
                </c:pt>
                <c:pt idx="35">
                  <c:v>5.7411</c:v>
                </c:pt>
                <c:pt idx="36">
                  <c:v>5.7503</c:v>
                </c:pt>
                <c:pt idx="37">
                  <c:v>5.7574</c:v>
                </c:pt>
                <c:pt idx="38">
                  <c:v>5.76305</c:v>
                </c:pt>
                <c:pt idx="39">
                  <c:v>5.76875</c:v>
                </c:pt>
                <c:pt idx="40">
                  <c:v>5.77295</c:v>
                </c:pt>
                <c:pt idx="41">
                  <c:v>5.7761</c:v>
                </c:pt>
                <c:pt idx="42">
                  <c:v>5.78005</c:v>
                </c:pt>
                <c:pt idx="43">
                  <c:v>5.78395</c:v>
                </c:pt>
                <c:pt idx="44">
                  <c:v>5.78795</c:v>
                </c:pt>
                <c:pt idx="45">
                  <c:v>5.7913</c:v>
                </c:pt>
                <c:pt idx="46">
                  <c:v>5.7962</c:v>
                </c:pt>
                <c:pt idx="47">
                  <c:v>5.8016</c:v>
                </c:pt>
                <c:pt idx="48">
                  <c:v>5.807</c:v>
                </c:pt>
                <c:pt idx="49">
                  <c:v>5.81065</c:v>
                </c:pt>
                <c:pt idx="50">
                  <c:v>5.81385</c:v>
                </c:pt>
                <c:pt idx="51">
                  <c:v>5.81665</c:v>
                </c:pt>
                <c:pt idx="52">
                  <c:v>5.8212</c:v>
                </c:pt>
                <c:pt idx="53">
                  <c:v>5.8267</c:v>
                </c:pt>
                <c:pt idx="54">
                  <c:v>5.83295</c:v>
                </c:pt>
                <c:pt idx="55">
                  <c:v>5.83835</c:v>
                </c:pt>
                <c:pt idx="56">
                  <c:v>5.8432</c:v>
                </c:pt>
                <c:pt idx="57">
                  <c:v>5.84755</c:v>
                </c:pt>
                <c:pt idx="58">
                  <c:v>5.85285</c:v>
                </c:pt>
                <c:pt idx="59">
                  <c:v>5.8567</c:v>
                </c:pt>
                <c:pt idx="60">
                  <c:v>5.86045</c:v>
                </c:pt>
                <c:pt idx="61">
                  <c:v>5.8656</c:v>
                </c:pt>
                <c:pt idx="62">
                  <c:v>5.87345</c:v>
                </c:pt>
                <c:pt idx="63">
                  <c:v>5.8805</c:v>
                </c:pt>
                <c:pt idx="64">
                  <c:v>5.88835</c:v>
                </c:pt>
                <c:pt idx="65">
                  <c:v>5.8961</c:v>
                </c:pt>
                <c:pt idx="66">
                  <c:v>5.90565</c:v>
                </c:pt>
                <c:pt idx="67">
                  <c:v>5.91275</c:v>
                </c:pt>
                <c:pt idx="68">
                  <c:v>5.9196</c:v>
                </c:pt>
                <c:pt idx="69">
                  <c:v>5.9283</c:v>
                </c:pt>
                <c:pt idx="70">
                  <c:v>5.93625</c:v>
                </c:pt>
                <c:pt idx="71">
                  <c:v>5.9477</c:v>
                </c:pt>
                <c:pt idx="72">
                  <c:v>5.9584</c:v>
                </c:pt>
                <c:pt idx="73">
                  <c:v>5.9692</c:v>
                </c:pt>
                <c:pt idx="74">
                  <c:v>5.981</c:v>
                </c:pt>
                <c:pt idx="75">
                  <c:v>5.9911</c:v>
                </c:pt>
                <c:pt idx="76">
                  <c:v>5.99655</c:v>
                </c:pt>
                <c:pt idx="77">
                  <c:v>6.0028</c:v>
                </c:pt>
                <c:pt idx="78">
                  <c:v>6.01105</c:v>
                </c:pt>
                <c:pt idx="79">
                  <c:v>6.0204</c:v>
                </c:pt>
                <c:pt idx="80">
                  <c:v>6.0271</c:v>
                </c:pt>
                <c:pt idx="81">
                  <c:v>6.03745</c:v>
                </c:pt>
                <c:pt idx="82">
                  <c:v>6.04735</c:v>
                </c:pt>
                <c:pt idx="83">
                  <c:v>6.0553</c:v>
                </c:pt>
                <c:pt idx="84">
                  <c:v>6.06405</c:v>
                </c:pt>
                <c:pt idx="85">
                  <c:v>6.0693</c:v>
                </c:pt>
                <c:pt idx="86">
                  <c:v>6.07455</c:v>
                </c:pt>
                <c:pt idx="87">
                  <c:v>6.0805</c:v>
                </c:pt>
                <c:pt idx="88">
                  <c:v>6.08495</c:v>
                </c:pt>
                <c:pt idx="89">
                  <c:v>6.0915</c:v>
                </c:pt>
                <c:pt idx="90">
                  <c:v>6.08875</c:v>
                </c:pt>
                <c:pt idx="91">
                  <c:v>6.07365</c:v>
                </c:pt>
                <c:pt idx="92">
                  <c:v>6.0592</c:v>
                </c:pt>
                <c:pt idx="93">
                  <c:v>6.04305</c:v>
                </c:pt>
                <c:pt idx="94">
                  <c:v>6.02705</c:v>
                </c:pt>
                <c:pt idx="95">
                  <c:v>6.0098</c:v>
                </c:pt>
                <c:pt idx="96">
                  <c:v>5.99465</c:v>
                </c:pt>
                <c:pt idx="97">
                  <c:v>5.9777</c:v>
                </c:pt>
                <c:pt idx="98">
                  <c:v>5.96615</c:v>
                </c:pt>
                <c:pt idx="99">
                  <c:v>5.95665</c:v>
                </c:pt>
                <c:pt idx="100">
                  <c:v>5.9489</c:v>
                </c:pt>
                <c:pt idx="101">
                  <c:v>5.9389</c:v>
                </c:pt>
                <c:pt idx="102">
                  <c:v>5.93125</c:v>
                </c:pt>
                <c:pt idx="103">
                  <c:v>5.9227</c:v>
                </c:pt>
                <c:pt idx="104">
                  <c:v>5.91385</c:v>
                </c:pt>
                <c:pt idx="105">
                  <c:v>5.90475</c:v>
                </c:pt>
                <c:pt idx="106">
                  <c:v>5.89365</c:v>
                </c:pt>
                <c:pt idx="107">
                  <c:v>5.88165</c:v>
                </c:pt>
                <c:pt idx="108">
                  <c:v>5.87445</c:v>
                </c:pt>
                <c:pt idx="109">
                  <c:v>5.8669</c:v>
                </c:pt>
                <c:pt idx="110">
                  <c:v>5.85705</c:v>
                </c:pt>
                <c:pt idx="111">
                  <c:v>5.84525</c:v>
                </c:pt>
                <c:pt idx="112">
                  <c:v>5.8323</c:v>
                </c:pt>
                <c:pt idx="113">
                  <c:v>5.82075</c:v>
                </c:pt>
                <c:pt idx="114">
                  <c:v>5.80955</c:v>
                </c:pt>
                <c:pt idx="115">
                  <c:v>5.79385</c:v>
                </c:pt>
                <c:pt idx="116">
                  <c:v>5.77805</c:v>
                </c:pt>
                <c:pt idx="117">
                  <c:v>5.7609</c:v>
                </c:pt>
                <c:pt idx="118">
                  <c:v>5.74555</c:v>
                </c:pt>
                <c:pt idx="119">
                  <c:v>5.7331</c:v>
                </c:pt>
                <c:pt idx="120">
                  <c:v>5.72125</c:v>
                </c:pt>
                <c:pt idx="121">
                  <c:v>5.7091</c:v>
                </c:pt>
                <c:pt idx="122">
                  <c:v>5.69795</c:v>
                </c:pt>
                <c:pt idx="123">
                  <c:v>5.68825</c:v>
                </c:pt>
                <c:pt idx="124">
                  <c:v>5.67955</c:v>
                </c:pt>
                <c:pt idx="125">
                  <c:v>5.6711</c:v>
                </c:pt>
                <c:pt idx="126">
                  <c:v>5.6634</c:v>
                </c:pt>
                <c:pt idx="127">
                  <c:v>5.6556</c:v>
                </c:pt>
                <c:pt idx="128">
                  <c:v>5.6462</c:v>
                </c:pt>
                <c:pt idx="129">
                  <c:v>5.6388</c:v>
                </c:pt>
                <c:pt idx="130">
                  <c:v>5.63535</c:v>
                </c:pt>
                <c:pt idx="131">
                  <c:v>5.6313</c:v>
                </c:pt>
                <c:pt idx="132">
                  <c:v>5.6287</c:v>
                </c:pt>
                <c:pt idx="133">
                  <c:v>5.6287</c:v>
                </c:pt>
                <c:pt idx="134">
                  <c:v>5.6278</c:v>
                </c:pt>
                <c:pt idx="135">
                  <c:v>5.62855</c:v>
                </c:pt>
                <c:pt idx="136">
                  <c:v>5.62345</c:v>
                </c:pt>
                <c:pt idx="137">
                  <c:v>5.6199</c:v>
                </c:pt>
                <c:pt idx="138">
                  <c:v>5.61705</c:v>
                </c:pt>
                <c:pt idx="139">
                  <c:v>5.6145</c:v>
                </c:pt>
                <c:pt idx="140">
                  <c:v>5.61525</c:v>
                </c:pt>
                <c:pt idx="141">
                  <c:v>5.61715</c:v>
                </c:pt>
                <c:pt idx="142">
                  <c:v>5.62035</c:v>
                </c:pt>
                <c:pt idx="143">
                  <c:v>5.61975</c:v>
                </c:pt>
                <c:pt idx="144">
                  <c:v>5.6174</c:v>
                </c:pt>
                <c:pt idx="145">
                  <c:v>5.6116</c:v>
                </c:pt>
                <c:pt idx="146">
                  <c:v>5.6045</c:v>
                </c:pt>
                <c:pt idx="147">
                  <c:v>5.5926</c:v>
                </c:pt>
                <c:pt idx="148">
                  <c:v>5.58365</c:v>
                </c:pt>
                <c:pt idx="149">
                  <c:v>5.5721</c:v>
                </c:pt>
                <c:pt idx="150">
                  <c:v>5.56525</c:v>
                </c:pt>
                <c:pt idx="151">
                  <c:v>5.5573</c:v>
                </c:pt>
                <c:pt idx="152">
                  <c:v>5.5469</c:v>
                </c:pt>
                <c:pt idx="153">
                  <c:v>5.5397</c:v>
                </c:pt>
                <c:pt idx="154">
                  <c:v>5.5349</c:v>
                </c:pt>
                <c:pt idx="155">
                  <c:v>5.5271</c:v>
                </c:pt>
                <c:pt idx="156">
                  <c:v>5.51785</c:v>
                </c:pt>
                <c:pt idx="157">
                  <c:v>5.51055</c:v>
                </c:pt>
                <c:pt idx="158">
                  <c:v>5.5021</c:v>
                </c:pt>
                <c:pt idx="159">
                  <c:v>5.4968</c:v>
                </c:pt>
                <c:pt idx="160">
                  <c:v>5.4924</c:v>
                </c:pt>
                <c:pt idx="161">
                  <c:v>5.48845</c:v>
                </c:pt>
                <c:pt idx="162">
                  <c:v>5.4824</c:v>
                </c:pt>
                <c:pt idx="163">
                  <c:v>5.4771</c:v>
                </c:pt>
                <c:pt idx="164">
                  <c:v>5.473</c:v>
                </c:pt>
                <c:pt idx="165">
                  <c:v>5.46915</c:v>
                </c:pt>
                <c:pt idx="166">
                  <c:v>5.4678</c:v>
                </c:pt>
                <c:pt idx="167">
                  <c:v>5.464</c:v>
                </c:pt>
                <c:pt idx="168">
                  <c:v>5.4625</c:v>
                </c:pt>
                <c:pt idx="169">
                  <c:v>5.46295</c:v>
                </c:pt>
                <c:pt idx="170">
                  <c:v>5.46325</c:v>
                </c:pt>
                <c:pt idx="171">
                  <c:v>5.4622</c:v>
                </c:pt>
                <c:pt idx="172">
                  <c:v>5.46205</c:v>
                </c:pt>
                <c:pt idx="173">
                  <c:v>5.4623</c:v>
                </c:pt>
                <c:pt idx="174">
                  <c:v>5.4617</c:v>
                </c:pt>
                <c:pt idx="175">
                  <c:v>5.46115</c:v>
                </c:pt>
                <c:pt idx="176">
                  <c:v>5.459</c:v>
                </c:pt>
                <c:pt idx="177">
                  <c:v>5.4586</c:v>
                </c:pt>
                <c:pt idx="178">
                  <c:v>5.45435</c:v>
                </c:pt>
                <c:pt idx="179">
                  <c:v>5.4517</c:v>
                </c:pt>
                <c:pt idx="180">
                  <c:v>5.44895</c:v>
                </c:pt>
                <c:pt idx="181">
                  <c:v>5.44535</c:v>
                </c:pt>
                <c:pt idx="182">
                  <c:v>5.44165</c:v>
                </c:pt>
                <c:pt idx="183">
                  <c:v>5.43715</c:v>
                </c:pt>
                <c:pt idx="184">
                  <c:v>5.4343</c:v>
                </c:pt>
                <c:pt idx="185">
                  <c:v>5.43295</c:v>
                </c:pt>
                <c:pt idx="186">
                  <c:v>5.4311</c:v>
                </c:pt>
                <c:pt idx="187">
                  <c:v>5.41875</c:v>
                </c:pt>
                <c:pt idx="188">
                  <c:v>5.40225</c:v>
                </c:pt>
                <c:pt idx="189">
                  <c:v>5.385</c:v>
                </c:pt>
                <c:pt idx="190">
                  <c:v>5.36725</c:v>
                </c:pt>
                <c:pt idx="191">
                  <c:v>5.34755</c:v>
                </c:pt>
                <c:pt idx="192">
                  <c:v>5.32655</c:v>
                </c:pt>
                <c:pt idx="193">
                  <c:v>5.3062</c:v>
                </c:pt>
                <c:pt idx="194">
                  <c:v>5.2859</c:v>
                </c:pt>
                <c:pt idx="195">
                  <c:v>5.26545</c:v>
                </c:pt>
                <c:pt idx="196">
                  <c:v>5.2416</c:v>
                </c:pt>
                <c:pt idx="197">
                  <c:v>5.21845</c:v>
                </c:pt>
                <c:pt idx="198">
                  <c:v>5.19475</c:v>
                </c:pt>
                <c:pt idx="199">
                  <c:v>5.1691</c:v>
                </c:pt>
                <c:pt idx="200">
                  <c:v>5.14345</c:v>
                </c:pt>
                <c:pt idx="201">
                  <c:v>5.1178</c:v>
                </c:pt>
                <c:pt idx="202">
                  <c:v>5.0933</c:v>
                </c:pt>
                <c:pt idx="203">
                  <c:v>5.0681</c:v>
                </c:pt>
                <c:pt idx="204">
                  <c:v>5.0429</c:v>
                </c:pt>
                <c:pt idx="205">
                  <c:v>5.0183</c:v>
                </c:pt>
                <c:pt idx="206">
                  <c:v>4.9946</c:v>
                </c:pt>
                <c:pt idx="207">
                  <c:v>4.9729</c:v>
                </c:pt>
                <c:pt idx="208">
                  <c:v>4.9539</c:v>
                </c:pt>
                <c:pt idx="209">
                  <c:v>4.936</c:v>
                </c:pt>
                <c:pt idx="210">
                  <c:v>4.9159</c:v>
                </c:pt>
                <c:pt idx="211">
                  <c:v>4.896</c:v>
                </c:pt>
                <c:pt idx="212">
                  <c:v>4.8763</c:v>
                </c:pt>
                <c:pt idx="213">
                  <c:v>4.8568</c:v>
                </c:pt>
                <c:pt idx="214">
                  <c:v>4.83685</c:v>
                </c:pt>
                <c:pt idx="215">
                  <c:v>4.81655</c:v>
                </c:pt>
                <c:pt idx="216">
                  <c:v>4.79545</c:v>
                </c:pt>
                <c:pt idx="217">
                  <c:v>4.77945</c:v>
                </c:pt>
                <c:pt idx="218">
                  <c:v>4.76575</c:v>
                </c:pt>
                <c:pt idx="219">
                  <c:v>4.7508</c:v>
                </c:pt>
                <c:pt idx="220">
                  <c:v>4.7383</c:v>
                </c:pt>
                <c:pt idx="221">
                  <c:v>4.72635</c:v>
                </c:pt>
                <c:pt idx="222">
                  <c:v>4.7122</c:v>
                </c:pt>
                <c:pt idx="223">
                  <c:v>4.69755</c:v>
                </c:pt>
                <c:pt idx="224">
                  <c:v>4.6828</c:v>
                </c:pt>
                <c:pt idx="225">
                  <c:v>4.66685</c:v>
                </c:pt>
                <c:pt idx="226">
                  <c:v>4.6527</c:v>
                </c:pt>
                <c:pt idx="227">
                  <c:v>4.6375</c:v>
                </c:pt>
                <c:pt idx="228">
                  <c:v>4.62405</c:v>
                </c:pt>
                <c:pt idx="229">
                  <c:v>4.60135</c:v>
                </c:pt>
                <c:pt idx="230">
                  <c:v>4.5791</c:v>
                </c:pt>
                <c:pt idx="231">
                  <c:v>4.5586</c:v>
                </c:pt>
                <c:pt idx="232">
                  <c:v>4.5359</c:v>
                </c:pt>
                <c:pt idx="233">
                  <c:v>4.5152</c:v>
                </c:pt>
                <c:pt idx="234">
                  <c:v>4.49465</c:v>
                </c:pt>
                <c:pt idx="235">
                  <c:v>4.47415</c:v>
                </c:pt>
                <c:pt idx="236">
                  <c:v>4.45535</c:v>
                </c:pt>
                <c:pt idx="237">
                  <c:v>4.43845</c:v>
                </c:pt>
                <c:pt idx="238">
                  <c:v>4.42365</c:v>
                </c:pt>
                <c:pt idx="239">
                  <c:v>4.4085</c:v>
                </c:pt>
                <c:pt idx="240">
                  <c:v>4.3933</c:v>
                </c:pt>
                <c:pt idx="241">
                  <c:v>4.3793</c:v>
                </c:pt>
                <c:pt idx="242">
                  <c:v>4.36405</c:v>
                </c:pt>
                <c:pt idx="243">
                  <c:v>4.3485</c:v>
                </c:pt>
                <c:pt idx="244">
                  <c:v>4.33185</c:v>
                </c:pt>
                <c:pt idx="245">
                  <c:v>4.31565</c:v>
                </c:pt>
                <c:pt idx="246">
                  <c:v>4.29875</c:v>
                </c:pt>
                <c:pt idx="247">
                  <c:v>4.28295</c:v>
                </c:pt>
                <c:pt idx="248">
                  <c:v>4.26655</c:v>
                </c:pt>
                <c:pt idx="249">
                  <c:v>4.2497</c:v>
                </c:pt>
                <c:pt idx="250">
                  <c:v>4.2327</c:v>
                </c:pt>
              </c:numCache>
            </c:numRef>
          </c: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tickLblSkip val="42"/>
        <c:spPr>
          <a:ln xmlns:a="http://schemas.openxmlformats.org/drawingml/2006/main" w="4763">
            <a:solidFill>
              <a:srgbClr val="C8B997"/>
            </a:solidFill>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72768"/>
      </c:catAx>
      <c:valAx>
        <c:axId val="48672768"/>
        <c:scaling>
          <c:orientation val="minMax"/>
          <c:max val="9"/>
          <c:min val="0"/>
        </c:scaling>
        <c:delete val="0"/>
        <c:axPos val="l"/>
        <c:majorGridlines>
          <c:spPr>
            <a:ln xmlns:a="http://schemas.openxmlformats.org/drawingml/2006/main" w="5715">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50112"/>
        <c:crossBetween val="between"/>
        <c:majorUnit val="3"/>
      </c:valAx>
      <c:spPr>
        <a:solidFill xmlns:a="http://schemas.openxmlformats.org/drawingml/2006/main">
          <a:srgbClr val="F7F0E1"/>
        </a:solidFill>
        <a:ln xmlns:a="http://schemas.openxmlformats.org/drawingml/2006/main" w="0">
          <a:noFill/>
        </a:ln>
      </c:spPr>
    </c:plotArea>
    <c:legend>
      <c:legendPos val="t"/>
      <c:overlay val="0"/>
      <c:txPr>
        <a:bodyPr xmlns:a="http://schemas.openxmlformats.org/drawingml/2006/main" anchorCtr="1"/>
        <a:lstStyle xmlns:a="http://schemas.openxmlformats.org/drawingml/2006/main"/>
        <a:p xmlns:a="http://schemas.openxmlformats.org/drawingml/2006/main">
          <a:pPr>
            <a:defRPr sz="900">
              <a:solidFill>
                <a:srgbClr val="172B27"/>
              </a:solidFill>
              <a:latin typeface="Arial"/>
              <a:ea typeface="Arial"/>
              <a:cs typeface="Arial"/>
            </a:defRPr>
          </a:pPr>
        </a:p>
      </c:txPr>
    </c:legend>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2.xml><?xml version="1.0" encoding="utf-8"?>
<c:chartSpace xmlns:c="http://schemas.openxmlformats.org/drawingml/2006/chart">
  <c:lang val="en-US"/>
  <c:chart>
    <c:plotArea>
      <c:lineChart>
        <c:grouping val="standard"/>
        <c:varyColors val="0"/>
        <c:ser>
          <c:idx val="0"/>
          <c:order val="0"/>
          <c:tx>
            <c:v>RSI (14)</c:v>
          </c:tx>
          <c:spPr>
            <a:ln xmlns:a="http://schemas.openxmlformats.org/drawingml/2006/main" w="16193">
              <a:solidFill>
                <a:srgbClr val="36788F"/>
              </a:solidFill>
            </a:ln>
          </c:spPr>
          <c:marker>
            <c:symbol val="none"/>
          </c:marker>
          <c:cat>
            <c:strRef>
              <c:f>'Chart Data'!$A$2:$A$252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Data'!$B$2:$B$252</c:f>
              <c:numCache>
                <c:formatCode>0</c:formatCode>
                <c:ptCount val="251"/>
                <c:pt idx="0">
                  <c:v>66.47011168</c:v>
                </c:pt>
                <c:pt idx="1">
                  <c:v>67.34147964</c:v>
                </c:pt>
                <c:pt idx="2">
                  <c:v>60.05787713</c:v>
                </c:pt>
                <c:pt idx="3">
                  <c:v>61.27236704</c:v>
                </c:pt>
                <c:pt idx="4">
                  <c:v>60.14692577</c:v>
                </c:pt>
                <c:pt idx="5">
                  <c:v>59.26765653</c:v>
                </c:pt>
                <c:pt idx="6">
                  <c:v>56.31252461</c:v>
                </c:pt>
                <c:pt idx="7">
                  <c:v>45.94974626</c:v>
                </c:pt>
                <c:pt idx="8">
                  <c:v>35.29204765</c:v>
                </c:pt>
                <c:pt idx="9">
                  <c:v>34.8836082</c:v>
                </c:pt>
                <c:pt idx="10">
                  <c:v>40.10873721</c:v>
                </c:pt>
                <c:pt idx="11">
                  <c:v>37.92392843</c:v>
                </c:pt>
                <c:pt idx="12">
                  <c:v>37.14569552</c:v>
                </c:pt>
                <c:pt idx="13">
                  <c:v>35.42345216</c:v>
                </c:pt>
                <c:pt idx="14">
                  <c:v>36.29101307</c:v>
                </c:pt>
                <c:pt idx="15">
                  <c:v>37.79108206</c:v>
                </c:pt>
                <c:pt idx="16">
                  <c:v>43.77859172</c:v>
                </c:pt>
                <c:pt idx="17">
                  <c:v>34.2983361</c:v>
                </c:pt>
                <c:pt idx="18">
                  <c:v>31.5400659</c:v>
                </c:pt>
                <c:pt idx="19">
                  <c:v>34.25159558</c:v>
                </c:pt>
                <c:pt idx="20">
                  <c:v>32.06337176</c:v>
                </c:pt>
                <c:pt idx="21">
                  <c:v>38.41867007</c:v>
                </c:pt>
                <c:pt idx="22">
                  <c:v>38.25807636</c:v>
                </c:pt>
                <c:pt idx="23">
                  <c:v>38.08662405</c:v>
                </c:pt>
                <c:pt idx="24">
                  <c:v>37.01478063</c:v>
                </c:pt>
                <c:pt idx="25">
                  <c:v>41.72453269</c:v>
                </c:pt>
                <c:pt idx="26">
                  <c:v>36.57085511</c:v>
                </c:pt>
                <c:pt idx="27">
                  <c:v>40.52638601</c:v>
                </c:pt>
                <c:pt idx="28">
                  <c:v>37.14120309</c:v>
                </c:pt>
                <c:pt idx="29">
                  <c:v>65.97588682</c:v>
                </c:pt>
                <c:pt idx="30">
                  <c:v>65.07787072</c:v>
                </c:pt>
                <c:pt idx="31">
                  <c:v>56.90359395</c:v>
                </c:pt>
                <c:pt idx="32">
                  <c:v>61.09251672</c:v>
                </c:pt>
                <c:pt idx="33">
                  <c:v>56.53993321</c:v>
                </c:pt>
                <c:pt idx="34">
                  <c:v>57.67222605</c:v>
                </c:pt>
                <c:pt idx="35">
                  <c:v>57.03214823</c:v>
                </c:pt>
                <c:pt idx="36">
                  <c:v>52.77441953</c:v>
                </c:pt>
                <c:pt idx="37">
                  <c:v>46.90797283</c:v>
                </c:pt>
                <c:pt idx="38">
                  <c:v>42.21528768</c:v>
                </c:pt>
                <c:pt idx="39">
                  <c:v>41.75391484</c:v>
                </c:pt>
                <c:pt idx="40">
                  <c:v>40.44484499</c:v>
                </c:pt>
                <c:pt idx="41">
                  <c:v>37.45568788</c:v>
                </c:pt>
                <c:pt idx="42">
                  <c:v>41.73630302</c:v>
                </c:pt>
                <c:pt idx="43">
                  <c:v>41.60851972</c:v>
                </c:pt>
                <c:pt idx="44">
                  <c:v>44.87987332</c:v>
                </c:pt>
                <c:pt idx="45">
                  <c:v>42.86821765</c:v>
                </c:pt>
                <c:pt idx="46">
                  <c:v>45.1381372</c:v>
                </c:pt>
                <c:pt idx="47">
                  <c:v>41.30857046</c:v>
                </c:pt>
                <c:pt idx="48">
                  <c:v>44.24739572</c:v>
                </c:pt>
                <c:pt idx="49">
                  <c:v>45.99471111</c:v>
                </c:pt>
                <c:pt idx="50">
                  <c:v>44.65500827</c:v>
                </c:pt>
                <c:pt idx="51">
                  <c:v>43.29687672</c:v>
                </c:pt>
                <c:pt idx="52">
                  <c:v>43.98488372</c:v>
                </c:pt>
                <c:pt idx="53">
                  <c:v>49.48543171</c:v>
                </c:pt>
                <c:pt idx="54">
                  <c:v>52.49938086</c:v>
                </c:pt>
                <c:pt idx="55">
                  <c:v>46.52100711</c:v>
                </c:pt>
                <c:pt idx="56">
                  <c:v>45.77256613</c:v>
                </c:pt>
                <c:pt idx="57">
                  <c:v>43.69087372</c:v>
                </c:pt>
                <c:pt idx="58">
                  <c:v>45.15602829</c:v>
                </c:pt>
                <c:pt idx="59">
                  <c:v>43.72653796</c:v>
                </c:pt>
                <c:pt idx="60">
                  <c:v>44.53689712</c:v>
                </c:pt>
                <c:pt idx="61">
                  <c:v>47.00256567</c:v>
                </c:pt>
                <c:pt idx="62">
                  <c:v>59.66254981</c:v>
                </c:pt>
                <c:pt idx="63">
                  <c:v>53.58752526</c:v>
                </c:pt>
                <c:pt idx="64">
                  <c:v>50.39913203</c:v>
                </c:pt>
                <c:pt idx="65">
                  <c:v>51.02673061</c:v>
                </c:pt>
                <c:pt idx="66">
                  <c:v>49.23759633</c:v>
                </c:pt>
                <c:pt idx="67">
                  <c:v>48.3252206</c:v>
                </c:pt>
                <c:pt idx="68">
                  <c:v>46.02890176</c:v>
                </c:pt>
                <c:pt idx="69">
                  <c:v>48.15150662</c:v>
                </c:pt>
                <c:pt idx="70">
                  <c:v>48.69474995</c:v>
                </c:pt>
                <c:pt idx="71">
                  <c:v>58.14104169</c:v>
                </c:pt>
                <c:pt idx="72">
                  <c:v>57.28908527</c:v>
                </c:pt>
                <c:pt idx="73">
                  <c:v>56.98931302</c:v>
                </c:pt>
                <c:pt idx="74">
                  <c:v>58.39597835</c:v>
                </c:pt>
                <c:pt idx="75">
                  <c:v>52.53645607</c:v>
                </c:pt>
                <c:pt idx="76">
                  <c:v>48.40685167</c:v>
                </c:pt>
                <c:pt idx="77">
                  <c:v>50.9006392</c:v>
                </c:pt>
                <c:pt idx="78">
                  <c:v>55.53027223</c:v>
                </c:pt>
                <c:pt idx="79">
                  <c:v>55.53027223</c:v>
                </c:pt>
                <c:pt idx="80">
                  <c:v>49.51402322</c:v>
                </c:pt>
                <c:pt idx="81">
                  <c:v>60.73744584</c:v>
                </c:pt>
                <c:pt idx="82">
                  <c:v>55.33066187</c:v>
                </c:pt>
                <c:pt idx="83">
                  <c:v>51.6192422</c:v>
                </c:pt>
                <c:pt idx="84">
                  <c:v>48.57800265</c:v>
                </c:pt>
                <c:pt idx="85">
                  <c:v>46.31739863</c:v>
                </c:pt>
                <c:pt idx="86">
                  <c:v>43.89747452</c:v>
                </c:pt>
                <c:pt idx="87">
                  <c:v>41.55912889</c:v>
                </c:pt>
                <c:pt idx="88">
                  <c:v>37.99269803</c:v>
                </c:pt>
                <c:pt idx="89">
                  <c:v>39.8457894</c:v>
                </c:pt>
                <c:pt idx="90">
                  <c:v>45.67387784</c:v>
                </c:pt>
                <c:pt idx="91">
                  <c:v>47.32275791</c:v>
                </c:pt>
                <c:pt idx="92">
                  <c:v>41.05968533</c:v>
                </c:pt>
                <c:pt idx="93">
                  <c:v>49.97260484</c:v>
                </c:pt>
                <c:pt idx="94">
                  <c:v>49.74116394</c:v>
                </c:pt>
                <c:pt idx="95">
                  <c:v>47.83259969</c:v>
                </c:pt>
                <c:pt idx="96">
                  <c:v>49.65296065</c:v>
                </c:pt>
                <c:pt idx="97">
                  <c:v>45.95258221</c:v>
                </c:pt>
                <c:pt idx="98">
                  <c:v>44.06636529</c:v>
                </c:pt>
                <c:pt idx="99">
                  <c:v>41.32616231</c:v>
                </c:pt>
                <c:pt idx="100">
                  <c:v>51.59171301</c:v>
                </c:pt>
                <c:pt idx="101">
                  <c:v>39.46073739</c:v>
                </c:pt>
                <c:pt idx="102">
                  <c:v>39.30022675</c:v>
                </c:pt>
                <c:pt idx="103">
                  <c:v>35.56157084</c:v>
                </c:pt>
                <c:pt idx="104">
                  <c:v>35.83546887</c:v>
                </c:pt>
                <c:pt idx="105">
                  <c:v>35.5103712</c:v>
                </c:pt>
                <c:pt idx="106">
                  <c:v>37.93578962</c:v>
                </c:pt>
                <c:pt idx="107">
                  <c:v>39.16771836</c:v>
                </c:pt>
                <c:pt idx="108">
                  <c:v>35.21565326</c:v>
                </c:pt>
                <c:pt idx="109">
                  <c:v>35.54914868</c:v>
                </c:pt>
                <c:pt idx="110">
                  <c:v>35.54914868</c:v>
                </c:pt>
                <c:pt idx="111">
                  <c:v>34.72000663</c:v>
                </c:pt>
                <c:pt idx="112">
                  <c:v>31.19411035</c:v>
                </c:pt>
                <c:pt idx="113">
                  <c:v>32.82663228</c:v>
                </c:pt>
                <c:pt idx="114">
                  <c:v>29.95626769</c:v>
                </c:pt>
                <c:pt idx="115">
                  <c:v>34.48071946</c:v>
                </c:pt>
                <c:pt idx="116">
                  <c:v>30.10231028</c:v>
                </c:pt>
                <c:pt idx="117">
                  <c:v>30.10231028</c:v>
                </c:pt>
                <c:pt idx="118">
                  <c:v>33.50826754</c:v>
                </c:pt>
                <c:pt idx="119">
                  <c:v>42.55217124</c:v>
                </c:pt>
                <c:pt idx="120">
                  <c:v>41.78705963</c:v>
                </c:pt>
                <c:pt idx="121">
                  <c:v>37.00946502</c:v>
                </c:pt>
                <c:pt idx="122">
                  <c:v>36.33833229</c:v>
                </c:pt>
                <c:pt idx="123">
                  <c:v>43.01544498</c:v>
                </c:pt>
                <c:pt idx="124">
                  <c:v>46.69490651</c:v>
                </c:pt>
                <c:pt idx="125">
                  <c:v>50.74282671</c:v>
                </c:pt>
                <c:pt idx="126">
                  <c:v>60.64561847</c:v>
                </c:pt>
                <c:pt idx="127">
                  <c:v>55.53548392</c:v>
                </c:pt>
                <c:pt idx="128">
                  <c:v>52.19232836</c:v>
                </c:pt>
                <c:pt idx="129">
                  <c:v>55.32960359</c:v>
                </c:pt>
                <c:pt idx="130">
                  <c:v>65.89692199</c:v>
                </c:pt>
                <c:pt idx="131">
                  <c:v>63.89780239</c:v>
                </c:pt>
                <c:pt idx="132">
                  <c:v>66.98004463</c:v>
                </c:pt>
                <c:pt idx="133">
                  <c:v>73.83598538</c:v>
                </c:pt>
                <c:pt idx="134">
                  <c:v>74.72821935</c:v>
                </c:pt>
                <c:pt idx="135">
                  <c:v>79.698638</c:v>
                </c:pt>
                <c:pt idx="136">
                  <c:v>73.23537979</c:v>
                </c:pt>
                <c:pt idx="137">
                  <c:v>75.69742267</c:v>
                </c:pt>
                <c:pt idx="138">
                  <c:v>78.48965862</c:v>
                </c:pt>
                <c:pt idx="139">
                  <c:v>68.8497739</c:v>
                </c:pt>
                <c:pt idx="140">
                  <c:v>72.41362502</c:v>
                </c:pt>
                <c:pt idx="141">
                  <c:v>75.63062232</c:v>
                </c:pt>
                <c:pt idx="142">
                  <c:v>77.9672063</c:v>
                </c:pt>
                <c:pt idx="143">
                  <c:v>66.41682939</c:v>
                </c:pt>
                <c:pt idx="144">
                  <c:v>58.15375753</c:v>
                </c:pt>
                <c:pt idx="145">
                  <c:v>49.93710991</c:v>
                </c:pt>
                <c:pt idx="146">
                  <c:v>47.95647522</c:v>
                </c:pt>
                <c:pt idx="147">
                  <c:v>46.69673832</c:v>
                </c:pt>
                <c:pt idx="148">
                  <c:v>48.6341869</c:v>
                </c:pt>
                <c:pt idx="149">
                  <c:v>46.9126271</c:v>
                </c:pt>
                <c:pt idx="150">
                  <c:v>55.50641896</c:v>
                </c:pt>
                <c:pt idx="151">
                  <c:v>52.83987265</c:v>
                </c:pt>
                <c:pt idx="152">
                  <c:v>49.03461039</c:v>
                </c:pt>
                <c:pt idx="153">
                  <c:v>52.18126917</c:v>
                </c:pt>
                <c:pt idx="154">
                  <c:v>56.23446684</c:v>
                </c:pt>
                <c:pt idx="155">
                  <c:v>52.43026491</c:v>
                </c:pt>
                <c:pt idx="156">
                  <c:v>50.99223068</c:v>
                </c:pt>
                <c:pt idx="157">
                  <c:v>52.62479299</c:v>
                </c:pt>
                <c:pt idx="158">
                  <c:v>47.29258359</c:v>
                </c:pt>
                <c:pt idx="159">
                  <c:v>49.18296477</c:v>
                </c:pt>
                <c:pt idx="160">
                  <c:v>48.31215059</c:v>
                </c:pt>
                <c:pt idx="161">
                  <c:v>44.662419</c:v>
                </c:pt>
                <c:pt idx="162">
                  <c:v>40.99381944</c:v>
                </c:pt>
                <c:pt idx="163">
                  <c:v>38.22710709</c:v>
                </c:pt>
                <c:pt idx="164">
                  <c:v>37.71941374</c:v>
                </c:pt>
                <c:pt idx="165">
                  <c:v>40.76916946</c:v>
                </c:pt>
                <c:pt idx="166">
                  <c:v>44.66027307</c:v>
                </c:pt>
                <c:pt idx="167">
                  <c:v>43.75735669</c:v>
                </c:pt>
                <c:pt idx="168">
                  <c:v>44.27731211</c:v>
                </c:pt>
                <c:pt idx="169">
                  <c:v>48.22896258</c:v>
                </c:pt>
                <c:pt idx="170">
                  <c:v>46.82948732</c:v>
                </c:pt>
                <c:pt idx="171">
                  <c:v>43.36627265</c:v>
                </c:pt>
                <c:pt idx="172">
                  <c:v>44.13998213</c:v>
                </c:pt>
                <c:pt idx="173">
                  <c:v>43.34287772</c:v>
                </c:pt>
                <c:pt idx="174">
                  <c:v>42.35444307</c:v>
                </c:pt>
                <c:pt idx="175">
                  <c:v>42.18178432</c:v>
                </c:pt>
                <c:pt idx="176">
                  <c:v>41.99741153</c:v>
                </c:pt>
                <c:pt idx="177">
                  <c:v>47.21518113</c:v>
                </c:pt>
                <c:pt idx="178">
                  <c:v>41.30778001</c:v>
                </c:pt>
                <c:pt idx="179">
                  <c:v>42.79950521</c:v>
                </c:pt>
                <c:pt idx="180">
                  <c:v>45.05535214</c:v>
                </c:pt>
                <c:pt idx="181">
                  <c:v>45.05535214</c:v>
                </c:pt>
                <c:pt idx="182">
                  <c:v>42.0626637</c:v>
                </c:pt>
                <c:pt idx="183">
                  <c:v>38.88387753</c:v>
                </c:pt>
                <c:pt idx="184">
                  <c:v>45.03479343</c:v>
                </c:pt>
                <c:pt idx="185">
                  <c:v>47.36843829</c:v>
                </c:pt>
                <c:pt idx="186">
                  <c:v>45.51846004</c:v>
                </c:pt>
                <c:pt idx="187">
                  <c:v>21.85206901</c:v>
                </c:pt>
                <c:pt idx="188">
                  <c:v>20.10349699</c:v>
                </c:pt>
                <c:pt idx="189">
                  <c:v>19.8892552</c:v>
                </c:pt>
                <c:pt idx="190">
                  <c:v>18.12146959</c:v>
                </c:pt>
                <c:pt idx="191">
                  <c:v>17.96970203</c:v>
                </c:pt>
                <c:pt idx="192">
                  <c:v>17.59932584</c:v>
                </c:pt>
                <c:pt idx="193">
                  <c:v>17.16391898</c:v>
                </c:pt>
                <c:pt idx="194">
                  <c:v>16.77289799</c:v>
                </c:pt>
                <c:pt idx="195">
                  <c:v>18.20627441</c:v>
                </c:pt>
                <c:pt idx="196">
                  <c:v>17.36870473</c:v>
                </c:pt>
                <c:pt idx="197">
                  <c:v>23.2208424</c:v>
                </c:pt>
                <c:pt idx="198">
                  <c:v>22.20470841</c:v>
                </c:pt>
                <c:pt idx="199">
                  <c:v>20.43885109</c:v>
                </c:pt>
                <c:pt idx="200">
                  <c:v>20.74737314</c:v>
                </c:pt>
                <c:pt idx="201">
                  <c:v>22.68462879</c:v>
                </c:pt>
                <c:pt idx="202">
                  <c:v>22.38992843</c:v>
                </c:pt>
                <c:pt idx="203">
                  <c:v>21.68212557</c:v>
                </c:pt>
                <c:pt idx="204">
                  <c:v>21.26837319</c:v>
                </c:pt>
                <c:pt idx="205">
                  <c:v>24.74793289</c:v>
                </c:pt>
                <c:pt idx="206">
                  <c:v>27.80236313</c:v>
                </c:pt>
                <c:pt idx="207">
                  <c:v>27.50182609</c:v>
                </c:pt>
                <c:pt idx="208">
                  <c:v>25.98909368</c:v>
                </c:pt>
                <c:pt idx="209">
                  <c:v>33.47622964</c:v>
                </c:pt>
                <c:pt idx="210">
                  <c:v>29.57577645</c:v>
                </c:pt>
                <c:pt idx="211">
                  <c:v>28.04573831</c:v>
                </c:pt>
                <c:pt idx="212">
                  <c:v>27.89035484</c:v>
                </c:pt>
                <c:pt idx="213">
                  <c:v>26.77219312</c:v>
                </c:pt>
                <c:pt idx="214">
                  <c:v>25.81678138</c:v>
                </c:pt>
                <c:pt idx="215">
                  <c:v>25.49023573</c:v>
                </c:pt>
                <c:pt idx="216">
                  <c:v>27.94402081</c:v>
                </c:pt>
                <c:pt idx="217">
                  <c:v>45.67077902</c:v>
                </c:pt>
                <c:pt idx="218">
                  <c:v>52.5089221</c:v>
                </c:pt>
                <c:pt idx="219">
                  <c:v>48.55965731</c:v>
                </c:pt>
                <c:pt idx="220">
                  <c:v>56.33962777</c:v>
                </c:pt>
                <c:pt idx="221">
                  <c:v>62.7708814</c:v>
                </c:pt>
                <c:pt idx="222">
                  <c:v>52.13717121</c:v>
                </c:pt>
                <c:pt idx="223">
                  <c:v>49.9113476</c:v>
                </c:pt>
                <c:pt idx="224">
                  <c:v>48.29646625</c:v>
                </c:pt>
                <c:pt idx="225">
                  <c:v>46.670294</c:v>
                </c:pt>
                <c:pt idx="226">
                  <c:v>48.53639887</c:v>
                </c:pt>
                <c:pt idx="227">
                  <c:v>46.98708953</c:v>
                </c:pt>
                <c:pt idx="228">
                  <c:v>50.84906075</c:v>
                </c:pt>
                <c:pt idx="229">
                  <c:v>49.39583311</c:v>
                </c:pt>
                <c:pt idx="230">
                  <c:v>50.41327489</c:v>
                </c:pt>
                <c:pt idx="231">
                  <c:v>46.86190465</c:v>
                </c:pt>
                <c:pt idx="232">
                  <c:v>45.6257087</c:v>
                </c:pt>
                <c:pt idx="233">
                  <c:v>48.54902411</c:v>
                </c:pt>
                <c:pt idx="234">
                  <c:v>52.15055394</c:v>
                </c:pt>
                <c:pt idx="235">
                  <c:v>51.25884161</c:v>
                </c:pt>
                <c:pt idx="236">
                  <c:v>53.26679169</c:v>
                </c:pt>
                <c:pt idx="237">
                  <c:v>51.94978656</c:v>
                </c:pt>
                <c:pt idx="238">
                  <c:v>52.89055951</c:v>
                </c:pt>
                <c:pt idx="239">
                  <c:v>49.09494261</c:v>
                </c:pt>
                <c:pt idx="240">
                  <c:v>45.27760233</c:v>
                </c:pt>
                <c:pt idx="241">
                  <c:v>44.65441027</c:v>
                </c:pt>
                <c:pt idx="242">
                  <c:v>44.32589866</c:v>
                </c:pt>
                <c:pt idx="243">
                  <c:v>41.99681319</c:v>
                </c:pt>
                <c:pt idx="244">
                  <c:v>40.68137591</c:v>
                </c:pt>
                <c:pt idx="245">
                  <c:v>39.0354594</c:v>
                </c:pt>
                <c:pt idx="246">
                  <c:v>38.3667887</c:v>
                </c:pt>
                <c:pt idx="247">
                  <c:v>37.00161366</c:v>
                </c:pt>
                <c:pt idx="248">
                  <c:v>38.7615739</c:v>
                </c:pt>
                <c:pt idx="249">
                  <c:v>38.7615739</c:v>
                </c:pt>
                <c:pt idx="250">
                  <c:v>34.64568722</c:v>
                </c:pt>
              </c:numCache>
            </c:numRef>
          </c:val>
          <c:smooth val="0"/>
        </c:ser>
        <c:ser>
          <c:idx val="1"/>
          <c:order val="1"/>
          <c:tx>
            <c:v>Oversold (30)</c:v>
          </c:tx>
          <c:spPr>
            <a:ln xmlns:a="http://schemas.openxmlformats.org/drawingml/2006/main" w="6668">
              <a:solidFill>
                <a:srgbClr val="B99552"/>
              </a:solidFill>
            </a:ln>
          </c:spPr>
          <c:marker>
            <c:symbol val="none"/>
          </c:marker>
          <c:cat>
            <c:strRef>
              <c:f>'Chart Data'!$C$2:$C$252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Data'!$D$2:$D$252</c:f>
              <c:numCache>
                <c:formatCode>0</c:formatCode>
                <c:ptCount val="251"/>
                <c:pt idx="0">
                  <c:v>30</c:v>
                </c:pt>
                <c:pt idx="1">
                  <c:v>30</c:v>
                </c:pt>
                <c:pt idx="2">
                  <c:v>30</c:v>
                </c:pt>
                <c:pt idx="3">
                  <c:v>30</c:v>
                </c:pt>
                <c:pt idx="4">
                  <c:v>30</c:v>
                </c:pt>
                <c:pt idx="5">
                  <c:v>30</c:v>
                </c:pt>
                <c:pt idx="6">
                  <c:v>30</c:v>
                </c:pt>
                <c:pt idx="7">
                  <c:v>30</c:v>
                </c:pt>
                <c:pt idx="8">
                  <c:v>30</c:v>
                </c:pt>
                <c:pt idx="9">
                  <c:v>30</c:v>
                </c:pt>
                <c:pt idx="10">
                  <c:v>30</c:v>
                </c:pt>
                <c:pt idx="11">
                  <c:v>30</c:v>
                </c:pt>
                <c:pt idx="12">
                  <c:v>30</c:v>
                </c:pt>
                <c:pt idx="13">
                  <c:v>30</c:v>
                </c:pt>
                <c:pt idx="14">
                  <c:v>30</c:v>
                </c:pt>
                <c:pt idx="15">
                  <c:v>30</c:v>
                </c:pt>
                <c:pt idx="16">
                  <c:v>30</c:v>
                </c:pt>
                <c:pt idx="17">
                  <c:v>30</c:v>
                </c:pt>
                <c:pt idx="18">
                  <c:v>30</c:v>
                </c:pt>
                <c:pt idx="19">
                  <c:v>30</c:v>
                </c:pt>
                <c:pt idx="20">
                  <c:v>30</c:v>
                </c:pt>
                <c:pt idx="21">
                  <c:v>30</c:v>
                </c:pt>
                <c:pt idx="22">
                  <c:v>30</c:v>
                </c:pt>
                <c:pt idx="23">
                  <c:v>30</c:v>
                </c:pt>
                <c:pt idx="24">
                  <c:v>30</c:v>
                </c:pt>
                <c:pt idx="25">
                  <c:v>30</c:v>
                </c:pt>
                <c:pt idx="26">
                  <c:v>30</c:v>
                </c:pt>
                <c:pt idx="27">
                  <c:v>30</c:v>
                </c:pt>
                <c:pt idx="28">
                  <c:v>30</c:v>
                </c:pt>
                <c:pt idx="29">
                  <c:v>30</c:v>
                </c:pt>
                <c:pt idx="30">
                  <c:v>30</c:v>
                </c:pt>
                <c:pt idx="31">
                  <c:v>30</c:v>
                </c:pt>
                <c:pt idx="32">
                  <c:v>30</c:v>
                </c:pt>
                <c:pt idx="33">
                  <c:v>30</c:v>
                </c:pt>
                <c:pt idx="34">
                  <c:v>30</c:v>
                </c:pt>
                <c:pt idx="35">
                  <c:v>30</c:v>
                </c:pt>
                <c:pt idx="36">
                  <c:v>30</c:v>
                </c:pt>
                <c:pt idx="37">
                  <c:v>30</c:v>
                </c:pt>
                <c:pt idx="38">
                  <c:v>30</c:v>
                </c:pt>
                <c:pt idx="39">
                  <c:v>30</c:v>
                </c:pt>
                <c:pt idx="40">
                  <c:v>30</c:v>
                </c:pt>
                <c:pt idx="41">
                  <c:v>30</c:v>
                </c:pt>
                <c:pt idx="42">
                  <c:v>30</c:v>
                </c:pt>
                <c:pt idx="43">
                  <c:v>30</c:v>
                </c:pt>
                <c:pt idx="44">
                  <c:v>30</c:v>
                </c:pt>
                <c:pt idx="45">
                  <c:v>30</c:v>
                </c:pt>
                <c:pt idx="46">
                  <c:v>30</c:v>
                </c:pt>
                <c:pt idx="47">
                  <c:v>30</c:v>
                </c:pt>
                <c:pt idx="48">
                  <c:v>30</c:v>
                </c:pt>
                <c:pt idx="49">
                  <c:v>30</c:v>
                </c:pt>
                <c:pt idx="50">
                  <c:v>30</c:v>
                </c:pt>
                <c:pt idx="51">
                  <c:v>30</c:v>
                </c:pt>
                <c:pt idx="52">
                  <c:v>30</c:v>
                </c:pt>
                <c:pt idx="53">
                  <c:v>30</c:v>
                </c:pt>
                <c:pt idx="54">
                  <c:v>30</c:v>
                </c:pt>
                <c:pt idx="55">
                  <c:v>30</c:v>
                </c:pt>
                <c:pt idx="56">
                  <c:v>30</c:v>
                </c:pt>
                <c:pt idx="57">
                  <c:v>30</c:v>
                </c:pt>
                <c:pt idx="58">
                  <c:v>30</c:v>
                </c:pt>
                <c:pt idx="59">
                  <c:v>30</c:v>
                </c:pt>
                <c:pt idx="60">
                  <c:v>30</c:v>
                </c:pt>
                <c:pt idx="61">
                  <c:v>30</c:v>
                </c:pt>
                <c:pt idx="62">
                  <c:v>30</c:v>
                </c:pt>
                <c:pt idx="63">
                  <c:v>30</c:v>
                </c:pt>
                <c:pt idx="64">
                  <c:v>30</c:v>
                </c:pt>
                <c:pt idx="65">
                  <c:v>30</c:v>
                </c:pt>
                <c:pt idx="66">
                  <c:v>30</c:v>
                </c:pt>
                <c:pt idx="67">
                  <c:v>30</c:v>
                </c:pt>
                <c:pt idx="68">
                  <c:v>30</c:v>
                </c:pt>
                <c:pt idx="69">
                  <c:v>30</c:v>
                </c:pt>
                <c:pt idx="70">
                  <c:v>30</c:v>
                </c:pt>
                <c:pt idx="71">
                  <c:v>30</c:v>
                </c:pt>
                <c:pt idx="72">
                  <c:v>30</c:v>
                </c:pt>
                <c:pt idx="73">
                  <c:v>30</c:v>
                </c:pt>
                <c:pt idx="74">
                  <c:v>30</c:v>
                </c:pt>
                <c:pt idx="75">
                  <c:v>30</c:v>
                </c:pt>
                <c:pt idx="76">
                  <c:v>30</c:v>
                </c:pt>
                <c:pt idx="77">
                  <c:v>30</c:v>
                </c:pt>
                <c:pt idx="78">
                  <c:v>30</c:v>
                </c:pt>
                <c:pt idx="79">
                  <c:v>30</c:v>
                </c:pt>
                <c:pt idx="80">
                  <c:v>30</c:v>
                </c:pt>
                <c:pt idx="81">
                  <c:v>30</c:v>
                </c:pt>
                <c:pt idx="82">
                  <c:v>30</c:v>
                </c:pt>
                <c:pt idx="83">
                  <c:v>30</c:v>
                </c:pt>
                <c:pt idx="84">
                  <c:v>30</c:v>
                </c:pt>
                <c:pt idx="85">
                  <c:v>30</c:v>
                </c:pt>
                <c:pt idx="86">
                  <c:v>30</c:v>
                </c:pt>
                <c:pt idx="87">
                  <c:v>30</c:v>
                </c:pt>
                <c:pt idx="88">
                  <c:v>30</c:v>
                </c:pt>
                <c:pt idx="89">
                  <c:v>30</c:v>
                </c:pt>
                <c:pt idx="90">
                  <c:v>30</c:v>
                </c:pt>
                <c:pt idx="91">
                  <c:v>30</c:v>
                </c:pt>
                <c:pt idx="92">
                  <c:v>30</c:v>
                </c:pt>
                <c:pt idx="93">
                  <c:v>30</c:v>
                </c:pt>
                <c:pt idx="94">
                  <c:v>30</c:v>
                </c:pt>
                <c:pt idx="95">
                  <c:v>30</c:v>
                </c:pt>
                <c:pt idx="96">
                  <c:v>30</c:v>
                </c:pt>
                <c:pt idx="97">
                  <c:v>30</c:v>
                </c:pt>
                <c:pt idx="98">
                  <c:v>30</c:v>
                </c:pt>
                <c:pt idx="99">
                  <c:v>30</c:v>
                </c:pt>
                <c:pt idx="100">
                  <c:v>30</c:v>
                </c:pt>
                <c:pt idx="101">
                  <c:v>30</c:v>
                </c:pt>
                <c:pt idx="102">
                  <c:v>30</c:v>
                </c:pt>
                <c:pt idx="103">
                  <c:v>30</c:v>
                </c:pt>
                <c:pt idx="104">
                  <c:v>30</c:v>
                </c:pt>
                <c:pt idx="105">
                  <c:v>30</c:v>
                </c:pt>
                <c:pt idx="106">
                  <c:v>30</c:v>
                </c:pt>
                <c:pt idx="107">
                  <c:v>30</c:v>
                </c:pt>
                <c:pt idx="108">
                  <c:v>30</c:v>
                </c:pt>
                <c:pt idx="109">
                  <c:v>30</c:v>
                </c:pt>
                <c:pt idx="110">
                  <c:v>30</c:v>
                </c:pt>
                <c:pt idx="111">
                  <c:v>30</c:v>
                </c:pt>
                <c:pt idx="112">
                  <c:v>30</c:v>
                </c:pt>
                <c:pt idx="113">
                  <c:v>30</c:v>
                </c:pt>
                <c:pt idx="114">
                  <c:v>30</c:v>
                </c:pt>
                <c:pt idx="115">
                  <c:v>30</c:v>
                </c:pt>
                <c:pt idx="116">
                  <c:v>30</c:v>
                </c:pt>
                <c:pt idx="117">
                  <c:v>30</c:v>
                </c:pt>
                <c:pt idx="118">
                  <c:v>30</c:v>
                </c:pt>
                <c:pt idx="119">
                  <c:v>30</c:v>
                </c:pt>
                <c:pt idx="120">
                  <c:v>30</c:v>
                </c:pt>
                <c:pt idx="121">
                  <c:v>30</c:v>
                </c:pt>
                <c:pt idx="122">
                  <c:v>30</c:v>
                </c:pt>
                <c:pt idx="123">
                  <c:v>30</c:v>
                </c:pt>
                <c:pt idx="124">
                  <c:v>30</c:v>
                </c:pt>
                <c:pt idx="125">
                  <c:v>30</c:v>
                </c:pt>
                <c:pt idx="126">
                  <c:v>30</c:v>
                </c:pt>
                <c:pt idx="127">
                  <c:v>30</c:v>
                </c:pt>
                <c:pt idx="128">
                  <c:v>30</c:v>
                </c:pt>
                <c:pt idx="129">
                  <c:v>30</c:v>
                </c:pt>
                <c:pt idx="130">
                  <c:v>30</c:v>
                </c:pt>
                <c:pt idx="131">
                  <c:v>30</c:v>
                </c:pt>
                <c:pt idx="132">
                  <c:v>30</c:v>
                </c:pt>
                <c:pt idx="133">
                  <c:v>30</c:v>
                </c:pt>
                <c:pt idx="134">
                  <c:v>30</c:v>
                </c:pt>
                <c:pt idx="135">
                  <c:v>30</c:v>
                </c:pt>
                <c:pt idx="136">
                  <c:v>30</c:v>
                </c:pt>
                <c:pt idx="137">
                  <c:v>30</c:v>
                </c:pt>
                <c:pt idx="138">
                  <c:v>30</c:v>
                </c:pt>
                <c:pt idx="139">
                  <c:v>30</c:v>
                </c:pt>
                <c:pt idx="140">
                  <c:v>30</c:v>
                </c:pt>
                <c:pt idx="141">
                  <c:v>30</c:v>
                </c:pt>
                <c:pt idx="142">
                  <c:v>30</c:v>
                </c:pt>
                <c:pt idx="143">
                  <c:v>30</c:v>
                </c:pt>
                <c:pt idx="144">
                  <c:v>30</c:v>
                </c:pt>
                <c:pt idx="145">
                  <c:v>30</c:v>
                </c:pt>
                <c:pt idx="146">
                  <c:v>30</c:v>
                </c:pt>
                <c:pt idx="147">
                  <c:v>30</c:v>
                </c:pt>
                <c:pt idx="148">
                  <c:v>30</c:v>
                </c:pt>
                <c:pt idx="149">
                  <c:v>30</c:v>
                </c:pt>
                <c:pt idx="150">
                  <c:v>30</c:v>
                </c:pt>
                <c:pt idx="151">
                  <c:v>30</c:v>
                </c:pt>
                <c:pt idx="152">
                  <c:v>30</c:v>
                </c:pt>
                <c:pt idx="153">
                  <c:v>30</c:v>
                </c:pt>
                <c:pt idx="154">
                  <c:v>30</c:v>
                </c:pt>
                <c:pt idx="155">
                  <c:v>30</c:v>
                </c:pt>
                <c:pt idx="156">
                  <c:v>30</c:v>
                </c:pt>
                <c:pt idx="157">
                  <c:v>30</c:v>
                </c:pt>
                <c:pt idx="158">
                  <c:v>30</c:v>
                </c:pt>
                <c:pt idx="159">
                  <c:v>30</c:v>
                </c:pt>
                <c:pt idx="160">
                  <c:v>30</c:v>
                </c:pt>
                <c:pt idx="161">
                  <c:v>30</c:v>
                </c:pt>
                <c:pt idx="162">
                  <c:v>30</c:v>
                </c:pt>
                <c:pt idx="163">
                  <c:v>30</c:v>
                </c:pt>
                <c:pt idx="164">
                  <c:v>30</c:v>
                </c:pt>
                <c:pt idx="165">
                  <c:v>30</c:v>
                </c:pt>
                <c:pt idx="166">
                  <c:v>30</c:v>
                </c:pt>
                <c:pt idx="167">
                  <c:v>30</c:v>
                </c:pt>
                <c:pt idx="168">
                  <c:v>30</c:v>
                </c:pt>
                <c:pt idx="169">
                  <c:v>30</c:v>
                </c:pt>
                <c:pt idx="170">
                  <c:v>30</c:v>
                </c:pt>
                <c:pt idx="171">
                  <c:v>30</c:v>
                </c:pt>
                <c:pt idx="172">
                  <c:v>30</c:v>
                </c:pt>
                <c:pt idx="173">
                  <c:v>30</c:v>
                </c:pt>
                <c:pt idx="174">
                  <c:v>30</c:v>
                </c:pt>
                <c:pt idx="175">
                  <c:v>30</c:v>
                </c:pt>
                <c:pt idx="176">
                  <c:v>30</c:v>
                </c:pt>
                <c:pt idx="177">
                  <c:v>30</c:v>
                </c:pt>
                <c:pt idx="178">
                  <c:v>30</c:v>
                </c:pt>
                <c:pt idx="179">
                  <c:v>30</c:v>
                </c:pt>
                <c:pt idx="180">
                  <c:v>30</c:v>
                </c:pt>
                <c:pt idx="181">
                  <c:v>30</c:v>
                </c:pt>
                <c:pt idx="182">
                  <c:v>30</c:v>
                </c:pt>
                <c:pt idx="183">
                  <c:v>30</c:v>
                </c:pt>
                <c:pt idx="184">
                  <c:v>30</c:v>
                </c:pt>
                <c:pt idx="185">
                  <c:v>30</c:v>
                </c:pt>
                <c:pt idx="186">
                  <c:v>30</c:v>
                </c:pt>
                <c:pt idx="187">
                  <c:v>30</c:v>
                </c:pt>
                <c:pt idx="188">
                  <c:v>30</c:v>
                </c:pt>
                <c:pt idx="189">
                  <c:v>30</c:v>
                </c:pt>
                <c:pt idx="190">
                  <c:v>30</c:v>
                </c:pt>
                <c:pt idx="191">
                  <c:v>30</c:v>
                </c:pt>
                <c:pt idx="192">
                  <c:v>30</c:v>
                </c:pt>
                <c:pt idx="193">
                  <c:v>30</c:v>
                </c:pt>
                <c:pt idx="194">
                  <c:v>30</c:v>
                </c:pt>
                <c:pt idx="195">
                  <c:v>30</c:v>
                </c:pt>
                <c:pt idx="196">
                  <c:v>30</c:v>
                </c:pt>
                <c:pt idx="197">
                  <c:v>30</c:v>
                </c:pt>
                <c:pt idx="198">
                  <c:v>30</c:v>
                </c:pt>
                <c:pt idx="199">
                  <c:v>30</c:v>
                </c:pt>
                <c:pt idx="200">
                  <c:v>30</c:v>
                </c:pt>
                <c:pt idx="201">
                  <c:v>30</c:v>
                </c:pt>
                <c:pt idx="202">
                  <c:v>30</c:v>
                </c:pt>
                <c:pt idx="203">
                  <c:v>30</c:v>
                </c:pt>
                <c:pt idx="204">
                  <c:v>30</c:v>
                </c:pt>
                <c:pt idx="205">
                  <c:v>30</c:v>
                </c:pt>
                <c:pt idx="206">
                  <c:v>30</c:v>
                </c:pt>
                <c:pt idx="207">
                  <c:v>30</c:v>
                </c:pt>
                <c:pt idx="208">
                  <c:v>30</c:v>
                </c:pt>
                <c:pt idx="209">
                  <c:v>30</c:v>
                </c:pt>
                <c:pt idx="210">
                  <c:v>30</c:v>
                </c:pt>
                <c:pt idx="211">
                  <c:v>30</c:v>
                </c:pt>
                <c:pt idx="212">
                  <c:v>30</c:v>
                </c:pt>
                <c:pt idx="213">
                  <c:v>30</c:v>
                </c:pt>
                <c:pt idx="214">
                  <c:v>30</c:v>
                </c:pt>
                <c:pt idx="215">
                  <c:v>30</c:v>
                </c:pt>
                <c:pt idx="216">
                  <c:v>30</c:v>
                </c:pt>
                <c:pt idx="217">
                  <c:v>30</c:v>
                </c:pt>
                <c:pt idx="218">
                  <c:v>30</c:v>
                </c:pt>
                <c:pt idx="219">
                  <c:v>30</c:v>
                </c:pt>
                <c:pt idx="220">
                  <c:v>30</c:v>
                </c:pt>
                <c:pt idx="221">
                  <c:v>30</c:v>
                </c:pt>
                <c:pt idx="222">
                  <c:v>30</c:v>
                </c:pt>
                <c:pt idx="223">
                  <c:v>30</c:v>
                </c:pt>
                <c:pt idx="224">
                  <c:v>30</c:v>
                </c:pt>
                <c:pt idx="225">
                  <c:v>30</c:v>
                </c:pt>
                <c:pt idx="226">
                  <c:v>30</c:v>
                </c:pt>
                <c:pt idx="227">
                  <c:v>30</c:v>
                </c:pt>
                <c:pt idx="228">
                  <c:v>30</c:v>
                </c:pt>
                <c:pt idx="229">
                  <c:v>30</c:v>
                </c:pt>
                <c:pt idx="230">
                  <c:v>30</c:v>
                </c:pt>
                <c:pt idx="231">
                  <c:v>30</c:v>
                </c:pt>
                <c:pt idx="232">
                  <c:v>30</c:v>
                </c:pt>
                <c:pt idx="233">
                  <c:v>30</c:v>
                </c:pt>
                <c:pt idx="234">
                  <c:v>30</c:v>
                </c:pt>
                <c:pt idx="235">
                  <c:v>30</c:v>
                </c:pt>
                <c:pt idx="236">
                  <c:v>30</c:v>
                </c:pt>
                <c:pt idx="237">
                  <c:v>30</c:v>
                </c:pt>
                <c:pt idx="238">
                  <c:v>30</c:v>
                </c:pt>
                <c:pt idx="239">
                  <c:v>30</c:v>
                </c:pt>
                <c:pt idx="240">
                  <c:v>30</c:v>
                </c:pt>
                <c:pt idx="241">
                  <c:v>30</c:v>
                </c:pt>
                <c:pt idx="242">
                  <c:v>30</c:v>
                </c:pt>
                <c:pt idx="243">
                  <c:v>30</c:v>
                </c:pt>
                <c:pt idx="244">
                  <c:v>30</c:v>
                </c:pt>
                <c:pt idx="245">
                  <c:v>30</c:v>
                </c:pt>
                <c:pt idx="246">
                  <c:v>30</c:v>
                </c:pt>
                <c:pt idx="247">
                  <c:v>30</c:v>
                </c:pt>
                <c:pt idx="248">
                  <c:v>30</c:v>
                </c:pt>
                <c:pt idx="249">
                  <c:v>30</c:v>
                </c:pt>
                <c:pt idx="250">
                  <c:v>30</c:v>
                </c:pt>
              </c:numCache>
            </c:numRef>
          </c:val>
          <c:smooth val="0"/>
        </c:ser>
        <c:ser>
          <c:idx val="2"/>
          <c:order val="2"/>
          <c:tx>
            <c:v>Overbought (70)</c:v>
          </c:tx>
          <c:spPr>
            <a:ln xmlns:a="http://schemas.openxmlformats.org/drawingml/2006/main" w="6668">
              <a:solidFill>
                <a:srgbClr val="B99552"/>
              </a:solidFill>
            </a:ln>
          </c:spPr>
          <c:marker>
            <c:symbol val="none"/>
          </c:marker>
          <c:cat>
            <c:strRef>
              <c:f>'Chart Data'!$E$2:$E$252</c:f>
              <c:strCache>
                <c:ptCount val="251"/>
                <c:pt idx="0">
                  <c:v>2025-09-24</c:v>
                </c:pt>
                <c:pt idx="1">
                  <c:v>2025-09-25</c:v>
                </c:pt>
                <c:pt idx="2">
                  <c:v>2025-09-26</c:v>
                </c:pt>
                <c:pt idx="3">
                  <c:v>2025-09-29</c:v>
                </c:pt>
                <c:pt idx="4">
                  <c:v>2025-09-30</c:v>
                </c:pt>
                <c:pt idx="5">
                  <c:v>2025-10-01</c:v>
                </c:pt>
                <c:pt idx="6">
                  <c:v>2025-10-02</c:v>
                </c:pt>
                <c:pt idx="7">
                  <c:v>2025-10-03</c:v>
                </c:pt>
                <c:pt idx="8">
                  <c:v>2025-10-06</c:v>
                </c:pt>
                <c:pt idx="9">
                  <c:v>2025-10-07</c:v>
                </c:pt>
                <c:pt idx="10">
                  <c:v>2025-10-08</c:v>
                </c:pt>
                <c:pt idx="11">
                  <c:v>2025-10-09</c:v>
                </c:pt>
                <c:pt idx="12">
                  <c:v>2025-10-10</c:v>
                </c:pt>
                <c:pt idx="13">
                  <c:v>2025-10-13</c:v>
                </c:pt>
                <c:pt idx="14">
                  <c:v>2025-10-14</c:v>
                </c:pt>
                <c:pt idx="15">
                  <c:v>2025-10-15</c:v>
                </c:pt>
                <c:pt idx="16">
                  <c:v>2025-10-16</c:v>
                </c:pt>
                <c:pt idx="17">
                  <c:v>2025-10-17</c:v>
                </c:pt>
                <c:pt idx="18">
                  <c:v>2025-10-20</c:v>
                </c:pt>
                <c:pt idx="19">
                  <c:v>2025-10-21</c:v>
                </c:pt>
                <c:pt idx="20">
                  <c:v>2025-10-22</c:v>
                </c:pt>
                <c:pt idx="21">
                  <c:v>2025-10-23</c:v>
                </c:pt>
                <c:pt idx="22">
                  <c:v>2025-10-24</c:v>
                </c:pt>
                <c:pt idx="23">
                  <c:v>2025-10-27</c:v>
                </c:pt>
                <c:pt idx="24">
                  <c:v>2025-10-28</c:v>
                </c:pt>
                <c:pt idx="25">
                  <c:v>2025-10-29</c:v>
                </c:pt>
                <c:pt idx="26">
                  <c:v>2025-10-30</c:v>
                </c:pt>
                <c:pt idx="27">
                  <c:v>2025-10-31</c:v>
                </c:pt>
                <c:pt idx="28">
                  <c:v>2025-11-03</c:v>
                </c:pt>
                <c:pt idx="29">
                  <c:v>2025-11-04</c:v>
                </c:pt>
                <c:pt idx="30">
                  <c:v>2025-11-05</c:v>
                </c:pt>
                <c:pt idx="31">
                  <c:v>2025-11-06</c:v>
                </c:pt>
                <c:pt idx="32">
                  <c:v>2025-11-07</c:v>
                </c:pt>
                <c:pt idx="33">
                  <c:v>2025-11-10</c:v>
                </c:pt>
                <c:pt idx="34">
                  <c:v>2025-11-11</c:v>
                </c:pt>
                <c:pt idx="35">
                  <c:v>2025-11-12</c:v>
                </c:pt>
                <c:pt idx="36">
                  <c:v>2025-11-13</c:v>
                </c:pt>
                <c:pt idx="37">
                  <c:v>2025-11-14</c:v>
                </c:pt>
                <c:pt idx="38">
                  <c:v>2025-11-17</c:v>
                </c:pt>
                <c:pt idx="39">
                  <c:v>2025-11-18</c:v>
                </c:pt>
                <c:pt idx="40">
                  <c:v>2025-11-19</c:v>
                </c:pt>
                <c:pt idx="41">
                  <c:v>2025-11-20</c:v>
                </c:pt>
                <c:pt idx="42">
                  <c:v>2025-11-21</c:v>
                </c:pt>
                <c:pt idx="43">
                  <c:v>2025-11-24</c:v>
                </c:pt>
                <c:pt idx="44">
                  <c:v>2025-11-25</c:v>
                </c:pt>
                <c:pt idx="45">
                  <c:v>2025-11-26</c:v>
                </c:pt>
                <c:pt idx="46">
                  <c:v>2025-11-28</c:v>
                </c:pt>
                <c:pt idx="47">
                  <c:v>2025-12-01</c:v>
                </c:pt>
                <c:pt idx="48">
                  <c:v>2025-12-02</c:v>
                </c:pt>
                <c:pt idx="49">
                  <c:v>2025-12-03</c:v>
                </c:pt>
                <c:pt idx="50">
                  <c:v>2025-12-04</c:v>
                </c:pt>
                <c:pt idx="51">
                  <c:v>2025-12-05</c:v>
                </c:pt>
                <c:pt idx="52">
                  <c:v>2025-12-08</c:v>
                </c:pt>
                <c:pt idx="53">
                  <c:v>2025-12-09</c:v>
                </c:pt>
                <c:pt idx="54">
                  <c:v>2025-12-10</c:v>
                </c:pt>
                <c:pt idx="55">
                  <c:v>2025-12-11</c:v>
                </c:pt>
                <c:pt idx="56">
                  <c:v>2025-12-12</c:v>
                </c:pt>
                <c:pt idx="57">
                  <c:v>2025-12-15</c:v>
                </c:pt>
                <c:pt idx="58">
                  <c:v>2025-12-16</c:v>
                </c:pt>
                <c:pt idx="59">
                  <c:v>2025-12-17</c:v>
                </c:pt>
                <c:pt idx="60">
                  <c:v>2025-12-18</c:v>
                </c:pt>
                <c:pt idx="61">
                  <c:v>2025-12-19</c:v>
                </c:pt>
                <c:pt idx="62">
                  <c:v>2025-12-22</c:v>
                </c:pt>
                <c:pt idx="63">
                  <c:v>2025-12-23</c:v>
                </c:pt>
                <c:pt idx="64">
                  <c:v>2025-12-24</c:v>
                </c:pt>
                <c:pt idx="65">
                  <c:v>2025-12-26</c:v>
                </c:pt>
                <c:pt idx="66">
                  <c:v>2025-12-29</c:v>
                </c:pt>
                <c:pt idx="67">
                  <c:v>2025-12-30</c:v>
                </c:pt>
                <c:pt idx="68">
                  <c:v>2025-12-31</c:v>
                </c:pt>
                <c:pt idx="69">
                  <c:v>2026-01-02</c:v>
                </c:pt>
                <c:pt idx="70">
                  <c:v>2026-01-05</c:v>
                </c:pt>
                <c:pt idx="71">
                  <c:v>2026-01-06</c:v>
                </c:pt>
                <c:pt idx="72">
                  <c:v>2026-01-07</c:v>
                </c:pt>
                <c:pt idx="73">
                  <c:v>2026-01-08</c:v>
                </c:pt>
                <c:pt idx="74">
                  <c:v>2026-01-09</c:v>
                </c:pt>
                <c:pt idx="75">
                  <c:v>2026-01-12</c:v>
                </c:pt>
                <c:pt idx="76">
                  <c:v>2026-01-13</c:v>
                </c:pt>
                <c:pt idx="77">
                  <c:v>2026-01-14</c:v>
                </c:pt>
                <c:pt idx="78">
                  <c:v>2026-01-15</c:v>
                </c:pt>
                <c:pt idx="79">
                  <c:v>2026-01-16</c:v>
                </c:pt>
                <c:pt idx="80">
                  <c:v>2026-01-20</c:v>
                </c:pt>
                <c:pt idx="81">
                  <c:v>2026-01-21</c:v>
                </c:pt>
                <c:pt idx="82">
                  <c:v>2026-01-22</c:v>
                </c:pt>
                <c:pt idx="83">
                  <c:v>2026-01-23</c:v>
                </c:pt>
                <c:pt idx="84">
                  <c:v>2026-01-26</c:v>
                </c:pt>
                <c:pt idx="85">
                  <c:v>2026-01-27</c:v>
                </c:pt>
                <c:pt idx="86">
                  <c:v>2026-01-28</c:v>
                </c:pt>
                <c:pt idx="87">
                  <c:v>2026-01-29</c:v>
                </c:pt>
                <c:pt idx="88">
                  <c:v>2026-01-30</c:v>
                </c:pt>
                <c:pt idx="89">
                  <c:v>2026-02-02</c:v>
                </c:pt>
                <c:pt idx="90">
                  <c:v>2026-02-03</c:v>
                </c:pt>
                <c:pt idx="91">
                  <c:v>2026-02-04</c:v>
                </c:pt>
                <c:pt idx="92">
                  <c:v>2026-02-05</c:v>
                </c:pt>
                <c:pt idx="93">
                  <c:v>2026-02-06</c:v>
                </c:pt>
                <c:pt idx="94">
                  <c:v>2026-02-09</c:v>
                </c:pt>
                <c:pt idx="95">
                  <c:v>2026-02-10</c:v>
                </c:pt>
                <c:pt idx="96">
                  <c:v>2026-02-11</c:v>
                </c:pt>
                <c:pt idx="97">
                  <c:v>2026-02-12</c:v>
                </c:pt>
                <c:pt idx="98">
                  <c:v>2026-02-13</c:v>
                </c:pt>
                <c:pt idx="99">
                  <c:v>2026-02-17</c:v>
                </c:pt>
                <c:pt idx="100">
                  <c:v>2026-02-18</c:v>
                </c:pt>
                <c:pt idx="101">
                  <c:v>2026-02-19</c:v>
                </c:pt>
                <c:pt idx="102">
                  <c:v>2026-02-20</c:v>
                </c:pt>
                <c:pt idx="103">
                  <c:v>2026-02-23</c:v>
                </c:pt>
                <c:pt idx="104">
                  <c:v>2026-02-24</c:v>
                </c:pt>
                <c:pt idx="105">
                  <c:v>2026-02-25</c:v>
                </c:pt>
                <c:pt idx="106">
                  <c:v>2026-02-26</c:v>
                </c:pt>
                <c:pt idx="107">
                  <c:v>2026-02-27</c:v>
                </c:pt>
                <c:pt idx="108">
                  <c:v>2026-03-02</c:v>
                </c:pt>
                <c:pt idx="109">
                  <c:v>2026-03-03</c:v>
                </c:pt>
                <c:pt idx="110">
                  <c:v>2026-03-04</c:v>
                </c:pt>
                <c:pt idx="111">
                  <c:v>2026-03-05</c:v>
                </c:pt>
                <c:pt idx="112">
                  <c:v>2026-03-06</c:v>
                </c:pt>
                <c:pt idx="113">
                  <c:v>2026-03-09</c:v>
                </c:pt>
                <c:pt idx="114">
                  <c:v>2026-03-10</c:v>
                </c:pt>
                <c:pt idx="115">
                  <c:v>2026-03-11</c:v>
                </c:pt>
                <c:pt idx="116">
                  <c:v>2026-03-12</c:v>
                </c:pt>
                <c:pt idx="117">
                  <c:v>2026-03-13</c:v>
                </c:pt>
                <c:pt idx="118">
                  <c:v>2026-03-16</c:v>
                </c:pt>
                <c:pt idx="119">
                  <c:v>2026-03-17</c:v>
                </c:pt>
                <c:pt idx="120">
                  <c:v>2026-03-18</c:v>
                </c:pt>
                <c:pt idx="121">
                  <c:v>2026-03-19</c:v>
                </c:pt>
                <c:pt idx="122">
                  <c:v>2026-03-20</c:v>
                </c:pt>
                <c:pt idx="123">
                  <c:v>2026-03-23</c:v>
                </c:pt>
                <c:pt idx="124">
                  <c:v>2026-03-24</c:v>
                </c:pt>
                <c:pt idx="125">
                  <c:v>2026-03-25</c:v>
                </c:pt>
                <c:pt idx="126">
                  <c:v>2026-03-26</c:v>
                </c:pt>
                <c:pt idx="127">
                  <c:v>2026-03-27</c:v>
                </c:pt>
                <c:pt idx="128">
                  <c:v>2026-03-30</c:v>
                </c:pt>
                <c:pt idx="129">
                  <c:v>2026-03-31</c:v>
                </c:pt>
                <c:pt idx="130">
                  <c:v>2026-04-01</c:v>
                </c:pt>
                <c:pt idx="131">
                  <c:v>2026-04-02</c:v>
                </c:pt>
                <c:pt idx="132">
                  <c:v>2026-04-06</c:v>
                </c:pt>
                <c:pt idx="133">
                  <c:v>2026-04-07</c:v>
                </c:pt>
                <c:pt idx="134">
                  <c:v>2026-04-08</c:v>
                </c:pt>
                <c:pt idx="135">
                  <c:v>2026-04-09</c:v>
                </c:pt>
                <c:pt idx="136">
                  <c:v>2026-04-10</c:v>
                </c:pt>
                <c:pt idx="137">
                  <c:v>2026-04-13</c:v>
                </c:pt>
                <c:pt idx="138">
                  <c:v>2026-04-14</c:v>
                </c:pt>
                <c:pt idx="139">
                  <c:v>2026-04-15</c:v>
                </c:pt>
                <c:pt idx="140">
                  <c:v>2026-04-16</c:v>
                </c:pt>
                <c:pt idx="141">
                  <c:v>2026-04-17</c:v>
                </c:pt>
                <c:pt idx="142">
                  <c:v>2026-04-20</c:v>
                </c:pt>
                <c:pt idx="143">
                  <c:v>2026-04-21</c:v>
                </c:pt>
                <c:pt idx="144">
                  <c:v>2026-04-22</c:v>
                </c:pt>
                <c:pt idx="145">
                  <c:v>2026-04-23</c:v>
                </c:pt>
                <c:pt idx="146">
                  <c:v>2026-04-24</c:v>
                </c:pt>
                <c:pt idx="147">
                  <c:v>2026-04-27</c:v>
                </c:pt>
                <c:pt idx="148">
                  <c:v>2026-04-28</c:v>
                </c:pt>
                <c:pt idx="149">
                  <c:v>2026-04-29</c:v>
                </c:pt>
                <c:pt idx="150">
                  <c:v>2026-04-30</c:v>
                </c:pt>
                <c:pt idx="151">
                  <c:v>2026-05-01</c:v>
                </c:pt>
                <c:pt idx="152">
                  <c:v>2026-05-04</c:v>
                </c:pt>
                <c:pt idx="153">
                  <c:v>2026-05-05</c:v>
                </c:pt>
                <c:pt idx="154">
                  <c:v>2026-05-06</c:v>
                </c:pt>
                <c:pt idx="155">
                  <c:v>2026-05-07</c:v>
                </c:pt>
                <c:pt idx="156">
                  <c:v>2026-05-08</c:v>
                </c:pt>
                <c:pt idx="157">
                  <c:v>2026-05-11</c:v>
                </c:pt>
                <c:pt idx="158">
                  <c:v>2026-05-12</c:v>
                </c:pt>
                <c:pt idx="159">
                  <c:v>2026-05-13</c:v>
                </c:pt>
                <c:pt idx="160">
                  <c:v>2026-05-14</c:v>
                </c:pt>
                <c:pt idx="161">
                  <c:v>2026-05-15</c:v>
                </c:pt>
                <c:pt idx="162">
                  <c:v>2026-05-18</c:v>
                </c:pt>
                <c:pt idx="163">
                  <c:v>2026-05-19</c:v>
                </c:pt>
                <c:pt idx="164">
                  <c:v>2026-05-20</c:v>
                </c:pt>
                <c:pt idx="165">
                  <c:v>2026-05-21</c:v>
                </c:pt>
                <c:pt idx="166">
                  <c:v>2026-05-22</c:v>
                </c:pt>
                <c:pt idx="167">
                  <c:v>2026-05-26</c:v>
                </c:pt>
                <c:pt idx="168">
                  <c:v>2026-05-27</c:v>
                </c:pt>
                <c:pt idx="169">
                  <c:v>2026-05-28</c:v>
                </c:pt>
                <c:pt idx="170">
                  <c:v>2026-05-29</c:v>
                </c:pt>
                <c:pt idx="171">
                  <c:v>2026-06-01</c:v>
                </c:pt>
                <c:pt idx="172">
                  <c:v>2026-06-02</c:v>
                </c:pt>
                <c:pt idx="173">
                  <c:v>2026-06-03</c:v>
                </c:pt>
                <c:pt idx="174">
                  <c:v>2026-06-04</c:v>
                </c:pt>
                <c:pt idx="175">
                  <c:v>2026-06-05</c:v>
                </c:pt>
                <c:pt idx="176">
                  <c:v>2026-06-08</c:v>
                </c:pt>
                <c:pt idx="177">
                  <c:v>2026-06-09</c:v>
                </c:pt>
                <c:pt idx="178">
                  <c:v>2026-06-10</c:v>
                </c:pt>
                <c:pt idx="179">
                  <c:v>2026-06-11</c:v>
                </c:pt>
                <c:pt idx="180">
                  <c:v>2026-06-12</c:v>
                </c:pt>
                <c:pt idx="181">
                  <c:v>2026-06-15</c:v>
                </c:pt>
                <c:pt idx="182">
                  <c:v>2026-06-16</c:v>
                </c:pt>
                <c:pt idx="183">
                  <c:v>2026-06-17</c:v>
                </c:pt>
                <c:pt idx="184">
                  <c:v>2026-06-18</c:v>
                </c:pt>
                <c:pt idx="185">
                  <c:v>2026-06-22</c:v>
                </c:pt>
                <c:pt idx="186">
                  <c:v>2026-06-23</c:v>
                </c:pt>
                <c:pt idx="187">
                  <c:v>2026-06-24</c:v>
                </c:pt>
                <c:pt idx="188">
                  <c:v>2026-06-25</c:v>
                </c:pt>
                <c:pt idx="189">
                  <c:v>2026-06-26</c:v>
                </c:pt>
                <c:pt idx="190">
                  <c:v>2026-06-29</c:v>
                </c:pt>
                <c:pt idx="191">
                  <c:v>2026-06-30</c:v>
                </c:pt>
                <c:pt idx="192">
                  <c:v>2026-07-01</c:v>
                </c:pt>
                <c:pt idx="193">
                  <c:v>2026-07-02</c:v>
                </c:pt>
                <c:pt idx="194">
                  <c:v>2026-07-06</c:v>
                </c:pt>
                <c:pt idx="195">
                  <c:v>2026-07-07</c:v>
                </c:pt>
                <c:pt idx="196">
                  <c:v>2026-07-08</c:v>
                </c:pt>
                <c:pt idx="197">
                  <c:v>2026-07-09</c:v>
                </c:pt>
                <c:pt idx="198">
                  <c:v>2026-07-10</c:v>
                </c:pt>
                <c:pt idx="199">
                  <c:v>2026-07-13</c:v>
                </c:pt>
                <c:pt idx="200">
                  <c:v>2026-07-14</c:v>
                </c:pt>
                <c:pt idx="201">
                  <c:v>2026-07-15</c:v>
                </c:pt>
                <c:pt idx="202">
                  <c:v>2026-07-16</c:v>
                </c:pt>
                <c:pt idx="203">
                  <c:v>2026-07-17</c:v>
                </c:pt>
                <c:pt idx="204">
                  <c:v>2026-07-20</c:v>
                </c:pt>
                <c:pt idx="205">
                  <c:v>2026-07-21</c:v>
                </c:pt>
                <c:pt idx="206">
                  <c:v>2026-07-22</c:v>
                </c:pt>
                <c:pt idx="207">
                  <c:v>2026-07-23</c:v>
                </c:pt>
                <c:pt idx="208">
                  <c:v>2026-07-24</c:v>
                </c:pt>
                <c:pt idx="209">
                  <c:v>2026-07-27</c:v>
                </c:pt>
                <c:pt idx="210">
                  <c:v>2026-07-28</c:v>
                </c:pt>
                <c:pt idx="211">
                  <c:v>2026-07-29</c:v>
                </c:pt>
                <c:pt idx="212">
                  <c:v>2026-07-30</c:v>
                </c:pt>
                <c:pt idx="213">
                  <c:v>2026-07-31</c:v>
                </c:pt>
                <c:pt idx="214">
                  <c:v>2026-08-03</c:v>
                </c:pt>
                <c:pt idx="215">
                  <c:v>2026-08-04</c:v>
                </c:pt>
                <c:pt idx="216">
                  <c:v>2026-08-05</c:v>
                </c:pt>
                <c:pt idx="217">
                  <c:v>2026-08-06</c:v>
                </c:pt>
                <c:pt idx="218">
                  <c:v>2026-08-07</c:v>
                </c:pt>
                <c:pt idx="219">
                  <c:v>2026-08-10</c:v>
                </c:pt>
                <c:pt idx="220">
                  <c:v>2026-08-11</c:v>
                </c:pt>
                <c:pt idx="221">
                  <c:v>2026-08-12</c:v>
                </c:pt>
                <c:pt idx="222">
                  <c:v>2026-08-13</c:v>
                </c:pt>
                <c:pt idx="223">
                  <c:v>2026-08-14</c:v>
                </c:pt>
                <c:pt idx="224">
                  <c:v>2026-08-17</c:v>
                </c:pt>
                <c:pt idx="225">
                  <c:v>2026-08-18</c:v>
                </c:pt>
                <c:pt idx="226">
                  <c:v>2026-08-19</c:v>
                </c:pt>
                <c:pt idx="227">
                  <c:v>2026-08-20</c:v>
                </c:pt>
                <c:pt idx="228">
                  <c:v>2026-08-21</c:v>
                </c:pt>
                <c:pt idx="229">
                  <c:v>2026-08-24</c:v>
                </c:pt>
                <c:pt idx="230">
                  <c:v>2026-08-25</c:v>
                </c:pt>
                <c:pt idx="231">
                  <c:v>2026-08-26</c:v>
                </c:pt>
                <c:pt idx="232">
                  <c:v>2026-08-27</c:v>
                </c:pt>
                <c:pt idx="233">
                  <c:v>2026-08-28</c:v>
                </c:pt>
                <c:pt idx="234">
                  <c:v>2026-08-31</c:v>
                </c:pt>
                <c:pt idx="235">
                  <c:v>2026-09-01</c:v>
                </c:pt>
                <c:pt idx="236">
                  <c:v>2026-09-02</c:v>
                </c:pt>
                <c:pt idx="237">
                  <c:v>2026-09-03</c:v>
                </c:pt>
                <c:pt idx="238">
                  <c:v>2026-09-04</c:v>
                </c:pt>
                <c:pt idx="239">
                  <c:v>2026-09-08</c:v>
                </c:pt>
                <c:pt idx="240">
                  <c:v>2026-09-09</c:v>
                </c:pt>
                <c:pt idx="241">
                  <c:v>2026-09-10</c:v>
                </c:pt>
                <c:pt idx="242">
                  <c:v>2026-09-11</c:v>
                </c:pt>
                <c:pt idx="243">
                  <c:v>2026-09-14</c:v>
                </c:pt>
                <c:pt idx="244">
                  <c:v>2026-09-15</c:v>
                </c:pt>
                <c:pt idx="245">
                  <c:v>2026-09-16</c:v>
                </c:pt>
                <c:pt idx="246">
                  <c:v>2026-09-17</c:v>
                </c:pt>
                <c:pt idx="247">
                  <c:v>2026-09-18</c:v>
                </c:pt>
                <c:pt idx="248">
                  <c:v>2026-09-21</c:v>
                </c:pt>
                <c:pt idx="249">
                  <c:v>2026-09-22</c:v>
                </c:pt>
                <c:pt idx="250">
                  <c:v>2026-09-23</c:v>
                </c:pt>
              </c:strCache>
            </c:strRef>
          </c:cat>
          <c:val>
            <c:numRef>
              <c:f>'Chart Data'!$F$2:$F$252</c:f>
              <c:numCache>
                <c:formatCode>0</c:formatCode>
                <c:ptCount val="251"/>
                <c:pt idx="0">
                  <c:v>70</c:v>
                </c:pt>
                <c:pt idx="1">
                  <c:v>70</c:v>
                </c:pt>
                <c:pt idx="2">
                  <c:v>70</c:v>
                </c:pt>
                <c:pt idx="3">
                  <c:v>70</c:v>
                </c:pt>
                <c:pt idx="4">
                  <c:v>70</c:v>
                </c:pt>
                <c:pt idx="5">
                  <c:v>70</c:v>
                </c:pt>
                <c:pt idx="6">
                  <c:v>70</c:v>
                </c:pt>
                <c:pt idx="7">
                  <c:v>70</c:v>
                </c:pt>
                <c:pt idx="8">
                  <c:v>70</c:v>
                </c:pt>
                <c:pt idx="9">
                  <c:v>70</c:v>
                </c:pt>
                <c:pt idx="10">
                  <c:v>70</c:v>
                </c:pt>
                <c:pt idx="11">
                  <c:v>70</c:v>
                </c:pt>
                <c:pt idx="12">
                  <c:v>70</c:v>
                </c:pt>
                <c:pt idx="13">
                  <c:v>70</c:v>
                </c:pt>
                <c:pt idx="14">
                  <c:v>70</c:v>
                </c:pt>
                <c:pt idx="15">
                  <c:v>70</c:v>
                </c:pt>
                <c:pt idx="16">
                  <c:v>70</c:v>
                </c:pt>
                <c:pt idx="17">
                  <c:v>70</c:v>
                </c:pt>
                <c:pt idx="18">
                  <c:v>70</c:v>
                </c:pt>
                <c:pt idx="19">
                  <c:v>70</c:v>
                </c:pt>
                <c:pt idx="20">
                  <c:v>70</c:v>
                </c:pt>
                <c:pt idx="21">
                  <c:v>70</c:v>
                </c:pt>
                <c:pt idx="22">
                  <c:v>70</c:v>
                </c:pt>
                <c:pt idx="23">
                  <c:v>70</c:v>
                </c:pt>
                <c:pt idx="24">
                  <c:v>70</c:v>
                </c:pt>
                <c:pt idx="25">
                  <c:v>70</c:v>
                </c:pt>
                <c:pt idx="26">
                  <c:v>70</c:v>
                </c:pt>
                <c:pt idx="27">
                  <c:v>70</c:v>
                </c:pt>
                <c:pt idx="28">
                  <c:v>70</c:v>
                </c:pt>
                <c:pt idx="29">
                  <c:v>70</c:v>
                </c:pt>
                <c:pt idx="30">
                  <c:v>70</c:v>
                </c:pt>
                <c:pt idx="31">
                  <c:v>70</c:v>
                </c:pt>
                <c:pt idx="32">
                  <c:v>70</c:v>
                </c:pt>
                <c:pt idx="33">
                  <c:v>70</c:v>
                </c:pt>
                <c:pt idx="34">
                  <c:v>70</c:v>
                </c:pt>
                <c:pt idx="35">
                  <c:v>70</c:v>
                </c:pt>
                <c:pt idx="36">
                  <c:v>70</c:v>
                </c:pt>
                <c:pt idx="37">
                  <c:v>70</c:v>
                </c:pt>
                <c:pt idx="38">
                  <c:v>70</c:v>
                </c:pt>
                <c:pt idx="39">
                  <c:v>70</c:v>
                </c:pt>
                <c:pt idx="40">
                  <c:v>70</c:v>
                </c:pt>
                <c:pt idx="41">
                  <c:v>70</c:v>
                </c:pt>
                <c:pt idx="42">
                  <c:v>70</c:v>
                </c:pt>
                <c:pt idx="43">
                  <c:v>70</c:v>
                </c:pt>
                <c:pt idx="44">
                  <c:v>70</c:v>
                </c:pt>
                <c:pt idx="45">
                  <c:v>70</c:v>
                </c:pt>
                <c:pt idx="46">
                  <c:v>70</c:v>
                </c:pt>
                <c:pt idx="47">
                  <c:v>70</c:v>
                </c:pt>
                <c:pt idx="48">
                  <c:v>70</c:v>
                </c:pt>
                <c:pt idx="49">
                  <c:v>70</c:v>
                </c:pt>
                <c:pt idx="50">
                  <c:v>70</c:v>
                </c:pt>
                <c:pt idx="51">
                  <c:v>70</c:v>
                </c:pt>
                <c:pt idx="52">
                  <c:v>70</c:v>
                </c:pt>
                <c:pt idx="53">
                  <c:v>70</c:v>
                </c:pt>
                <c:pt idx="54">
                  <c:v>70</c:v>
                </c:pt>
                <c:pt idx="55">
                  <c:v>70</c:v>
                </c:pt>
                <c:pt idx="56">
                  <c:v>70</c:v>
                </c:pt>
                <c:pt idx="57">
                  <c:v>70</c:v>
                </c:pt>
                <c:pt idx="58">
                  <c:v>70</c:v>
                </c:pt>
                <c:pt idx="59">
                  <c:v>70</c:v>
                </c:pt>
                <c:pt idx="60">
                  <c:v>70</c:v>
                </c:pt>
                <c:pt idx="61">
                  <c:v>70</c:v>
                </c:pt>
                <c:pt idx="62">
                  <c:v>70</c:v>
                </c:pt>
                <c:pt idx="63">
                  <c:v>70</c:v>
                </c:pt>
                <c:pt idx="64">
                  <c:v>70</c:v>
                </c:pt>
                <c:pt idx="65">
                  <c:v>70</c:v>
                </c:pt>
                <c:pt idx="66">
                  <c:v>70</c:v>
                </c:pt>
                <c:pt idx="67">
                  <c:v>70</c:v>
                </c:pt>
                <c:pt idx="68">
                  <c:v>70</c:v>
                </c:pt>
                <c:pt idx="69">
                  <c:v>70</c:v>
                </c:pt>
                <c:pt idx="70">
                  <c:v>70</c:v>
                </c:pt>
                <c:pt idx="71">
                  <c:v>70</c:v>
                </c:pt>
                <c:pt idx="72">
                  <c:v>70</c:v>
                </c:pt>
                <c:pt idx="73">
                  <c:v>70</c:v>
                </c:pt>
                <c:pt idx="74">
                  <c:v>70</c:v>
                </c:pt>
                <c:pt idx="75">
                  <c:v>70</c:v>
                </c:pt>
                <c:pt idx="76">
                  <c:v>70</c:v>
                </c:pt>
                <c:pt idx="77">
                  <c:v>70</c:v>
                </c:pt>
                <c:pt idx="78">
                  <c:v>70</c:v>
                </c:pt>
                <c:pt idx="79">
                  <c:v>70</c:v>
                </c:pt>
                <c:pt idx="80">
                  <c:v>70</c:v>
                </c:pt>
                <c:pt idx="81">
                  <c:v>70</c:v>
                </c:pt>
                <c:pt idx="82">
                  <c:v>70</c:v>
                </c:pt>
                <c:pt idx="83">
                  <c:v>70</c:v>
                </c:pt>
                <c:pt idx="84">
                  <c:v>70</c:v>
                </c:pt>
                <c:pt idx="85">
                  <c:v>70</c:v>
                </c:pt>
                <c:pt idx="86">
                  <c:v>70</c:v>
                </c:pt>
                <c:pt idx="87">
                  <c:v>70</c:v>
                </c:pt>
                <c:pt idx="88">
                  <c:v>70</c:v>
                </c:pt>
                <c:pt idx="89">
                  <c:v>70</c:v>
                </c:pt>
                <c:pt idx="90">
                  <c:v>70</c:v>
                </c:pt>
                <c:pt idx="91">
                  <c:v>70</c:v>
                </c:pt>
                <c:pt idx="92">
                  <c:v>70</c:v>
                </c:pt>
                <c:pt idx="93">
                  <c:v>70</c:v>
                </c:pt>
                <c:pt idx="94">
                  <c:v>70</c:v>
                </c:pt>
                <c:pt idx="95">
                  <c:v>70</c:v>
                </c:pt>
                <c:pt idx="96">
                  <c:v>70</c:v>
                </c:pt>
                <c:pt idx="97">
                  <c:v>70</c:v>
                </c:pt>
                <c:pt idx="98">
                  <c:v>70</c:v>
                </c:pt>
                <c:pt idx="99">
                  <c:v>70</c:v>
                </c:pt>
                <c:pt idx="100">
                  <c:v>70</c:v>
                </c:pt>
                <c:pt idx="101">
                  <c:v>70</c:v>
                </c:pt>
                <c:pt idx="102">
                  <c:v>70</c:v>
                </c:pt>
                <c:pt idx="103">
                  <c:v>70</c:v>
                </c:pt>
                <c:pt idx="104">
                  <c:v>70</c:v>
                </c:pt>
                <c:pt idx="105">
                  <c:v>70</c:v>
                </c:pt>
                <c:pt idx="106">
                  <c:v>70</c:v>
                </c:pt>
                <c:pt idx="107">
                  <c:v>70</c:v>
                </c:pt>
                <c:pt idx="108">
                  <c:v>70</c:v>
                </c:pt>
                <c:pt idx="109">
                  <c:v>70</c:v>
                </c:pt>
                <c:pt idx="110">
                  <c:v>70</c:v>
                </c:pt>
                <c:pt idx="111">
                  <c:v>70</c:v>
                </c:pt>
                <c:pt idx="112">
                  <c:v>70</c:v>
                </c:pt>
                <c:pt idx="113">
                  <c:v>70</c:v>
                </c:pt>
                <c:pt idx="114">
                  <c:v>70</c:v>
                </c:pt>
                <c:pt idx="115">
                  <c:v>70</c:v>
                </c:pt>
                <c:pt idx="116">
                  <c:v>70</c:v>
                </c:pt>
                <c:pt idx="117">
                  <c:v>70</c:v>
                </c:pt>
                <c:pt idx="118">
                  <c:v>70</c:v>
                </c:pt>
                <c:pt idx="119">
                  <c:v>70</c:v>
                </c:pt>
                <c:pt idx="120">
                  <c:v>70</c:v>
                </c:pt>
                <c:pt idx="121">
                  <c:v>70</c:v>
                </c:pt>
                <c:pt idx="122">
                  <c:v>70</c:v>
                </c:pt>
                <c:pt idx="123">
                  <c:v>70</c:v>
                </c:pt>
                <c:pt idx="124">
                  <c:v>70</c:v>
                </c:pt>
                <c:pt idx="125">
                  <c:v>70</c:v>
                </c:pt>
                <c:pt idx="126">
                  <c:v>70</c:v>
                </c:pt>
                <c:pt idx="127">
                  <c:v>70</c:v>
                </c:pt>
                <c:pt idx="128">
                  <c:v>70</c:v>
                </c:pt>
                <c:pt idx="129">
                  <c:v>70</c:v>
                </c:pt>
                <c:pt idx="130">
                  <c:v>70</c:v>
                </c:pt>
                <c:pt idx="131">
                  <c:v>70</c:v>
                </c:pt>
                <c:pt idx="132">
                  <c:v>70</c:v>
                </c:pt>
                <c:pt idx="133">
                  <c:v>70</c:v>
                </c:pt>
                <c:pt idx="134">
                  <c:v>70</c:v>
                </c:pt>
                <c:pt idx="135">
                  <c:v>70</c:v>
                </c:pt>
                <c:pt idx="136">
                  <c:v>70</c:v>
                </c:pt>
                <c:pt idx="137">
                  <c:v>70</c:v>
                </c:pt>
                <c:pt idx="138">
                  <c:v>70</c:v>
                </c:pt>
                <c:pt idx="139">
                  <c:v>70</c:v>
                </c:pt>
                <c:pt idx="140">
                  <c:v>70</c:v>
                </c:pt>
                <c:pt idx="141">
                  <c:v>70</c:v>
                </c:pt>
                <c:pt idx="142">
                  <c:v>70</c:v>
                </c:pt>
                <c:pt idx="143">
                  <c:v>70</c:v>
                </c:pt>
                <c:pt idx="144">
                  <c:v>70</c:v>
                </c:pt>
                <c:pt idx="145">
                  <c:v>70</c:v>
                </c:pt>
                <c:pt idx="146">
                  <c:v>70</c:v>
                </c:pt>
                <c:pt idx="147">
                  <c:v>70</c:v>
                </c:pt>
                <c:pt idx="148">
                  <c:v>70</c:v>
                </c:pt>
                <c:pt idx="149">
                  <c:v>70</c:v>
                </c:pt>
                <c:pt idx="150">
                  <c:v>70</c:v>
                </c:pt>
                <c:pt idx="151">
                  <c:v>70</c:v>
                </c:pt>
                <c:pt idx="152">
                  <c:v>70</c:v>
                </c:pt>
                <c:pt idx="153">
                  <c:v>70</c:v>
                </c:pt>
                <c:pt idx="154">
                  <c:v>70</c:v>
                </c:pt>
                <c:pt idx="155">
                  <c:v>70</c:v>
                </c:pt>
                <c:pt idx="156">
                  <c:v>70</c:v>
                </c:pt>
                <c:pt idx="157">
                  <c:v>70</c:v>
                </c:pt>
                <c:pt idx="158">
                  <c:v>70</c:v>
                </c:pt>
                <c:pt idx="159">
                  <c:v>70</c:v>
                </c:pt>
                <c:pt idx="160">
                  <c:v>70</c:v>
                </c:pt>
                <c:pt idx="161">
                  <c:v>70</c:v>
                </c:pt>
                <c:pt idx="162">
                  <c:v>70</c:v>
                </c:pt>
                <c:pt idx="163">
                  <c:v>70</c:v>
                </c:pt>
                <c:pt idx="164">
                  <c:v>70</c:v>
                </c:pt>
                <c:pt idx="165">
                  <c:v>70</c:v>
                </c:pt>
                <c:pt idx="166">
                  <c:v>70</c:v>
                </c:pt>
                <c:pt idx="167">
                  <c:v>70</c:v>
                </c:pt>
                <c:pt idx="168">
                  <c:v>70</c:v>
                </c:pt>
                <c:pt idx="169">
                  <c:v>70</c:v>
                </c:pt>
                <c:pt idx="170">
                  <c:v>70</c:v>
                </c:pt>
                <c:pt idx="171">
                  <c:v>70</c:v>
                </c:pt>
                <c:pt idx="172">
                  <c:v>70</c:v>
                </c:pt>
                <c:pt idx="173">
                  <c:v>70</c:v>
                </c:pt>
                <c:pt idx="174">
                  <c:v>70</c:v>
                </c:pt>
                <c:pt idx="175">
                  <c:v>70</c:v>
                </c:pt>
                <c:pt idx="176">
                  <c:v>70</c:v>
                </c:pt>
                <c:pt idx="177">
                  <c:v>70</c:v>
                </c:pt>
                <c:pt idx="178">
                  <c:v>70</c:v>
                </c:pt>
                <c:pt idx="179">
                  <c:v>70</c:v>
                </c:pt>
                <c:pt idx="180">
                  <c:v>70</c:v>
                </c:pt>
                <c:pt idx="181">
                  <c:v>70</c:v>
                </c:pt>
                <c:pt idx="182">
                  <c:v>70</c:v>
                </c:pt>
                <c:pt idx="183">
                  <c:v>70</c:v>
                </c:pt>
                <c:pt idx="184">
                  <c:v>70</c:v>
                </c:pt>
                <c:pt idx="185">
                  <c:v>70</c:v>
                </c:pt>
                <c:pt idx="186">
                  <c:v>70</c:v>
                </c:pt>
                <c:pt idx="187">
                  <c:v>70</c:v>
                </c:pt>
                <c:pt idx="188">
                  <c:v>70</c:v>
                </c:pt>
                <c:pt idx="189">
                  <c:v>70</c:v>
                </c:pt>
                <c:pt idx="190">
                  <c:v>70</c:v>
                </c:pt>
                <c:pt idx="191">
                  <c:v>70</c:v>
                </c:pt>
                <c:pt idx="192">
                  <c:v>70</c:v>
                </c:pt>
                <c:pt idx="193">
                  <c:v>70</c:v>
                </c:pt>
                <c:pt idx="194">
                  <c:v>70</c:v>
                </c:pt>
                <c:pt idx="195">
                  <c:v>70</c:v>
                </c:pt>
                <c:pt idx="196">
                  <c:v>70</c:v>
                </c:pt>
                <c:pt idx="197">
                  <c:v>70</c:v>
                </c:pt>
                <c:pt idx="198">
                  <c:v>70</c:v>
                </c:pt>
                <c:pt idx="199">
                  <c:v>70</c:v>
                </c:pt>
                <c:pt idx="200">
                  <c:v>70</c:v>
                </c:pt>
                <c:pt idx="201">
                  <c:v>70</c:v>
                </c:pt>
                <c:pt idx="202">
                  <c:v>70</c:v>
                </c:pt>
                <c:pt idx="203">
                  <c:v>70</c:v>
                </c:pt>
                <c:pt idx="204">
                  <c:v>70</c:v>
                </c:pt>
                <c:pt idx="205">
                  <c:v>70</c:v>
                </c:pt>
                <c:pt idx="206">
                  <c:v>70</c:v>
                </c:pt>
                <c:pt idx="207">
                  <c:v>70</c:v>
                </c:pt>
                <c:pt idx="208">
                  <c:v>70</c:v>
                </c:pt>
                <c:pt idx="209">
                  <c:v>70</c:v>
                </c:pt>
                <c:pt idx="210">
                  <c:v>70</c:v>
                </c:pt>
                <c:pt idx="211">
                  <c:v>70</c:v>
                </c:pt>
                <c:pt idx="212">
                  <c:v>70</c:v>
                </c:pt>
                <c:pt idx="213">
                  <c:v>70</c:v>
                </c:pt>
                <c:pt idx="214">
                  <c:v>70</c:v>
                </c:pt>
                <c:pt idx="215">
                  <c:v>70</c:v>
                </c:pt>
                <c:pt idx="216">
                  <c:v>70</c:v>
                </c:pt>
                <c:pt idx="217">
                  <c:v>70</c:v>
                </c:pt>
                <c:pt idx="218">
                  <c:v>70</c:v>
                </c:pt>
                <c:pt idx="219">
                  <c:v>70</c:v>
                </c:pt>
                <c:pt idx="220">
                  <c:v>70</c:v>
                </c:pt>
                <c:pt idx="221">
                  <c:v>70</c:v>
                </c:pt>
                <c:pt idx="222">
                  <c:v>70</c:v>
                </c:pt>
                <c:pt idx="223">
                  <c:v>70</c:v>
                </c:pt>
                <c:pt idx="224">
                  <c:v>70</c:v>
                </c:pt>
                <c:pt idx="225">
                  <c:v>70</c:v>
                </c:pt>
                <c:pt idx="226">
                  <c:v>70</c:v>
                </c:pt>
                <c:pt idx="227">
                  <c:v>70</c:v>
                </c:pt>
                <c:pt idx="228">
                  <c:v>70</c:v>
                </c:pt>
                <c:pt idx="229">
                  <c:v>70</c:v>
                </c:pt>
                <c:pt idx="230">
                  <c:v>70</c:v>
                </c:pt>
                <c:pt idx="231">
                  <c:v>70</c:v>
                </c:pt>
                <c:pt idx="232">
                  <c:v>70</c:v>
                </c:pt>
                <c:pt idx="233">
                  <c:v>70</c:v>
                </c:pt>
                <c:pt idx="234">
                  <c:v>70</c:v>
                </c:pt>
                <c:pt idx="235">
                  <c:v>70</c:v>
                </c:pt>
                <c:pt idx="236">
                  <c:v>70</c:v>
                </c:pt>
                <c:pt idx="237">
                  <c:v>70</c:v>
                </c:pt>
                <c:pt idx="238">
                  <c:v>70</c:v>
                </c:pt>
                <c:pt idx="239">
                  <c:v>70</c:v>
                </c:pt>
                <c:pt idx="240">
                  <c:v>70</c:v>
                </c:pt>
                <c:pt idx="241">
                  <c:v>70</c:v>
                </c:pt>
                <c:pt idx="242">
                  <c:v>70</c:v>
                </c:pt>
                <c:pt idx="243">
                  <c:v>70</c:v>
                </c:pt>
                <c:pt idx="244">
                  <c:v>70</c:v>
                </c:pt>
                <c:pt idx="245">
                  <c:v>70</c:v>
                </c:pt>
                <c:pt idx="246">
                  <c:v>70</c:v>
                </c:pt>
                <c:pt idx="247">
                  <c:v>70</c:v>
                </c:pt>
                <c:pt idx="248">
                  <c:v>70</c:v>
                </c:pt>
                <c:pt idx="249">
                  <c:v>70</c:v>
                </c:pt>
                <c:pt idx="250">
                  <c:v>70</c:v>
                </c:pt>
              </c:numCache>
            </c:numRef>
          </c: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tickLblSkip val="42"/>
        <c:spPr>
          <a:ln xmlns:a="http://schemas.openxmlformats.org/drawingml/2006/main" w="4763">
            <a:solidFill>
              <a:srgbClr val="C8B997"/>
            </a:solidFill>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72768"/>
      </c:catAx>
      <c:valAx>
        <c:axId val="48672768"/>
        <c:scaling>
          <c:orientation val="minMax"/>
          <c:max val="100"/>
          <c:min val="0"/>
        </c:scaling>
        <c:delete val="0"/>
        <c:axPos val="l"/>
        <c:majorGridlines>
          <c:spPr>
            <a:ln xmlns:a="http://schemas.openxmlformats.org/drawingml/2006/main" w="4763">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900">
                <a:solidFill>
                  <a:srgbClr val="746F60"/>
                </a:solidFill>
                <a:latin typeface="Arial"/>
                <a:ea typeface="Arial"/>
                <a:cs typeface="Arial"/>
              </a:defRPr>
            </a:pPr>
          </a:p>
        </c:txPr>
        <c:crossAx val="48650112"/>
        <c:crossBetween val="between"/>
        <c:majorUnit val="50"/>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3.xml><?xml version="1.0" encoding="utf-8"?>
<c:chartSpace xmlns:c="http://schemas.openxmlformats.org/drawingml/2006/chart">
  <c:lang val="en-US"/>
  <c:chart>
    <c:plotArea>
      <c:barChart>
        <c:barDir val="col"/>
        <c:grouping val="clustered"/>
        <c:varyColors val="0"/>
        <c:ser>
          <c:idx val="0"/>
          <c:order val="0"/>
          <c:tx>
            <c:v>Q2 2026 / USD per transaction day</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Revenue/day</c:v>
                </c:pt>
                <c:pt idx="1">
                  <c:v>Direct cost/day</c:v>
                </c:pt>
                <c:pt idx="2">
                  <c:v>Difference</c:v>
                </c:pt>
              </c:strCache>
            </c:strRef>
          </c:cat>
          <c:val>
            <c:numRef>
              <c:f>'Chart Data'!$B$2:$B$4</c:f>
              <c:numCache>
                <c:formatCode>0.00</c:formatCode>
                <c:ptCount val="3"/>
                <c:pt idx="0">
                  <c:v>61.98</c:v>
                </c:pt>
                <c:pt idx="1">
                  <c:v>37.62</c:v>
                </c:pt>
                <c:pt idx="2">
                  <c:v>24.36</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74.37599999999999"/>
          <c:min val="0"/>
        </c:scaling>
        <c:delete val="0"/>
        <c:axPos val="l"/>
        <c:majorGridlines>
          <c:spPr>
            <a:ln xmlns:a="http://schemas.openxmlformats.org/drawingml/2006/main" w="6668">
              <a:solidFill>
                <a:srgbClr val="DDD2BC"/>
              </a:solidFill>
            </a:ln>
          </c:spPr>
        </c:majorGridlines>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4.xml><?xml version="1.0" encoding="utf-8"?>
<c:chartSpace xmlns:c="http://schemas.openxmlformats.org/drawingml/2006/chart">
  <c:lang val="en-US"/>
  <c:chart>
    <c:plotArea>
      <c:barChart>
        <c:barDir val="col"/>
        <c:grouping val="clustered"/>
        <c:varyColors val="0"/>
        <c:ser>
          <c:idx val="0"/>
          <c:order val="0"/>
          <c:tx>
            <c:v>Net depreciation / USD per average vehicle per month</c:v>
          </c:tx>
          <c:spPr>
            <a:solidFill xmlns:a="http://schemas.openxmlformats.org/drawingml/2006/main">
              <a:srgbClr val="103B35"/>
            </a:solidFill>
            <a:ln xmlns:a="http://schemas.openxmlformats.org/drawingml/2006/main" w="28575">
              <a:solidFill>
                <a:srgbClr val="103B35"/>
              </a:solidFill>
            </a:ln>
          </c:spPr>
          <c:cat>
            <c:strRef>
              <c:f>'Chart Data'!$A$2:$A$3</c:f>
              <c:strCache>
                <c:ptCount val="2"/>
                <c:pt idx="0">
                  <c:v>Q2 2025</c:v>
                </c:pt>
                <c:pt idx="1">
                  <c:v>Q2 2026</c:v>
                </c:pt>
              </c:strCache>
            </c:strRef>
          </c:cat>
          <c:val>
            <c:numRef>
              <c:f>'Chart Data'!$B$2:$B$3</c:f>
              <c:numCache>
                <c:formatCode>#,##0</c:formatCode>
                <c:ptCount val="2"/>
                <c:pt idx="0">
                  <c:v>256</c:v>
                </c:pt>
                <c:pt idx="1">
                  <c:v>302</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362.4"/>
          <c:min val="0"/>
        </c:scaling>
        <c:delete val="0"/>
        <c:axPos val="l"/>
        <c:majorGridlines>
          <c:spPr>
            <a:ln xmlns:a="http://schemas.openxmlformats.org/drawingml/2006/main" w="6668">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5.xml><?xml version="1.0" encoding="utf-8"?>
<c:chartSpace xmlns:c="http://schemas.openxmlformats.org/drawingml/2006/chart">
  <c:lang val="en-US"/>
  <c:chart>
    <c:plotArea>
      <c:barChart>
        <c:barDir val="col"/>
        <c:grouping val="clustered"/>
        <c:varyColors val="0"/>
        <c:ser>
          <c:idx val="0"/>
          <c:order val="0"/>
          <c:tx>
            <c:v>Illustrative Q2 revenue increase / USD millions</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+1 percentage point</c:v>
                </c:pt>
                <c:pt idx="1">
                  <c:v>+2 points</c:v>
                </c:pt>
                <c:pt idx="2">
                  <c:v>+3 points</c:v>
                </c:pt>
              </c:strCache>
            </c:strRef>
          </c:cat>
          <c:val>
            <c:numRef>
              <c:f>'Chart Data'!$B$2:$B$4</c:f>
              <c:numCache>
                <c:formatCode>0.0</c:formatCode>
                <c:ptCount val="3"/>
                <c:pt idx="0">
                  <c:v>30.407226</c:v>
                </c:pt>
                <c:pt idx="1">
                  <c:v>60.814451</c:v>
                </c:pt>
                <c:pt idx="2">
                  <c:v>91.221677</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109.4660124"/>
          <c:min val="0"/>
        </c:scaling>
        <c:delete val="0"/>
        <c:axPos val="l"/>
        <c:majorGridlines>
          <c:spPr>
            <a:ln xmlns:a="http://schemas.openxmlformats.org/drawingml/2006/main" w="6668">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6.xml><?xml version="1.0" encoding="utf-8"?>
<c:chartSpace xmlns:c="http://schemas.openxmlformats.org/drawingml/2006/chart">
  <c:lang val="en-US"/>
  <c:chart>
    <c:plotArea>
      <c:barChart>
        <c:barDir val="col"/>
        <c:grouping val="clustered"/>
        <c:varyColors val="0"/>
        <c:ser>
          <c:idx val="0"/>
          <c:order val="0"/>
          <c:tx>
            <c:v>Illustrative Q2 direct operating expense reduction / USD millions</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$0.50 per day</c:v>
                </c:pt>
                <c:pt idx="1">
                  <c:v>$1.00 per day</c:v>
                </c:pt>
                <c:pt idx="2">
                  <c:v>$1.50 per day</c:v>
                </c:pt>
              </c:strCache>
            </c:strRef>
          </c:cat>
          <c:val>
            <c:numRef>
              <c:f>'Chart Data'!$B$2:$B$4</c:f>
              <c:numCache>
                <c:formatCode>0.0</c:formatCode>
                <c:ptCount val="3"/>
                <c:pt idx="0">
                  <c:v>19.323</c:v>
                </c:pt>
                <c:pt idx="1">
                  <c:v>38.646</c:v>
                </c:pt>
                <c:pt idx="2">
                  <c:v>57.969</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69.5628"/>
          <c:min val="0"/>
        </c:scaling>
        <c:delete val="0"/>
        <c:axPos val="l"/>
        <c:majorGridlines>
          <c:spPr>
            <a:ln xmlns:a="http://schemas.openxmlformats.org/drawingml/2006/main" w="6668">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7.xml><?xml version="1.0" encoding="utf-8"?>
<c:chartSpace xmlns:c="http://schemas.openxmlformats.org/drawingml/2006/chart">
  <c:lang val="en-US"/>
  <c:chart>
    <c:plotArea>
      <c:barChart>
        <c:barDir val="col"/>
        <c:grouping val="clustered"/>
        <c:varyColors val="0"/>
        <c:ser>
          <c:idx val="0"/>
          <c:order val="0"/>
          <c:tx>
            <c:v>Illustrative revenue per available car-day / USD</c:v>
          </c:tx>
          <c:spPr>
            <a:solidFill xmlns:a="http://schemas.openxmlformats.org/drawingml/2006/main">
              <a:srgbClr val="103B35"/>
            </a:solidFill>
            <a:ln xmlns:a="http://schemas.openxmlformats.org/drawingml/2006/main" w="28575">
              <a:solidFill>
                <a:srgbClr val="103B35"/>
              </a:solidFill>
            </a:ln>
          </c:spPr>
          <c:cat>
            <c:strRef>
              <c:f>'Chart Data'!$A$2:$A$3</c:f>
              <c:strCache>
                <c:ptCount val="2"/>
                <c:pt idx="0">
                  <c:v>80% at $60/day</c:v>
                </c:pt>
                <c:pt idx="1">
                  <c:v>90% at $50/day</c:v>
                </c:pt>
              </c:strCache>
            </c:strRef>
          </c:cat>
          <c:val>
            <c:numRef>
              <c:f>'Chart Data'!$B$2:$B$3</c:f>
              <c:numCache>
                <c:formatCode>0.0</c:formatCode>
                <c:ptCount val="2"/>
                <c:pt idx="0">
                  <c:v>48</c:v>
                </c:pt>
                <c:pt idx="1">
                  <c:v>45</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57.599999999999994"/>
          <c:min val="0"/>
        </c:scaling>
        <c:delete val="0"/>
        <c:axPos val="l"/>
        <c:majorGridlines>
          <c:spPr>
            <a:ln xmlns:a="http://schemas.openxmlformats.org/drawingml/2006/main" w="6668">
              <a:solidFill>
                <a:srgbClr val="DDD2BC"/>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8.xml><?xml version="1.0" encoding="utf-8"?>
<c:chartSpace xmlns:c="http://schemas.openxmlformats.org/drawingml/2006/chart">
  <c:lang val="en-US"/>
  <c:chart>
    <c:plotArea>
      <c:barChart>
        <c:barDir val="col"/>
        <c:grouping val="clustered"/>
        <c:varyColors val="0"/>
        <c:ser>
          <c:idx val="0"/>
          <c:order val="0"/>
          <c:tx>
            <c:v>Illustrative decline in net vehicle value, USD millions</c:v>
          </c:tx>
          <c:spPr>
            <a:solidFill xmlns:a="http://schemas.openxmlformats.org/drawingml/2006/main">
              <a:srgbClr val="103B35"/>
            </a:solidFill>
            <a:ln xmlns:a="http://schemas.openxmlformats.org/drawingml/2006/main" w="28575">
              <a:solidFill>
                <a:srgbClr val="103B35"/>
              </a:solidFill>
            </a:ln>
          </c:spPr>
          <c:cat>
            <c:strRef>
              <c:f>'Chart Data'!$A$2:$A$4</c:f>
              <c:strCache>
                <c:ptCount val="3"/>
                <c:pt idx="0">
                  <c:v>2% decline</c:v>
                </c:pt>
                <c:pt idx="1">
                  <c:v>5% decline</c:v>
                </c:pt>
                <c:pt idx="2">
                  <c:v>10% decline</c:v>
                </c:pt>
              </c:strCache>
            </c:strRef>
          </c:cat>
          <c:val>
            <c:numRef>
              <c:f>'Chart Data'!$B$2:$B$4</c:f>
              <c:numCache>
                <c:formatCode>#,##0</c:formatCode>
                <c:ptCount val="3"/>
                <c:pt idx="0">
                  <c:v>273.6</c:v>
                </c:pt>
                <c:pt idx="1">
                  <c:v>684</c:v>
                </c:pt>
                <c:pt idx="2">
                  <c:v>1368</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1641.6"/>
          <c:min val="0"/>
        </c:scaling>
        <c:delete val="0"/>
        <c:axPos val="l"/>
        <c:majorGridlines>
          <c:spPr>
            <a:ln xmlns:a="http://schemas.openxmlformats.org/drawingml/2006/main" w="6668">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9.xml><?xml version="1.0" encoding="utf-8"?>
<c:chartSpace xmlns:c="http://schemas.openxmlformats.org/drawingml/2006/chart">
  <c:lang val="en-US"/>
  <c:chart>
    <c:plotArea>
      <c:barChart>
        <c:barDir val="col"/>
        <c:grouping val="clustered"/>
        <c:varyColors val="0"/>
        <c:ser>
          <c:idx val="0"/>
          <c:order val="0"/>
          <c:tx>
            <c:v>Nominal principal, USD millions</c:v>
          </c:tx>
          <c:spPr>
            <a:solidFill xmlns:a="http://schemas.openxmlformats.org/drawingml/2006/main">
              <a:srgbClr val="103B35"/>
            </a:solidFill>
            <a:ln xmlns:a="http://schemas.openxmlformats.org/drawingml/2006/main" w="28575">
              <a:solidFill>
                <a:srgbClr val="103B35"/>
              </a:solidFill>
            </a:ln>
          </c:spPr>
          <c:cat>
            <c:strRef>
              <c:f>'Chart Data'!$A$2:$A$7</c:f>
              <c:strCache>
                <c:ptCount val="6"/>
                <c:pt idx="0">
                  <c:v>2026 left</c:v>
                </c:pt>
                <c:pt idx="1">
                  <c:v>2027</c:v>
                </c:pt>
                <c:pt idx="2">
                  <c:v>2028</c:v>
                </c:pt>
                <c:pt idx="3">
                  <c:v>2029</c:v>
                </c:pt>
                <c:pt idx="4">
                  <c:v>2030</c:v>
                </c:pt>
                <c:pt idx="5">
                  <c:v>Later</c:v>
                </c:pt>
              </c:strCache>
            </c:strRef>
          </c:cat>
          <c:val>
            <c:numRef>
              <c:f>'Chart Data'!$B$2:$B$7</c:f>
              <c:numCache>
                <c:formatCode>#,##0</c:formatCode>
                <c:ptCount val="6"/>
                <c:pt idx="0">
                  <c:v>209</c:v>
                </c:pt>
                <c:pt idx="1">
                  <c:v>18</c:v>
                </c:pt>
                <c:pt idx="2">
                  <c:v>2757</c:v>
                </c:pt>
                <c:pt idx="3">
                  <c:v>2533</c:v>
                </c:pt>
                <c:pt idx="4">
                  <c:v>775</c:v>
                </c:pt>
                <c:pt idx="5">
                  <c:v>11</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3308.4"/>
          <c:min val="0"/>
        </c:scaling>
        <c:delete val="0"/>
        <c:axPos val="l"/>
        <c:majorGridlines>
          <c:spPr>
            <a:ln xmlns:a="http://schemas.openxmlformats.org/drawingml/2006/main" w="6668">
              <a:solidFill>
                <a:srgbClr val="DDD2BC"/>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charts/chart10.xml><?xml version="1.0" encoding="utf-8"?>
<c:chartSpace xmlns:c="http://schemas.openxmlformats.org/drawingml/2006/chart">
  <c:lang val="en-US"/>
  <c:chart>
    <c:plotArea>
      <c:barChart>
        <c:barDir val="col"/>
        <c:grouping val="clustered"/>
        <c:varyColors val="0"/>
        <c:ser>
          <c:idx val="0"/>
          <c:order val="0"/>
          <c:tx>
            <c:v>Q2 non-GAAP EBITDA margin, percent</c:v>
          </c:tx>
          <c:spPr>
            <a:solidFill xmlns:a="http://schemas.openxmlformats.org/drawingml/2006/main">
              <a:srgbClr val="103B35"/>
            </a:solidFill>
            <a:ln xmlns:a="http://schemas.openxmlformats.org/drawingml/2006/main" w="28575">
              <a:solidFill>
                <a:srgbClr val="103B35"/>
              </a:solidFill>
            </a:ln>
          </c:spPr>
          <c:cat>
            <c:strRef>
              <c:f>'Chart Data'!$A$2:$A$3</c:f>
              <c:strCache>
                <c:ptCount val="2"/>
                <c:pt idx="0">
                  <c:v>Hertz</c:v>
                </c:pt>
                <c:pt idx="1">
                  <c:v>Avis Budget</c:v>
                </c:pt>
              </c:strCache>
            </c:strRef>
          </c:cat>
          <c:val>
            <c:numRef>
              <c:f>'Chart Data'!$B$2:$B$3</c:f>
              <c:numCache>
                <c:formatCode>0.00</c:formatCode>
                <c:ptCount val="2"/>
                <c:pt idx="0">
                  <c:v>3.38</c:v>
                </c:pt>
                <c:pt idx="1">
                  <c:v>9.54</c:v>
                </c:pt>
              </c:numCache>
            </c:numRef>
          </c:val>
        </c:ser>
        <c:dLbls>
          <c:txPr>
            <a:bodyPr xmlns:a="http://schemas.openxmlformats.org/drawingml/2006/main" anchorCtr="1"/>
            <a:lstStyle xmlns:a="http://schemas.openxmlformats.org/drawingml/2006/main"/>
            <a:p xmlns:a="http://schemas.openxmlformats.org/drawingml/2006/main">
              <a:pPr>
                <a:defRPr sz="1725">
                  <a:solidFill>
                    <a:srgbClr val="172B27"/>
                  </a:solidFill>
                  <a:latin typeface="Arial"/>
                  <a:ea typeface="Arial"/>
                  <a:cs typeface="Aria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tickLblSkip val="1"/>
        <c:spPr>
          <a:ln xmlns:a="http://schemas.openxmlformats.org/drawingml/2006/main" w="9525">
            <a:solidFill>
              <a:srgbClr val="C8B997"/>
            </a:solidFill>
          </a:ln>
        </c:spPr>
        <c:txPr>
          <a:bodyPr xmlns:a="http://schemas.openxmlformats.org/drawingml/2006/main" anchorCtr="1"/>
          <a:lstStyle xmlns:a="http://schemas.openxmlformats.org/drawingml/2006/main"/>
          <a:p xmlns:a="http://schemas.openxmlformats.org/drawingml/2006/main">
            <a:pPr>
              <a:defRPr sz="1500">
                <a:solidFill>
                  <a:srgbClr val="172B27"/>
                </a:solidFill>
                <a:latin typeface="Arial"/>
                <a:ea typeface="Arial"/>
                <a:cs typeface="Arial"/>
              </a:defRPr>
            </a:pPr>
          </a:p>
        </c:txPr>
        <c:crossAx val="48672768"/>
      </c:catAx>
      <c:valAx>
        <c:axId val="48672768"/>
        <c:scaling>
          <c:orientation val="minMax"/>
          <c:max val="11.447999999999999"/>
          <c:min val="0"/>
        </c:scaling>
        <c:delete val="0"/>
        <c:axPos val="l"/>
        <c:majorGridlines>
          <c:spPr>
            <a:ln xmlns:a="http://schemas.openxmlformats.org/drawingml/2006/main" w="6668">
              <a:solidFill>
                <a:srgbClr val="DDD2BC"/>
              </a:solidFill>
            </a:ln>
          </c:spPr>
        </c:majorGridlines>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746F60"/>
                </a:solidFill>
                <a:latin typeface="Arial"/>
                <a:ea typeface="Arial"/>
                <a:cs typeface="Arial"/>
              </a:defRPr>
            </a:pPr>
          </a:p>
        </c:txPr>
        <c:crossAx val="48650112"/>
        <c:crossBetween val="between"/>
      </c:valAx>
      <c:spPr>
        <a:solidFill xmlns:a="http://schemas.openxmlformats.org/drawingml/2006/main">
          <a:srgbClr val="F7F0E1"/>
        </a:solidFill>
        <a:ln xmlns:a="http://schemas.openxmlformats.org/drawingml/2006/main" w="0">
          <a:noFill/>
        </a:ln>
      </c:spPr>
    </c:plotArea>
    <c:plotVisOnly val="1"/>
  </c:chart>
  <c:spPr>
    <a:solidFill xmlns:a="http://schemas.openxmlformats.org/drawingml/2006/main">
      <a:srgbClr val="F7F0E1"/>
    </a:solidFill>
    <a:ln xmlns:a="http://schemas.openxmlformats.org/drawingml/2006/main" w="0">
      <a:noFill/>
    </a:ln>
  </c:spPr>
  <c:externalData xmlns:r="http://schemas.openxmlformats.org/officeDocument/2006/relationships" r:id="rIdChartSnapshot1">
    <c:autoUpdate val="0"/>
  </c:externalData>
</c:chartSpace>
</file>

<file path=ppt/slides/slide1.xml><?xml version="1.0" encoding="utf-8"?>
<p:sld xmlns:p="http://schemas.openxmlformats.org/presentationml/2006/main">
  <p:cSld>
    <p:bg>
      <p:bgPr>
        <a:solidFill xmlns:a="http://schemas.openxmlformats.org/drawingml/2006/main">
          <a:srgbClr val="081D1A"/>
        </a:solidFill>
      </p:bgPr>
    </p:bg>
    <p:spTree>
      <p:nvGrpSpPr>
        <p:cNvPr id="1" name=""/>
        <p:cNvGrpSpPr/>
        <p:nvPr/>
      </p:nvGrpSpPr>
      <p:grpSpPr>
        <a:xfrm xmlns:a="http://schemas.openxmlformats.org/drawingml/2006/main"/>
      </p:grpSpPr>
      <p:sp>
        <p:nvSpPr>
          <p:cNvPr id="11" name="text">
            <a:extLst xmlns:a="http://schemas.openxmlformats.org/drawingml/2006/main">
              <a:ext uri="{FF2B5EF4-FFF2-40B4-BE49-F238E27FC236}">
                <a16:creationId xmlns:a16="http://schemas.microsoft.com/office/drawing/2014/main" id="{EBDB5DAB-98BE-457D-8E5B-8DE2637E1CCC}"/>
              </a:ext>
            </a:extLst>
          </p:cNvPr>
          <p:cNvSpPr>
            <a:spLocks xmlns:a="http://schemas.openxmlformats.org/drawingml/2006/main" noGrp="1"/>
          </p:cNvSpPr>
          <p:nvPr/>
        </p:nvSpPr>
        <p:spPr>
          <a:xfrm xmlns:a="http://schemas.openxmlformats.org/drawingml/2006/main">
            <a:off x="533400" y="514350"/>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F0E5CF"/>
                </a:solidFill>
                <a:latin typeface="Arial"/>
                <a:ea typeface="Arial"/>
                <a:cs typeface="Arial"/>
              </a:defRPr>
            </a:pPr>
            <a:r>
              <a:rPr sz="1875" b="0" i="0">
                <a:solidFill>
                  <a:srgbClr val="F0E5CF"/>
                </a:solidFill>
                <a:latin typeface="Arial"/>
                <a:ea typeface="Arial"/>
                <a:cs typeface="Arial"/>
              </a:rPr>
              <a:t>Epoch</a:t>
            </a:r>
          </a:p>
        </p:txBody>
      </p:sp>
      <p:sp>
        <p:nvSpPr>
          <p:cNvPr id="2" name="text">
            <a:extLst xmlns:a="http://schemas.openxmlformats.org/drawingml/2006/main">
              <a:ext uri="{FF2B5EF4-FFF2-40B4-BE49-F238E27FC236}">
                <a16:creationId xmlns:a16="http://schemas.microsoft.com/office/drawing/2014/main" id="{188E471C-D715-48E1-B52F-16E5C97E49CE}"/>
              </a:ext>
            </a:extLst>
          </p:cNvPr>
          <p:cNvSpPr>
            <a:spLocks xmlns:a="http://schemas.openxmlformats.org/drawingml/2006/main" noGrp="1"/>
          </p:cNvSpPr>
          <p:nvPr/>
        </p:nvSpPr>
        <p:spPr>
          <a:xfrm xmlns:a="http://schemas.openxmlformats.org/drawingml/2006/main">
            <a:off x="1238250" y="504825"/>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79BEAF"/>
                </a:solidFill>
                <a:latin typeface="Georgia"/>
                <a:ea typeface="Georgia"/>
                <a:cs typeface="Georgia"/>
              </a:defRPr>
            </a:pPr>
            <a:r>
              <a:rPr sz="2025" b="0" i="1">
                <a:solidFill>
                  <a:srgbClr val="79BEAF"/>
                </a:solidFill>
                <a:latin typeface="Georgia"/>
                <a:ea typeface="Georgia"/>
                <a:cs typeface="Georgia"/>
              </a:rPr>
              <a:t>X</a:t>
            </a:r>
          </a:p>
        </p:txBody>
      </p:sp>
      <p:sp>
        <p:nvSpPr>
          <p:cNvPr id="3" name="text">
            <a:extLst xmlns:a="http://schemas.openxmlformats.org/drawingml/2006/main">
              <a:ext uri="{FF2B5EF4-FFF2-40B4-BE49-F238E27FC236}">
                <a16:creationId xmlns:a16="http://schemas.microsoft.com/office/drawing/2014/main" id="{99750ABA-DF64-4741-B88F-90115273CC22}"/>
              </a:ext>
            </a:extLst>
          </p:cNvPr>
          <p:cNvSpPr>
            <a:spLocks xmlns:a="http://schemas.openxmlformats.org/drawingml/2006/main" noGrp="1"/>
          </p:cNvSpPr>
          <p:nvPr/>
        </p:nvSpPr>
        <p:spPr>
          <a:xfrm xmlns:a="http://schemas.openxmlformats.org/drawingml/2006/main">
            <a:off x="533400" y="1381125"/>
            <a:ext cx="110013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75" b="0" i="0">
                <a:solidFill>
                  <a:srgbClr val="B99552"/>
                </a:solidFill>
                <a:latin typeface="Arial"/>
                <a:ea typeface="Arial"/>
                <a:cs typeface="Arial"/>
              </a:defRPr>
            </a:pPr>
            <a:r>
              <a:rPr sz="1575" b="0" i="0">
                <a:solidFill>
                  <a:srgbClr val="B99552"/>
                </a:solidFill>
                <a:latin typeface="Arial"/>
                <a:ea typeface="Arial"/>
                <a:cs typeface="Arial"/>
              </a:rPr>
              <a:t>FIELD TAPE / HERTZ GLOBAL / HTZ</a:t>
            </a:r>
          </a:p>
        </p:txBody>
      </p:sp>
      <p:sp>
        <p:nvSpPr>
          <p:cNvPr id="4" name="title">
            <a:extLst xmlns:a="http://schemas.openxmlformats.org/drawingml/2006/main">
              <a:ext uri="{FF2B5EF4-FFF2-40B4-BE49-F238E27FC236}">
                <a16:creationId xmlns:a16="http://schemas.microsoft.com/office/drawing/2014/main" id="{16815752-8DC1-413C-B2D2-D0CBCBC0C61D}"/>
              </a:ext>
            </a:extLst>
          </p:cNvPr>
          <p:cNvSpPr>
            <a:spLocks xmlns:a="http://schemas.openxmlformats.org/drawingml/2006/main" noGrp="1"/>
          </p:cNvSpPr>
          <p:nvPr/>
        </p:nvSpPr>
        <p:spPr>
          <a:xfrm xmlns:a="http://schemas.openxmlformats.org/drawingml/2006/main">
            <a:off x="533400" y="2143125"/>
            <a:ext cx="48101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975" b="0" i="0">
                <a:solidFill>
                  <a:srgbClr val="F0E5CF"/>
                </a:solidFill>
                <a:latin typeface="Georgia"/>
                <a:ea typeface="Georgia"/>
                <a:cs typeface="Georgia"/>
              </a:defRPr>
            </a:pPr>
            <a:r>
              <a:rPr sz="3975" b="0" i="0">
                <a:solidFill>
                  <a:srgbClr val="F0E5CF"/>
                </a:solidFill>
                <a:latin typeface="Georgia"/>
                <a:ea typeface="Georgia"/>
                <a:cs typeface="Georgia"/>
              </a:rPr>
              <a:t>After Hours.</a:t>
            </a:r>
          </a:p>
        </p:txBody>
      </p:sp>
      <p:sp>
        <p:nvSpPr>
          <p:cNvPr id="5" name="hero">
            <a:extLst xmlns:a="http://schemas.openxmlformats.org/drawingml/2006/main">
              <a:ext uri="{FF2B5EF4-FFF2-40B4-BE49-F238E27FC236}">
                <a16:creationId xmlns:a16="http://schemas.microsoft.com/office/drawing/2014/main" id="{CB0A9BFF-D9B6-4AA1-BE53-1B7B9BED73ED}"/>
              </a:ext>
            </a:extLst>
          </p:cNvPr>
          <p:cNvSpPr>
            <a:spLocks xmlns:a="http://schemas.openxmlformats.org/drawingml/2006/main" noGrp="1"/>
          </p:cNvSpPr>
          <p:nvPr/>
        </p:nvSpPr>
        <p:spPr>
          <a:xfrm xmlns:a="http://schemas.openxmlformats.org/drawingml/2006/main">
            <a:off x="476250" y="2914650"/>
            <a:ext cx="4857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7350" b="0" i="0">
                <a:solidFill>
                  <a:srgbClr val="F0E5CF"/>
                </a:solidFill>
                <a:latin typeface="Georgia"/>
                <a:ea typeface="Georgia"/>
                <a:cs typeface="Georgia"/>
              </a:defRPr>
            </a:pPr>
            <a:r>
              <a:rPr sz="7350" b="0" i="0">
                <a:solidFill>
                  <a:srgbClr val="F0E5CF"/>
                </a:solidFill>
                <a:latin typeface="Georgia"/>
                <a:ea typeface="Georgia"/>
                <a:cs typeface="Georgia"/>
              </a:rPr>
              <a:t>HERTZ</a:t>
            </a:r>
          </a:p>
        </p:txBody>
      </p:sp>
      <p:sp>
        <p:nvSpPr>
          <p:cNvPr id="6" name="text">
            <a:extLst xmlns:a="http://schemas.openxmlformats.org/drawingml/2006/main">
              <a:ext uri="{FF2B5EF4-FFF2-40B4-BE49-F238E27FC236}">
                <a16:creationId xmlns:a16="http://schemas.microsoft.com/office/drawing/2014/main" id="{E79E9247-28F3-46B0-B7AE-62EEFE45ABD8}"/>
              </a:ext>
            </a:extLst>
          </p:cNvPr>
          <p:cNvSpPr>
            <a:spLocks xmlns:a="http://schemas.openxmlformats.org/drawingml/2006/main" noGrp="1"/>
          </p:cNvSpPr>
          <p:nvPr/>
        </p:nvSpPr>
        <p:spPr>
          <a:xfrm xmlns:a="http://schemas.openxmlformats.org/drawingml/2006/main">
            <a:off x="571500" y="4505325"/>
            <a:ext cx="490537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0">
                <a:solidFill>
                  <a:srgbClr val="C8BBA2"/>
                </a:solidFill>
                <a:latin typeface="Arial"/>
                <a:ea typeface="Arial"/>
                <a:cs typeface="Arial"/>
              </a:defRPr>
            </a:pPr>
            <a:r>
              <a:rPr sz="2025" b="0" i="0">
                <a:solidFill>
                  <a:srgbClr val="C8BBA2"/>
                </a:solidFill>
                <a:latin typeface="Arial"/>
                <a:ea typeface="Arial"/>
                <a:cs typeface="Arial"/>
              </a:rPr>
              <a:t>Palantir. Autonomous fleets.</a:t>
            </a:r>
          </a:p>
          <a:p xmlns:a="http://schemas.openxmlformats.org/drawingml/2006/main">
            <a:pPr algn="l">
              <a:buNone/>
              <a:defRPr sz="2025" b="0" i="0">
                <a:solidFill>
                  <a:srgbClr val="C8BBA2"/>
                </a:solidFill>
                <a:latin typeface="Arial"/>
                <a:ea typeface="Arial"/>
                <a:cs typeface="Arial"/>
              </a:defRPr>
            </a:pPr>
            <a:r>
              <a:rPr sz="2025" b="0" i="0">
                <a:solidFill>
                  <a:srgbClr val="C8BBA2"/>
                </a:solidFill>
                <a:latin typeface="Arial"/>
                <a:ea typeface="Arial"/>
                <a:cs typeface="Arial"/>
              </a:rPr>
              <a:t>The equity behind the adventure.</a:t>
            </a:r>
          </a:p>
        </p:txBody>
      </p:sp>
      <p:sp>
        <p:nvSpPr>
          <p:cNvPr id="7" name="text">
            <a:extLst xmlns:a="http://schemas.openxmlformats.org/drawingml/2006/main">
              <a:ext uri="{FF2B5EF4-FFF2-40B4-BE49-F238E27FC236}">
                <a16:creationId xmlns:a16="http://schemas.microsoft.com/office/drawing/2014/main" id="{33B8AA3B-522F-47CC-982C-36C56707814C}"/>
              </a:ext>
            </a:extLst>
          </p:cNvPr>
          <p:cNvSpPr>
            <a:spLocks xmlns:a="http://schemas.openxmlformats.org/drawingml/2006/main" noGrp="1"/>
          </p:cNvSpPr>
          <p:nvPr/>
        </p:nvSpPr>
        <p:spPr>
          <a:xfrm xmlns:a="http://schemas.openxmlformats.org/drawingml/2006/main">
            <a:off x="571500" y="5524500"/>
            <a:ext cx="10668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725" b="0" i="0">
                <a:solidFill>
                  <a:srgbClr val="C8BBA2"/>
                </a:solidFill>
                <a:latin typeface="Arial"/>
                <a:ea typeface="Arial"/>
                <a:cs typeface="Arial"/>
              </a:defRPr>
            </a:pPr>
            <a:r>
              <a:rPr sz="1725" b="0" i="0">
                <a:solidFill>
                  <a:srgbClr val="C8BBA2"/>
                </a:solidFill>
                <a:latin typeface="Arial"/>
                <a:ea typeface="Arial"/>
                <a:cs typeface="Arial"/>
              </a:rPr>
              <a:t>Phillip Braunstein / Research reviewed 23 September 2026</a:t>
            </a:r>
          </a:p>
        </p:txBody>
      </p:sp>
      <p:sp>
        <p:nvSpPr>
          <p:cNvPr id="8" name="text">
            <a:extLst xmlns:a="http://schemas.openxmlformats.org/drawingml/2006/main">
              <a:ext uri="{FF2B5EF4-FFF2-40B4-BE49-F238E27FC236}">
                <a16:creationId xmlns:a16="http://schemas.microsoft.com/office/drawing/2014/main" id="{276D0AB0-ED36-4E52-96F0-2B191F9605DE}"/>
              </a:ext>
            </a:extLst>
          </p:cNvPr>
          <p:cNvSpPr>
            <a:spLocks xmlns:a="http://schemas.openxmlformats.org/drawingml/2006/main" noGrp="1"/>
          </p:cNvSpPr>
          <p:nvPr/>
        </p:nvSpPr>
        <p:spPr>
          <a:xfrm xmlns:a="http://schemas.openxmlformats.org/drawingml/2006/main">
            <a:off x="571500" y="5819775"/>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725" b="0" i="0">
                <a:solidFill>
                  <a:srgbClr val="F0E5CF"/>
                </a:solidFill>
                <a:latin typeface="Arial"/>
                <a:ea typeface="Arial"/>
                <a:cs typeface="Arial"/>
              </a:defRPr>
            </a:pPr>
            <a:r>
              <a:rPr sz="1725" b="0" i="0">
                <a:solidFill>
                  <a:srgbClr val="F0E5CF"/>
                </a:solidFill>
                <a:latin typeface="Arial"/>
                <a:ea typeface="Arial"/>
                <a:cs typeface="Arial"/>
              </a:rPr>
              <a:t>YouTube highlights / 60 slides / V6 — game companion</a:t>
            </a:r>
          </a:p>
        </p:txBody>
      </p:sp>
      <p:sp>
        <p:nvSpPr>
          <p:cNvPr id="9" name="text">
            <a:extLst xmlns:a="http://schemas.openxmlformats.org/drawingml/2006/main">
              <a:ext uri="{FF2B5EF4-FFF2-40B4-BE49-F238E27FC236}">
                <a16:creationId xmlns:a16="http://schemas.microsoft.com/office/drawing/2014/main" id="{672D0EAF-A0A2-43EE-9BF9-392732EF8AE7}"/>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C8BBA2"/>
                </a:solidFill>
                <a:latin typeface="Arial"/>
                <a:ea typeface="Arial"/>
                <a:cs typeface="Arial"/>
              </a:defRPr>
            </a:pPr>
            <a:r>
              <a:rPr sz="825" b="0" i="0">
                <a:solidFill>
                  <a:srgbClr val="C8BBA2"/>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0558111D-DA5D-4EF1-9BB2-F4369264CED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C8BBA2"/>
                </a:solidFill>
                <a:latin typeface="Arial"/>
                <a:ea typeface="Arial"/>
                <a:cs typeface="Arial"/>
              </a:defRPr>
            </a:pPr>
            <a:r>
              <a:rPr sz="1050" b="0" i="0">
                <a:solidFill>
                  <a:srgbClr val="C8BBA2"/>
                </a:solidFill>
                <a:latin typeface="Arial"/>
                <a:ea typeface="Arial"/>
                <a:cs typeface="Arial"/>
              </a:rPr>
              <a:t>001 / 60</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48d0056c3694e2e"/>
          <a:stretch xmlns:a="http://schemas.openxmlformats.org/drawingml/2006/main"/>
        </p:blipFill>
        <p:spPr>
          <a:xfrm xmlns:a="http://schemas.openxmlformats.org/drawingml/2006/main">
            <a:off x="5716579" y="2028825"/>
            <a:ext cx="5940442" cy="3343275"/>
          </a:xfrm>
          <a:prstGeom xmlns:a="http://schemas.openxmlformats.org/drawingml/2006/main" prst="rect">
            <a:avLst/>
          </a:prstGeom>
        </p:spPr>
      </p:pic>
    </p:spTree>
    <p:extLst>
      <p:ext uri="{BB962C8B-B14F-4D97-AF65-F5344CB8AC3E}">
        <p14:creationId xmlns:p14="http://schemas.microsoft.com/office/powerpoint/2010/main" val="428823170"/>
      </p:ext>
    </p:extLst>
  </p:cSld>
</p:sld>
</file>

<file path=ppt/slides/slide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8" name="chapter">
            <a:extLst xmlns:a="http://schemas.openxmlformats.org/drawingml/2006/main">
              <a:ext uri="{FF2B5EF4-FFF2-40B4-BE49-F238E27FC236}">
                <a16:creationId xmlns:a16="http://schemas.microsoft.com/office/drawing/2014/main" id="{05CD6BDD-DF0F-46A2-AF22-08A78E6F7BEE}"/>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38D71AAA-1704-48B3-B6E3-1F409F49225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HTZ at a glance</a:t>
            </a:r>
          </a:p>
        </p:txBody>
      </p:sp>
      <p:sp>
        <p:nvSpPr>
          <p:cNvPr id="3" name="text">
            <a:extLst xmlns:a="http://schemas.openxmlformats.org/drawingml/2006/main">
              <a:ext uri="{FF2B5EF4-FFF2-40B4-BE49-F238E27FC236}">
                <a16:creationId xmlns:a16="http://schemas.microsoft.com/office/drawing/2014/main" id="{E6998B11-CE1D-4C44-8F4D-527A174E204A}"/>
              </a:ext>
            </a:extLst>
          </p:cNvPr>
          <p:cNvSpPr>
            <a:spLocks xmlns:a="http://schemas.openxmlformats.org/drawingml/2006/main" noGrp="1"/>
          </p:cNvSpPr>
          <p:nvPr/>
        </p:nvSpPr>
        <p:spPr>
          <a:xfrm xmlns:a="http://schemas.openxmlformats.org/drawingml/2006/main">
            <a:off x="571500" y="1419225"/>
            <a:ext cx="10953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0" i="0">
                <a:solidFill>
                  <a:srgbClr val="746F60"/>
                </a:solidFill>
                <a:latin typeface="Arial"/>
                <a:ea typeface="Arial"/>
                <a:cs typeface="Arial"/>
              </a:defRPr>
            </a:pPr>
            <a:r>
              <a:rPr sz="1275" b="0" i="0">
                <a:solidFill>
                  <a:srgbClr val="746F60"/>
                </a:solidFill>
                <a:latin typeface="Arial"/>
                <a:ea typeface="Arial"/>
                <a:cs typeface="Arial"/>
              </a:rPr>
              <a:t>FMP / 23 September 2026 close / Dated snapshot</a:t>
            </a:r>
          </a:p>
        </p:txBody>
      </p:sp>
      <p:graphicFrame>
        <p:nvGraphicFramePr>
          <p:cNvPr id="25" name=""/>
          <p:cNvGraphicFramePr/>
          <p:nvPr/>
        </p:nvGraphicFramePr>
        <p:xfrm>
          <a:off xmlns:a="http://schemas.openxmlformats.org/drawingml/2006/main" x="552450" y="1838325"/>
          <a:ext xmlns:a="http://schemas.openxmlformats.org/drawingml/2006/main" cx="4076700" cy="3200400"/>
        </p:xfrm>
        <a:graphic xmlns:a="http://schemas.openxmlformats.org/drawingml/2006/main">
          <a:graphicData uri="http://schemas.openxmlformats.org/drawingml/2006/table">
            <a:tbl>
              <a:tblPr firstRow="1" bandRow="0"/>
              <a:tblGrid>
                <a:gridCol w="1943100"/>
                <a:gridCol w="2133600"/>
              </a:tblGrid>
              <a:tr h="457200">
                <a:tc>
                  <a:txBody>
                    <a:bodyPr>
                      <a:noAutofit/>
                    </a:bodyPr>
                    <a:lstStyle/>
                    <a:p>
                      <a:r>
                        <a:rPr sz="1425" b="1">
                          <a:solidFill>
                            <a:srgbClr val="F0E5CF"/>
                          </a:solidFill>
                          <a:latin typeface="Arial"/>
                          <a:ea typeface="Arial"/>
                          <a:cs typeface="Arial"/>
                        </a:rPr>
                        <a:t>FMP snapshot</a:t>
                      </a:r>
                    </a:p>
                  </a:txBody>
                  <a:tcPr marL="91440" marR="91440" marT="45720" marB="45720" anchor="ctr">
                    <a:solidFill>
                      <a:srgbClr val="103B35"/>
                    </a:solidFill>
                  </a:tcPr>
                </a:tc>
                <a:tc>
                  <a:txBody>
                    <a:bodyPr>
                      <a:noAutofit/>
                    </a:bodyPr>
                    <a:lstStyle/>
                    <a:p>
                      <a:r>
                        <a:rPr sz="1425" b="1">
                          <a:solidFill>
                            <a:srgbClr val="F0E5CF"/>
                          </a:solidFill>
                          <a:latin typeface="Arial"/>
                          <a:ea typeface="Arial"/>
                          <a:cs typeface="Arial"/>
                        </a:rPr>
                        <a:t>USD / daily RSI</a:t>
                      </a:r>
                    </a:p>
                  </a:txBody>
                  <a:tcPr marL="91440" marR="91440" marT="45720" marB="45720" anchor="ctr">
                    <a:solidFill>
                      <a:srgbClr val="103B35"/>
                    </a:solidFill>
                  </a:tcPr>
                </a:tc>
              </a:tr>
              <a:tr h="457200">
                <a:tc>
                  <a:txBody>
                    <a:bodyPr>
                      <a:noAutofit/>
                    </a:bodyPr>
                    <a:lstStyle/>
                    <a:p>
                      <a:r>
                        <a:rPr sz="1425" b="1">
                          <a:solidFill>
                            <a:srgbClr val="172B27"/>
                          </a:solidFill>
                          <a:latin typeface="Arial"/>
                          <a:ea typeface="Arial"/>
                          <a:cs typeface="Arial"/>
                        </a:rPr>
                        <a:t>Stock price</a:t>
                      </a:r>
                    </a:p>
                  </a:txBody>
                  <a:tcPr marL="91440" marR="91440" marT="45720" marB="45720" anchor="ctr">
                    <a:solidFill>
                      <a:srgbClr val="F7F0E1"/>
                    </a:solidFill>
                  </a:tcPr>
                </a:tc>
                <a:tc>
                  <a:txBody>
                    <a:bodyPr>
                      <a:noAutofit/>
                    </a:bodyPr>
                    <a:lstStyle/>
                    <a:p>
                      <a:r>
                        <a:rPr sz="1425" b="0">
                          <a:solidFill>
                            <a:srgbClr val="172B27"/>
                          </a:solidFill>
                          <a:latin typeface="Arial"/>
                          <a:ea typeface="Arial"/>
                          <a:cs typeface="Arial"/>
                        </a:rPr>
                        <a:t>$1.740 / −5.95%</a:t>
                      </a:r>
                    </a:p>
                  </a:txBody>
                  <a:tcPr marL="91440" marR="91440" marT="45720" marB="45720" anchor="ctr">
                    <a:solidFill>
                      <a:srgbClr val="F7F0E1"/>
                    </a:solidFill>
                  </a:tcPr>
                </a:tc>
              </a:tr>
              <a:tr h="457200">
                <a:tc>
                  <a:txBody>
                    <a:bodyPr>
                      <a:noAutofit/>
                    </a:bodyPr>
                    <a:lstStyle/>
                    <a:p>
                      <a:r>
                        <a:rPr sz="1425" b="1">
                          <a:solidFill>
                            <a:srgbClr val="172B27"/>
                          </a:solidFill>
                          <a:latin typeface="Arial"/>
                          <a:ea typeface="Arial"/>
                          <a:cs typeface="Arial"/>
                        </a:rPr>
                        <a:t>Market cap</a:t>
                      </a:r>
                    </a:p>
                  </a:txBody>
                  <a:tcPr marL="91440" marR="91440" marT="45720" marB="45720" anchor="ctr">
                    <a:solidFill>
                      <a:srgbClr val="EEE5D5"/>
                    </a:solidFill>
                  </a:tcPr>
                </a:tc>
                <a:tc>
                  <a:txBody>
                    <a:bodyPr>
                      <a:noAutofit/>
                    </a:bodyPr>
                    <a:lstStyle/>
                    <a:p>
                      <a:r>
                        <a:rPr sz="1425" b="0">
                          <a:solidFill>
                            <a:srgbClr val="172B27"/>
                          </a:solidFill>
                          <a:latin typeface="Arial"/>
                          <a:ea typeface="Arial"/>
                          <a:cs typeface="Arial"/>
                        </a:rPr>
                        <a:t>$549.37M</a:t>
                      </a:r>
                    </a:p>
                  </a:txBody>
                  <a:tcPr marL="91440" marR="91440" marT="45720" marB="45720" anchor="ctr">
                    <a:solidFill>
                      <a:srgbClr val="EEE5D5"/>
                    </a:solidFill>
                  </a:tcPr>
                </a:tc>
              </a:tr>
              <a:tr h="457200">
                <a:tc>
                  <a:txBody>
                    <a:bodyPr>
                      <a:noAutofit/>
                    </a:bodyPr>
                    <a:lstStyle/>
                    <a:p>
                      <a:r>
                        <a:rPr sz="1425" b="1">
                          <a:solidFill>
                            <a:srgbClr val="172B27"/>
                          </a:solidFill>
                          <a:latin typeface="Arial"/>
                          <a:ea typeface="Arial"/>
                          <a:cs typeface="Arial"/>
                        </a:rPr>
                        <a:t>52-week range</a:t>
                      </a:r>
                    </a:p>
                  </a:txBody>
                  <a:tcPr marL="91440" marR="91440" marT="45720" marB="45720" anchor="ctr">
                    <a:solidFill>
                      <a:srgbClr val="F7F0E1"/>
                    </a:solidFill>
                  </a:tcPr>
                </a:tc>
                <a:tc>
                  <a:txBody>
                    <a:bodyPr>
                      <a:noAutofit/>
                    </a:bodyPr>
                    <a:lstStyle/>
                    <a:p>
                      <a:r>
                        <a:rPr sz="1425" b="0">
                          <a:solidFill>
                            <a:srgbClr val="172B27"/>
                          </a:solidFill>
                          <a:latin typeface="Arial"/>
                          <a:ea typeface="Arial"/>
                          <a:cs typeface="Arial"/>
                        </a:rPr>
                        <a:t>$1.45 to $8.18</a:t>
                      </a:r>
                    </a:p>
                  </a:txBody>
                  <a:tcPr marL="91440" marR="91440" marT="45720" marB="45720" anchor="ctr">
                    <a:solidFill>
                      <a:srgbClr val="F7F0E1"/>
                    </a:solidFill>
                  </a:tcPr>
                </a:tc>
              </a:tr>
              <a:tr h="457200">
                <a:tc>
                  <a:txBody>
                    <a:bodyPr>
                      <a:noAutofit/>
                    </a:bodyPr>
                    <a:lstStyle/>
                    <a:p>
                      <a:r>
                        <a:rPr sz="1425" b="1">
                          <a:solidFill>
                            <a:srgbClr val="172B27"/>
                          </a:solidFill>
                          <a:latin typeface="Arial"/>
                          <a:ea typeface="Arial"/>
                          <a:cs typeface="Arial"/>
                        </a:rPr>
                        <a:t>2026E revenue</a:t>
                      </a:r>
                    </a:p>
                  </a:txBody>
                  <a:tcPr marL="91440" marR="91440" marT="45720" marB="45720" anchor="ctr">
                    <a:solidFill>
                      <a:srgbClr val="EEE5D5"/>
                    </a:solidFill>
                  </a:tcPr>
                </a:tc>
                <a:tc>
                  <a:txBody>
                    <a:bodyPr>
                      <a:noAutofit/>
                    </a:bodyPr>
                    <a:lstStyle/>
                    <a:p>
                      <a:r>
                        <a:rPr sz="1425" b="0">
                          <a:solidFill>
                            <a:srgbClr val="172B27"/>
                          </a:solidFill>
                          <a:latin typeface="Arial"/>
                          <a:ea typeface="Arial"/>
                          <a:cs typeface="Arial"/>
                        </a:rPr>
                        <a:t>$9.192B</a:t>
                      </a:r>
                    </a:p>
                  </a:txBody>
                  <a:tcPr marL="91440" marR="91440" marT="45720" marB="45720" anchor="ctr">
                    <a:solidFill>
                      <a:srgbClr val="EEE5D5"/>
                    </a:solidFill>
                  </a:tcPr>
                </a:tc>
              </a:tr>
              <a:tr h="457200">
                <a:tc>
                  <a:txBody>
                    <a:bodyPr>
                      <a:noAutofit/>
                    </a:bodyPr>
                    <a:lstStyle/>
                    <a:p>
                      <a:r>
                        <a:rPr sz="1425" b="1">
                          <a:solidFill>
                            <a:srgbClr val="172B27"/>
                          </a:solidFill>
                          <a:latin typeface="Arial"/>
                          <a:ea typeface="Arial"/>
                          <a:cs typeface="Arial"/>
                        </a:rPr>
                        <a:t>2027E revenue</a:t>
                      </a:r>
                    </a:p>
                  </a:txBody>
                  <a:tcPr marL="91440" marR="91440" marT="45720" marB="45720" anchor="ctr">
                    <a:solidFill>
                      <a:srgbClr val="F7F0E1"/>
                    </a:solidFill>
                  </a:tcPr>
                </a:tc>
                <a:tc>
                  <a:txBody>
                    <a:bodyPr>
                      <a:noAutofit/>
                    </a:bodyPr>
                    <a:lstStyle/>
                    <a:p>
                      <a:r>
                        <a:rPr sz="1425" b="0">
                          <a:solidFill>
                            <a:srgbClr val="172B27"/>
                          </a:solidFill>
                          <a:latin typeface="Arial"/>
                          <a:ea typeface="Arial"/>
                          <a:cs typeface="Arial"/>
                        </a:rPr>
                        <a:t>$9.558B</a:t>
                      </a:r>
                    </a:p>
                  </a:txBody>
                  <a:tcPr marL="91440" marR="91440" marT="45720" marB="45720" anchor="ctr">
                    <a:solidFill>
                      <a:srgbClr val="F7F0E1"/>
                    </a:solidFill>
                  </a:tcPr>
                </a:tc>
              </a:tr>
              <a:tr h="457200">
                <a:tc>
                  <a:txBody>
                    <a:bodyPr>
                      <a:noAutofit/>
                    </a:bodyPr>
                    <a:lstStyle/>
                    <a:p>
                      <a:r>
                        <a:rPr sz="1425" b="1">
                          <a:solidFill>
                            <a:srgbClr val="172B27"/>
                          </a:solidFill>
                          <a:latin typeface="Arial"/>
                          <a:ea typeface="Arial"/>
                          <a:cs typeface="Arial"/>
                        </a:rPr>
                        <a:t>RSI (14)</a:t>
                      </a:r>
                    </a:p>
                  </a:txBody>
                  <a:tcPr marL="91440" marR="91440" marT="45720" marB="45720" anchor="ctr">
                    <a:solidFill>
                      <a:srgbClr val="EEE5D5"/>
                    </a:solidFill>
                  </a:tcPr>
                </a:tc>
                <a:tc>
                  <a:txBody>
                    <a:bodyPr>
                      <a:noAutofit/>
                    </a:bodyPr>
                    <a:lstStyle/>
                    <a:p>
                      <a:r>
                        <a:rPr sz="1425" b="0">
                          <a:solidFill>
                            <a:srgbClr val="172B27"/>
                          </a:solidFill>
                          <a:latin typeface="Arial"/>
                          <a:ea typeface="Arial"/>
                          <a:cs typeface="Arial"/>
                        </a:rPr>
                        <a:t>34.6 at the close</a:t>
                      </a:r>
                    </a:p>
                  </a:txBody>
                  <a:tcPr marL="91440" marR="91440" marT="45720" marB="45720" anchor="ctr">
                    <a:solidFill>
                      <a:srgbClr val="EEE5D5"/>
                    </a:solidFill>
                  </a:tcPr>
                </a:tc>
              </a:tr>
            </a:tbl>
          </a:graphicData>
        </a:graphic>
      </p:graphicFrame>
      <p:sp>
        <p:nvSpPr>
          <p:cNvPr id="5" name="text">
            <a:extLst xmlns:a="http://schemas.openxmlformats.org/drawingml/2006/main">
              <a:ext uri="{FF2B5EF4-FFF2-40B4-BE49-F238E27FC236}">
                <a16:creationId xmlns:a16="http://schemas.microsoft.com/office/drawing/2014/main" id="{91A2DAD1-AC0B-45ED-9680-687136D59900}"/>
              </a:ext>
            </a:extLst>
          </p:cNvPr>
          <p:cNvSpPr>
            <a:spLocks xmlns:a="http://schemas.openxmlformats.org/drawingml/2006/main" noGrp="1"/>
          </p:cNvSpPr>
          <p:nvPr/>
        </p:nvSpPr>
        <p:spPr>
          <a:xfrm xmlns:a="http://schemas.openxmlformats.org/drawingml/2006/main">
            <a:off x="4981575" y="1695450"/>
            <a:ext cx="657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0" i="0">
                <a:solidFill>
                  <a:srgbClr val="172B27"/>
                </a:solidFill>
                <a:latin typeface="Arial"/>
                <a:ea typeface="Arial"/>
                <a:cs typeface="Arial"/>
              </a:defRPr>
            </a:pPr>
            <a:r>
              <a:rPr sz="1275" b="0" i="0">
                <a:solidFill>
                  <a:srgbClr val="172B27"/>
                </a:solidFill>
                <a:latin typeface="Arial"/>
                <a:ea typeface="Arial"/>
                <a:cs typeface="Arial"/>
              </a:rPr>
              <a:t>Daily price ($) / September 2025 to September 2026</a:t>
            </a:r>
          </a:p>
        </p:txBody>
      </p:sp>
      <p:graphicFrame>
        <p:nvGraphicFramePr>
          <p:cNvPr id="27" name="Chart"/>
          <p:cNvGraphicFramePr/>
          <p:nvPr/>
        </p:nvGraphicFramePr>
        <p:xfrm>
          <a:off xmlns:a="http://schemas.openxmlformats.org/drawingml/2006/main" x="4933950" y="1971675"/>
          <a:ext xmlns:a="http://schemas.openxmlformats.org/drawingml/2006/main" cx="6705600" cy="2095500"/>
        </p:xfrm>
        <a:graphic xmlns:a="http://schemas.openxmlformats.org/drawingml/2006/main">
          <a:graphicData uri="http://schemas.openxmlformats.org/drawingml/2006/chart">
            <c:chart xmlns:r="http://schemas.openxmlformats.org/officeDocument/2006/relationships" xmlns:c="http://schemas.openxmlformats.org/drawingml/2006/chart" r:id="Ra877af88ce924cd7"/>
          </a:graphicData>
        </a:graphic>
      </p:graphicFrame>
      <p:sp>
        <p:nvSpPr>
          <p:cNvPr id="7" name="text">
            <a:extLst xmlns:a="http://schemas.openxmlformats.org/drawingml/2006/main">
              <a:ext uri="{FF2B5EF4-FFF2-40B4-BE49-F238E27FC236}">
                <a16:creationId xmlns:a16="http://schemas.microsoft.com/office/drawing/2014/main" id="{EA4F40DC-90A4-4B07-A8E3-F74E907ED389}"/>
              </a:ext>
            </a:extLst>
          </p:cNvPr>
          <p:cNvSpPr>
            <a:spLocks xmlns:a="http://schemas.openxmlformats.org/drawingml/2006/main" noGrp="1"/>
          </p:cNvSpPr>
          <p:nvPr/>
        </p:nvSpPr>
        <p:spPr>
          <a:xfrm xmlns:a="http://schemas.openxmlformats.org/drawingml/2006/main">
            <a:off x="4981575" y="4124325"/>
            <a:ext cx="66294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75" b="0" i="0">
                <a:solidFill>
                  <a:srgbClr val="172B27"/>
                </a:solidFill>
                <a:latin typeface="Arial"/>
                <a:ea typeface="Arial"/>
                <a:cs typeface="Arial"/>
              </a:defRPr>
            </a:pPr>
            <a:r>
              <a:rPr sz="1275" b="0" i="0">
                <a:solidFill>
                  <a:srgbClr val="172B27"/>
                </a:solidFill>
                <a:latin typeface="Arial"/>
                <a:ea typeface="Arial"/>
                <a:cs typeface="Arial"/>
              </a:rPr>
              <a:t>Daily RSI (14) / 34.6 at the September 23 close</a:t>
            </a:r>
          </a:p>
        </p:txBody>
      </p:sp>
      <p:graphicFrame>
        <p:nvGraphicFramePr>
          <p:cNvPr id="29" name="Chart"/>
          <p:cNvGraphicFramePr/>
          <p:nvPr/>
        </p:nvGraphicFramePr>
        <p:xfrm>
          <a:off xmlns:a="http://schemas.openxmlformats.org/drawingml/2006/main" x="4933950" y="4400550"/>
          <a:ext xmlns:a="http://schemas.openxmlformats.org/drawingml/2006/main" cx="6705600" cy="1066800"/>
        </p:xfrm>
        <a:graphic xmlns:a="http://schemas.openxmlformats.org/drawingml/2006/main">
          <a:graphicData uri="http://schemas.openxmlformats.org/drawingml/2006/chart">
            <c:chart xmlns:r="http://schemas.openxmlformats.org/officeDocument/2006/relationships" xmlns:c="http://schemas.openxmlformats.org/drawingml/2006/chart" r:id="Rdfac7d52a2c54dd7"/>
          </a:graphicData>
        </a:graphic>
      </p:graphicFrame>
      <p:sp>
        <p:nvSpPr>
          <p:cNvPr id="9" name="text">
            <a:extLst xmlns:a="http://schemas.openxmlformats.org/drawingml/2006/main">
              <a:ext uri="{FF2B5EF4-FFF2-40B4-BE49-F238E27FC236}">
                <a16:creationId xmlns:a16="http://schemas.microsoft.com/office/drawing/2014/main" id="{96FE26B0-B236-4EC9-8627-3CB55BF84B29}"/>
              </a:ext>
            </a:extLst>
          </p:cNvPr>
          <p:cNvSpPr>
            <a:spLocks xmlns:a="http://schemas.openxmlformats.org/drawingml/2006/main" noGrp="1"/>
          </p:cNvSpPr>
          <p:nvPr/>
        </p:nvSpPr>
        <p:spPr>
          <a:xfrm xmlns:a="http://schemas.openxmlformats.org/drawingml/2006/main">
            <a:off x="571500" y="5133975"/>
            <a:ext cx="41148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200" b="0" i="0">
                <a:solidFill>
                  <a:srgbClr val="746F60"/>
                </a:solidFill>
                <a:latin typeface="Arial"/>
                <a:ea typeface="Arial"/>
                <a:cs typeface="Arial"/>
              </a:defRPr>
            </a:pPr>
            <a:r>
              <a:rPr sz="1200" b="0" i="0">
                <a:solidFill>
                  <a:srgbClr val="746F60"/>
                </a:solidFill>
                <a:latin typeface="Arial"/>
                <a:ea typeface="Arial"/>
                <a:cs typeface="Arial"/>
              </a:rPr>
              <a:t>Revenue consensus: 6 analysts / 2027 growth +4.0%</a:t>
            </a:r>
          </a:p>
        </p:txBody>
      </p:sp>
      <p:sp>
        <p:nvSpPr>
          <p:cNvPr id="10" name="text">
            <a:extLst xmlns:a="http://schemas.openxmlformats.org/drawingml/2006/main">
              <a:ext uri="{FF2B5EF4-FFF2-40B4-BE49-F238E27FC236}">
                <a16:creationId xmlns:a16="http://schemas.microsoft.com/office/drawing/2014/main" id="{CF40954D-E602-4071-9FD7-D775622098AA}"/>
              </a:ext>
            </a:extLst>
          </p:cNvPr>
          <p:cNvSpPr>
            <a:spLocks xmlns:a="http://schemas.openxmlformats.org/drawingml/2006/main" noGrp="1"/>
          </p:cNvSpPr>
          <p:nvPr/>
        </p:nvSpPr>
        <p:spPr>
          <a:xfrm xmlns:a="http://schemas.openxmlformats.org/drawingml/2006/main">
            <a:off x="571500" y="5524500"/>
            <a:ext cx="523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Support zones: $1.71–1.76, then $1.45–1.56</a:t>
            </a:r>
          </a:p>
        </p:txBody>
      </p:sp>
      <p:sp>
        <p:nvSpPr>
          <p:cNvPr id="11" name="text">
            <a:extLst xmlns:a="http://schemas.openxmlformats.org/drawingml/2006/main">
              <a:ext uri="{FF2B5EF4-FFF2-40B4-BE49-F238E27FC236}">
                <a16:creationId xmlns:a16="http://schemas.microsoft.com/office/drawing/2014/main" id="{8830E25E-55A5-48E4-8C60-43CA575C82DC}"/>
              </a:ext>
            </a:extLst>
          </p:cNvPr>
          <p:cNvSpPr>
            <a:spLocks xmlns:a="http://schemas.openxmlformats.org/drawingml/2006/main" noGrp="1"/>
          </p:cNvSpPr>
          <p:nvPr/>
        </p:nvSpPr>
        <p:spPr>
          <a:xfrm xmlns:a="http://schemas.openxmlformats.org/drawingml/2006/main">
            <a:off x="571500" y="58102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425" b="0" i="0">
                <a:solidFill>
                  <a:srgbClr val="172B27"/>
                </a:solidFill>
                <a:latin typeface="Arial"/>
                <a:ea typeface="Arial"/>
                <a:cs typeface="Arial"/>
              </a:defRPr>
            </a:pPr>
            <a:r>
              <a:rPr sz="1425" b="0" i="0">
                <a:solidFill>
                  <a:srgbClr val="172B27"/>
                </a:solidFill>
                <a:latin typeface="Arial"/>
                <a:ea typeface="Arial"/>
                <a:cs typeface="Arial"/>
              </a:rPr>
              <a:t>Resistance: $1.93–2.05, $2.24–2.43, $2.80–2.95</a:t>
            </a:r>
          </a:p>
        </p:txBody>
      </p:sp>
      <p:sp>
        <p:nvSpPr>
          <p:cNvPr id="12" name="text">
            <a:extLst xmlns:a="http://schemas.openxmlformats.org/drawingml/2006/main">
              <a:ext uri="{FF2B5EF4-FFF2-40B4-BE49-F238E27FC236}">
                <a16:creationId xmlns:a16="http://schemas.microsoft.com/office/drawing/2014/main" id="{3EA03C05-D627-4EDB-8B3A-A4377C223B0E}"/>
              </a:ext>
            </a:extLst>
          </p:cNvPr>
          <p:cNvSpPr>
            <a:spLocks xmlns:a="http://schemas.openxmlformats.org/drawingml/2006/main" noGrp="1"/>
          </p:cNvSpPr>
          <p:nvPr/>
        </p:nvSpPr>
        <p:spPr>
          <a:xfrm xmlns:a="http://schemas.openxmlformats.org/drawingml/2006/main">
            <a:off x="571500" y="6229350"/>
            <a:ext cx="10953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00" b="0" i="0">
                <a:solidFill>
                  <a:srgbClr val="746F60"/>
                </a:solidFill>
                <a:latin typeface="Arial"/>
                <a:ea typeface="Arial"/>
                <a:cs typeface="Arial"/>
              </a:defRPr>
            </a:pPr>
            <a:r>
              <a:rPr sz="900" b="0" i="0">
                <a:solidFill>
                  <a:srgbClr val="746F60"/>
                </a:solidFill>
                <a:latin typeface="Arial"/>
                <a:ea typeface="Arial"/>
                <a:cs typeface="Arial"/>
              </a:rPr>
              <a:t>Daily closes through Sep 23. Price zones are interpretations, not guarantees. Revenue estimates are analyst consensus.</a:t>
            </a:r>
          </a:p>
        </p:txBody>
      </p:sp>
      <p:sp>
        <p:nvSpPr>
          <p:cNvPr id="13" name="source-link">
            <a:extLst xmlns:a="http://schemas.openxmlformats.org/drawingml/2006/main">
              <a:ext uri="{FF2B5EF4-FFF2-40B4-BE49-F238E27FC236}">
                <a16:creationId xmlns:a16="http://schemas.microsoft.com/office/drawing/2014/main" id="{1354CE91-A840-4C5B-97A0-9DA3183D917E}"/>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620024f847646d3"/>
              </a:rPr>
              <a:t>FS / FMP quote, annual revenue estimates and daily history / 23 Sep 2026</a:t>
            </a:r>
          </a:p>
        </p:txBody>
      </p:sp>
      <p:sp>
        <p:nvSpPr>
          <p:cNvPr id="14" name="text">
            <a:extLst xmlns:a="http://schemas.openxmlformats.org/drawingml/2006/main">
              <a:ext uri="{FF2B5EF4-FFF2-40B4-BE49-F238E27FC236}">
                <a16:creationId xmlns:a16="http://schemas.microsoft.com/office/drawing/2014/main" id="{DBB0607A-F5F3-4DA8-9756-4BDA821D25D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5" name="text">
            <a:extLst xmlns:a="http://schemas.openxmlformats.org/drawingml/2006/main">
              <a:ext uri="{FF2B5EF4-FFF2-40B4-BE49-F238E27FC236}">
                <a16:creationId xmlns:a16="http://schemas.microsoft.com/office/drawing/2014/main" id="{A46924A9-2B62-4FBD-B474-F9183FFE611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6" name="text">
            <a:extLst xmlns:a="http://schemas.openxmlformats.org/drawingml/2006/main">
              <a:ext uri="{FF2B5EF4-FFF2-40B4-BE49-F238E27FC236}">
                <a16:creationId xmlns:a16="http://schemas.microsoft.com/office/drawing/2014/main" id="{EB999427-F0D0-49C9-8829-29D3EE761097}"/>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7" name="text">
            <a:extLst xmlns:a="http://schemas.openxmlformats.org/drawingml/2006/main">
              <a:ext uri="{FF2B5EF4-FFF2-40B4-BE49-F238E27FC236}">
                <a16:creationId xmlns:a16="http://schemas.microsoft.com/office/drawing/2014/main" id="{C1BF7F56-DCFF-4A7D-8B0E-2AD86F824CC6}"/>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002 / 60</a:t>
            </a:r>
          </a:p>
        </p:txBody>
      </p:sp>
    </p:spTree>
    <p:extLst>
      <p:ext uri="{BB962C8B-B14F-4D97-AF65-F5344CB8AC3E}">
        <p14:creationId xmlns:p14="http://schemas.microsoft.com/office/powerpoint/2010/main" val="2131874984"/>
      </p:ext>
    </p:extLst>
  </p:cSld>
</p:sld>
</file>

<file path=ppt/slides/slide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5" name="chapter">
            <a:extLst xmlns:a="http://schemas.openxmlformats.org/drawingml/2006/main">
              <a:ext uri="{FF2B5EF4-FFF2-40B4-BE49-F238E27FC236}">
                <a16:creationId xmlns:a16="http://schemas.microsoft.com/office/drawing/2014/main" id="{2E39B21E-5A92-4E07-B5FC-A7DAB2A7064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D6657A7B-A3B8-42B7-9D92-79686D43D10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Small operating changes meet a large debt claim</a:t>
            </a:r>
          </a:p>
        </p:txBody>
      </p:sp>
      <p:sp>
        <p:nvSpPr>
          <p:cNvPr id="3" name="text">
            <a:extLst xmlns:a="http://schemas.openxmlformats.org/drawingml/2006/main">
              <a:ext uri="{FF2B5EF4-FFF2-40B4-BE49-F238E27FC236}">
                <a16:creationId xmlns:a16="http://schemas.microsoft.com/office/drawing/2014/main" id="{D4845BFF-0509-494B-9EFF-33D212714954}"/>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539,118 cars</a:t>
            </a:r>
          </a:p>
        </p:txBody>
      </p:sp>
      <p:sp>
        <p:nvSpPr>
          <p:cNvPr id="4" name="text">
            <a:extLst xmlns:a="http://schemas.openxmlformats.org/drawingml/2006/main">
              <a:ext uri="{FF2B5EF4-FFF2-40B4-BE49-F238E27FC236}">
                <a16:creationId xmlns:a16="http://schemas.microsoft.com/office/drawing/2014/main" id="{C96C8BEE-F15E-43BA-B93D-253FF069E730}"/>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Q2 average fleet creates scale for better decisions</a:t>
            </a:r>
          </a:p>
        </p:txBody>
      </p:sp>
      <p:sp>
        <p:nvSpPr>
          <p:cNvPr id="5" name="text">
            <a:extLst xmlns:a="http://schemas.openxmlformats.org/drawingml/2006/main">
              <a:ext uri="{FF2B5EF4-FFF2-40B4-BE49-F238E27FC236}">
                <a16:creationId xmlns:a16="http://schemas.microsoft.com/office/drawing/2014/main" id="{B6CA3684-83EE-4F8B-ADA8-EDF69FFC1606}"/>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$5.672B</a:t>
            </a:r>
          </a:p>
        </p:txBody>
      </p:sp>
      <p:sp>
        <p:nvSpPr>
          <p:cNvPr id="6" name="text">
            <a:extLst xmlns:a="http://schemas.openxmlformats.org/drawingml/2006/main">
              <a:ext uri="{FF2B5EF4-FFF2-40B4-BE49-F238E27FC236}">
                <a16:creationId xmlns:a16="http://schemas.microsoft.com/office/drawing/2014/main" id="{D3A3479D-F7D9-49B9-8881-7A0B7D193802}"/>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June net corporate principal ahead of common equity</a:t>
            </a:r>
          </a:p>
        </p:txBody>
      </p:sp>
      <p:sp>
        <p:nvSpPr>
          <p:cNvPr id="7" name="takeaway">
            <a:extLst xmlns:a="http://schemas.openxmlformats.org/drawingml/2006/main">
              <a:ext uri="{FF2B5EF4-FFF2-40B4-BE49-F238E27FC236}">
                <a16:creationId xmlns:a16="http://schemas.microsoft.com/office/drawing/2014/main" id="{B3A96175-C9F2-4905-B0BE-DA80E7D545E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thesis needs better operating economics and a viable financing path.</a:t>
            </a:r>
          </a:p>
        </p:txBody>
      </p:sp>
      <p:sp>
        <p:nvSpPr>
          <p:cNvPr id="8" name="source-link">
            <a:extLst xmlns:a="http://schemas.openxmlformats.org/drawingml/2006/main">
              <a:ext uri="{FF2B5EF4-FFF2-40B4-BE49-F238E27FC236}">
                <a16:creationId xmlns:a16="http://schemas.microsoft.com/office/drawing/2014/main" id="{4D771927-E9CA-438B-AE61-3A233FC8EAD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7a22c852f514493"/>
              </a:rPr>
              <a:t>E / Hertz Q2 2026 earnings release / 6 Aug 2026</a:t>
            </a:r>
          </a:p>
        </p:txBody>
      </p:sp>
      <p:sp>
        <p:nvSpPr>
          <p:cNvPr id="9" name="source-link">
            <a:extLst xmlns:a="http://schemas.openxmlformats.org/drawingml/2006/main">
              <a:ext uri="{FF2B5EF4-FFF2-40B4-BE49-F238E27FC236}">
                <a16:creationId xmlns:a16="http://schemas.microsoft.com/office/drawing/2014/main" id="{05EBE1A6-FF1F-4C36-9A4C-0637AC3F23F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0c3f72927ca4f9e"/>
              </a:rPr>
              <a:t>Q / Hertz June 2026 Form 10-Q / 6 Aug 2026</a:t>
            </a:r>
          </a:p>
        </p:txBody>
      </p:sp>
      <p:sp>
        <p:nvSpPr>
          <p:cNvPr id="10" name="source-link">
            <a:extLst xmlns:a="http://schemas.openxmlformats.org/drawingml/2006/main">
              <a:ext uri="{FF2B5EF4-FFF2-40B4-BE49-F238E27FC236}">
                <a16:creationId xmlns:a16="http://schemas.microsoft.com/office/drawing/2014/main" id="{DDD2795D-B316-466C-91C6-4DCCDD98EC94}"/>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d6e004e559c49f9"/>
              </a:rPr>
              <a:t>MODEL / EpochX calculations and scenarios / 21 Sep 2026</a:t>
            </a:r>
          </a:p>
        </p:txBody>
      </p:sp>
      <p:sp>
        <p:nvSpPr>
          <p:cNvPr id="11" name="text">
            <a:extLst xmlns:a="http://schemas.openxmlformats.org/drawingml/2006/main">
              <a:ext uri="{FF2B5EF4-FFF2-40B4-BE49-F238E27FC236}">
                <a16:creationId xmlns:a16="http://schemas.microsoft.com/office/drawing/2014/main" id="{DAE90594-EB7E-4706-B163-077EEC00B3A5}"/>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2" name="text">
            <a:extLst xmlns:a="http://schemas.openxmlformats.org/drawingml/2006/main">
              <a:ext uri="{FF2B5EF4-FFF2-40B4-BE49-F238E27FC236}">
                <a16:creationId xmlns:a16="http://schemas.microsoft.com/office/drawing/2014/main" id="{A9177DAD-CD11-455B-91BD-A9A6BE6D185B}"/>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3" name="text">
            <a:extLst xmlns:a="http://schemas.openxmlformats.org/drawingml/2006/main">
              <a:ext uri="{FF2B5EF4-FFF2-40B4-BE49-F238E27FC236}">
                <a16:creationId xmlns:a16="http://schemas.microsoft.com/office/drawing/2014/main" id="{608A6C21-782B-4A42-BE18-A3DF42DC2F6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4" name="text">
            <a:extLst xmlns:a="http://schemas.openxmlformats.org/drawingml/2006/main">
              <a:ext uri="{FF2B5EF4-FFF2-40B4-BE49-F238E27FC236}">
                <a16:creationId xmlns:a16="http://schemas.microsoft.com/office/drawing/2014/main" id="{4FD8681D-ACEB-46B2-B2C4-66463BB085B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003 / 60</a:t>
            </a:r>
          </a:p>
        </p:txBody>
      </p:sp>
    </p:spTree>
    <p:extLst>
      <p:ext uri="{BB962C8B-B14F-4D97-AF65-F5344CB8AC3E}">
        <p14:creationId xmlns:p14="http://schemas.microsoft.com/office/powerpoint/2010/main" val="729272543"/>
      </p:ext>
    </p:extLst>
  </p:cSld>
</p:sld>
</file>

<file path=ppt/slides/slide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A1263A8C-1EA8-4CBF-AC68-3B9C0D36CA8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4D40EA11-AFF2-4F48-AE03-EAB239A1307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Q2 improved, but recurring earnings stayed weak</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810000"/>
                <a:gridCol w="2524125"/>
                <a:gridCol w="4733925"/>
              </a:tblGrid>
              <a:tr h="514350">
                <a:tc>
                  <a:txBody>
                    <a:bodyPr>
                      <a:noAutofit/>
                    </a:bodyPr>
                    <a:lstStyle/>
                    <a:p>
                      <a:r>
                        <a:rPr sz="1650" b="1">
                          <a:solidFill>
                            <a:srgbClr val="F0E5CF"/>
                          </a:solidFill>
                          <a:latin typeface="Arial"/>
                          <a:ea typeface="Arial"/>
                          <a:cs typeface="Arial"/>
                        </a:rPr>
                        <a:t>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2026</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Context</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Revenue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$2.396B</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+10% year over year</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Corporate EBITDA</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$81M</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$18M a year earlier</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GAAP net income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$64M</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Includes significant gains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Adjusted net income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−$47M</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Still a loss</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C45B5A4F-3040-4822-8AA8-D5FB407883E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2026. Non-GAAP measures follow Hertz’s reconciliation.</a:t>
            </a:r>
          </a:p>
        </p:txBody>
      </p:sp>
      <p:sp>
        <p:nvSpPr>
          <p:cNvPr id="5" name="source-link">
            <a:extLst xmlns:a="http://schemas.openxmlformats.org/drawingml/2006/main">
              <a:ext uri="{FF2B5EF4-FFF2-40B4-BE49-F238E27FC236}">
                <a16:creationId xmlns:a16="http://schemas.microsoft.com/office/drawing/2014/main" id="{03786D44-5161-468A-9640-87639AED5FC3}"/>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7fcbcdc452f4ae1"/>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6B67FD98-8D58-41C1-A16E-8046D97C25F3}"/>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5b40510347646b0"/>
              </a:rPr>
              <a:t>Q / Hertz June 2026 Form 10-Q / 6 Aug 2026</a:t>
            </a:r>
          </a:p>
        </p:txBody>
      </p:sp>
      <p:sp>
        <p:nvSpPr>
          <p:cNvPr id="7" name="text">
            <a:extLst xmlns:a="http://schemas.openxmlformats.org/drawingml/2006/main">
              <a:ext uri="{FF2B5EF4-FFF2-40B4-BE49-F238E27FC236}">
                <a16:creationId xmlns:a16="http://schemas.microsoft.com/office/drawing/2014/main" id="{BC68F956-C8B9-4AD4-9F4A-7A46E89C0705}"/>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69396469-9762-40CE-94ED-797B7C5C4EB1}"/>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B40F4FBF-48D7-4E4D-86B2-DDB78A65595F}"/>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FF324153-8709-451C-920B-37F59A37C69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004 / 60</a:t>
            </a:r>
          </a:p>
        </p:txBody>
      </p:sp>
    </p:spTree>
    <p:extLst>
      <p:ext uri="{BB962C8B-B14F-4D97-AF65-F5344CB8AC3E}">
        <p14:creationId xmlns:p14="http://schemas.microsoft.com/office/powerpoint/2010/main" val="732253695"/>
      </p:ext>
    </p:extLst>
  </p:cSld>
</p:sld>
</file>

<file path=ppt/slides/slide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984CDCF3-DD3A-4208-9786-595CCE49A6C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CE4630E4-C406-44B2-AAEB-54F34F77BD3C}"/>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The daily spread still has several bills to pay</a:t>
            </a:r>
          </a:p>
        </p:txBody>
      </p:sp>
      <p:sp>
        <p:nvSpPr>
          <p:cNvPr id="3" name="text">
            <a:extLst xmlns:a="http://schemas.openxmlformats.org/drawingml/2006/main">
              <a:ext uri="{FF2B5EF4-FFF2-40B4-BE49-F238E27FC236}">
                <a16:creationId xmlns:a16="http://schemas.microsoft.com/office/drawing/2014/main" id="{D8F91AAF-2027-4566-8AC0-0F8E9C610130}"/>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Q2 2026 / USD per transaction day</a:t>
            </a:r>
          </a:p>
        </p:txBody>
      </p:sp>
      <p:graphicFrame>
        <p:nvGraphicFramePr>
          <p:cNvPr id="18"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68cc6c69fd3649e6"/>
          </a:graphicData>
        </a:graphic>
      </p:graphicFrame>
      <p:sp>
        <p:nvSpPr>
          <p:cNvPr id="5" name="takeaway">
            <a:extLst xmlns:a="http://schemas.openxmlformats.org/drawingml/2006/main">
              <a:ext uri="{FF2B5EF4-FFF2-40B4-BE49-F238E27FC236}">
                <a16:creationId xmlns:a16="http://schemas.microsoft.com/office/drawing/2014/main" id="{7C0AB806-00E7-4A23-9081-1D96C3497AE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$24.36 difference precedes depreciation, fleet interest, SG&amp;A and corporate claims.</a:t>
            </a:r>
          </a:p>
        </p:txBody>
      </p:sp>
      <p:sp>
        <p:nvSpPr>
          <p:cNvPr id="6" name="source-link">
            <a:extLst xmlns:a="http://schemas.openxmlformats.org/drawingml/2006/main">
              <a:ext uri="{FF2B5EF4-FFF2-40B4-BE49-F238E27FC236}">
                <a16:creationId xmlns:a16="http://schemas.microsoft.com/office/drawing/2014/main" id="{7043E36A-18E8-4050-89CD-60FE1D005F2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9c1d8379fef4d52"/>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95533508-C120-47F0-9709-145852B27F6B}"/>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31e0bc054704905"/>
              </a:rPr>
              <a:t>M / Q2 2026 management prepared remarks / 6 Aug 2026</a:t>
            </a:r>
          </a:p>
        </p:txBody>
      </p:sp>
      <p:sp>
        <p:nvSpPr>
          <p:cNvPr id="8" name="source-link">
            <a:extLst xmlns:a="http://schemas.openxmlformats.org/drawingml/2006/main">
              <a:ext uri="{FF2B5EF4-FFF2-40B4-BE49-F238E27FC236}">
                <a16:creationId xmlns:a16="http://schemas.microsoft.com/office/drawing/2014/main" id="{91101EBD-3D75-48C0-A79D-1F6CC0FAF9AF}"/>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92168c155bc4d21"/>
              </a:rPr>
              <a:t>MODEL / EpochX calculations and scenarios / 21 Sep 2026</a:t>
            </a:r>
          </a:p>
        </p:txBody>
      </p:sp>
      <p:sp>
        <p:nvSpPr>
          <p:cNvPr id="9" name="text">
            <a:extLst xmlns:a="http://schemas.openxmlformats.org/drawingml/2006/main">
              <a:ext uri="{FF2B5EF4-FFF2-40B4-BE49-F238E27FC236}">
                <a16:creationId xmlns:a16="http://schemas.microsoft.com/office/drawing/2014/main" id="{DC749D73-1EDF-4C64-8704-77F02AA5816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EC4BBF19-8A30-4605-8C6D-F9B5DAC104C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2E9ADCFF-336F-4FDF-9944-F7F8589B858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15F31923-2762-4AA1-A948-EDB02A80453B}"/>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005 / 60</a:t>
            </a:r>
          </a:p>
        </p:txBody>
      </p:sp>
    </p:spTree>
    <p:extLst>
      <p:ext uri="{BB962C8B-B14F-4D97-AF65-F5344CB8AC3E}">
        <p14:creationId xmlns:p14="http://schemas.microsoft.com/office/powerpoint/2010/main" val="1568906937"/>
      </p:ext>
    </p:extLst>
  </p:cSld>
</p:sld>
</file>

<file path=ppt/slides/slide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0DBBA997-225F-4F88-AE72-0CB79A9799D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40CECE82-BD22-4DBD-8709-BC406F670D87}"/>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The announced EV reduction was completed in 2024</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333625"/>
                <a:gridCol w="8734425"/>
              </a:tblGrid>
              <a:tr h="514350">
                <a:tc>
                  <a:txBody>
                    <a:bodyPr>
                      <a:noAutofit/>
                    </a:bodyPr>
                    <a:lstStyle/>
                    <a:p>
                      <a:r>
                        <a:rPr sz="1650" b="1">
                          <a:solidFill>
                            <a:srgbClr val="F0E5CF"/>
                          </a:solidFill>
                          <a:latin typeface="Arial"/>
                          <a:ea typeface="Arial"/>
                          <a:cs typeface="Arial"/>
                        </a:rPr>
                        <a:t>Milestone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it establishes</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2021</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Initial order for 100,000 Teslas announced</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2024</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30,000-vehicle EV reduction completed</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Next test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A disciplined fleet mix, repair cost and resale value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41D2C43-EC4C-46A1-A19A-82776E7ECBC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reduction covered EVs, not Tesla alone. Routine fleet rotation continues.</a:t>
            </a:r>
          </a:p>
        </p:txBody>
      </p:sp>
      <p:sp>
        <p:nvSpPr>
          <p:cNvPr id="5" name="source-link">
            <a:extLst xmlns:a="http://schemas.openxmlformats.org/drawingml/2006/main">
              <a:ext uri="{FF2B5EF4-FFF2-40B4-BE49-F238E27FC236}">
                <a16:creationId xmlns:a16="http://schemas.microsoft.com/office/drawing/2014/main" id="{638E1221-D6EC-48D1-A2CB-52612E14236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b46e27d65064c83"/>
              </a:rPr>
              <a:t>TES21 / Hertz announces initial Tesla order / 25 Oct 2021</a:t>
            </a:r>
          </a:p>
        </p:txBody>
      </p:sp>
      <p:sp>
        <p:nvSpPr>
          <p:cNvPr id="6" name="source-link">
            <a:extLst xmlns:a="http://schemas.openxmlformats.org/drawingml/2006/main">
              <a:ext uri="{FF2B5EF4-FFF2-40B4-BE49-F238E27FC236}">
                <a16:creationId xmlns:a16="http://schemas.microsoft.com/office/drawing/2014/main" id="{05EA0DA8-2909-434A-AF68-C3014E6040BC}"/>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eb629e69638413f"/>
              </a:rPr>
              <a:t>EV24 / Hertz FY2024 results and EV reduction / 13 Feb 2025</a:t>
            </a:r>
          </a:p>
        </p:txBody>
      </p:sp>
      <p:sp>
        <p:nvSpPr>
          <p:cNvPr id="7" name="source-link">
            <a:extLst xmlns:a="http://schemas.openxmlformats.org/drawingml/2006/main">
              <a:ext uri="{FF2B5EF4-FFF2-40B4-BE49-F238E27FC236}">
                <a16:creationId xmlns:a16="http://schemas.microsoft.com/office/drawing/2014/main" id="{D112EA4A-3312-4B96-81BD-24BDE192D298}"/>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cb55e14606c48a6"/>
              </a:rPr>
              <a:t>K / Hertz 2025 Form 10-K / 26 Feb 2026</a:t>
            </a:r>
          </a:p>
        </p:txBody>
      </p:sp>
      <p:sp>
        <p:nvSpPr>
          <p:cNvPr id="8" name="text">
            <a:extLst xmlns:a="http://schemas.openxmlformats.org/drawingml/2006/main">
              <a:ext uri="{FF2B5EF4-FFF2-40B4-BE49-F238E27FC236}">
                <a16:creationId xmlns:a16="http://schemas.microsoft.com/office/drawing/2014/main" id="{6DC53058-E89F-482C-B786-4F3B07E158EB}"/>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4CD11214-59EF-4FEA-81A1-2776383BB73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E6DFB5AE-9CB0-4467-A4DA-678E9B7D90F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BBC0ACDB-AFCF-42CC-9406-6A0B98DB57C0}"/>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006 / 60</a:t>
            </a:r>
          </a:p>
        </p:txBody>
      </p:sp>
    </p:spTree>
    <p:extLst>
      <p:ext uri="{BB962C8B-B14F-4D97-AF65-F5344CB8AC3E}">
        <p14:creationId xmlns:p14="http://schemas.microsoft.com/office/powerpoint/2010/main" val="1818271617"/>
      </p:ext>
    </p:extLst>
  </p:cSld>
</p:sld>
</file>

<file path=ppt/slides/slide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AB8E3061-C6F4-4317-A956-E453999771D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91E8C78C-2C73-4AE9-A8C0-BC1AB889C494}"/>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$25 monthly DPU change means about $162M a year</a:t>
            </a:r>
          </a:p>
        </p:txBody>
      </p:sp>
      <p:sp>
        <p:nvSpPr>
          <p:cNvPr id="3" name="text">
            <a:extLst xmlns:a="http://schemas.openxmlformats.org/drawingml/2006/main">
              <a:ext uri="{FF2B5EF4-FFF2-40B4-BE49-F238E27FC236}">
                <a16:creationId xmlns:a16="http://schemas.microsoft.com/office/drawing/2014/main" id="{05E4A8A5-2C57-4D00-A32D-63E65C913F01}"/>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Net depreciation / USD per average vehicle per month</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030403c771624475"/>
          </a:graphicData>
        </a:graphic>
      </p:graphicFrame>
      <p:sp>
        <p:nvSpPr>
          <p:cNvPr id="5" name="takeaway">
            <a:extLst xmlns:a="http://schemas.openxmlformats.org/drawingml/2006/main">
              <a:ext uri="{FF2B5EF4-FFF2-40B4-BE49-F238E27FC236}">
                <a16:creationId xmlns:a16="http://schemas.microsoft.com/office/drawing/2014/main" id="{E380ECAB-1B46-49EE-A2DF-61082AD302C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Sensitivity: $25 × 539,118 vehicles × 12 months = $161.7M. Constant-fleet illustration.</a:t>
            </a:r>
          </a:p>
        </p:txBody>
      </p:sp>
      <p:sp>
        <p:nvSpPr>
          <p:cNvPr id="6" name="source-link">
            <a:extLst xmlns:a="http://schemas.openxmlformats.org/drawingml/2006/main">
              <a:ext uri="{FF2B5EF4-FFF2-40B4-BE49-F238E27FC236}">
                <a16:creationId xmlns:a16="http://schemas.microsoft.com/office/drawing/2014/main" id="{DC71E8D8-B2C4-4305-BFB0-C803FE7E5BCC}"/>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6db3d7af5734530"/>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4A0AD906-F3FB-4247-AE44-A6E6DD29D6D2}"/>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b154a23e4cb4edf"/>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5F475592-AFA2-4E34-8269-7A62FB47E9D3}"/>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CEAEE626-65F4-4069-86D0-D018811A872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CAD2CDA8-CE4E-4B35-9D70-A8F4924D2C9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B95D6C3-5459-4D23-993D-D0AA38DAC98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007 / 60</a:t>
            </a:r>
          </a:p>
        </p:txBody>
      </p:sp>
    </p:spTree>
    <p:extLst>
      <p:ext uri="{BB962C8B-B14F-4D97-AF65-F5344CB8AC3E}">
        <p14:creationId xmlns:p14="http://schemas.microsoft.com/office/powerpoint/2010/main" val="1074337859"/>
      </p:ext>
    </p:extLst>
  </p:cSld>
</p:sld>
</file>

<file path=ppt/slides/slide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D5FFA486-1D55-4E84-B1AA-65AD3E22B9F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01 / THE INVESTMENT QUESTION</a:t>
            </a:r>
          </a:p>
        </p:txBody>
      </p:sp>
      <p:sp>
        <p:nvSpPr>
          <p:cNvPr id="2" name="title">
            <a:extLst xmlns:a="http://schemas.openxmlformats.org/drawingml/2006/main">
              <a:ext uri="{FF2B5EF4-FFF2-40B4-BE49-F238E27FC236}">
                <a16:creationId xmlns:a16="http://schemas.microsoft.com/office/drawing/2014/main" id="{F4F0768B-B0F2-44AD-B1D7-91FCBD1F8860}"/>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Recalls show the cost of unavailable cars</a:t>
            </a:r>
          </a:p>
        </p:txBody>
      </p:sp>
      <p:sp>
        <p:nvSpPr>
          <p:cNvPr id="3" name="text">
            <a:extLst xmlns:a="http://schemas.openxmlformats.org/drawingml/2006/main">
              <a:ext uri="{FF2B5EF4-FFF2-40B4-BE49-F238E27FC236}">
                <a16:creationId xmlns:a16="http://schemas.microsoft.com/office/drawing/2014/main" id="{40A9E9ED-EF95-458A-B7CA-B41FADDDF03B}"/>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About 15,000</a:t>
            </a:r>
          </a:p>
        </p:txBody>
      </p:sp>
      <p:sp>
        <p:nvSpPr>
          <p:cNvPr id="4" name="text">
            <a:extLst xmlns:a="http://schemas.openxmlformats.org/drawingml/2006/main">
              <a:ext uri="{FF2B5EF4-FFF2-40B4-BE49-F238E27FC236}">
                <a16:creationId xmlns:a16="http://schemas.microsoft.com/office/drawing/2014/main" id="{FDC52ACC-9932-4BC9-96E2-6F3BBDECE012}"/>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Vehicles affected on average in Q2</a:t>
            </a:r>
          </a:p>
        </p:txBody>
      </p:sp>
      <p:sp>
        <p:nvSpPr>
          <p:cNvPr id="5" name="text">
            <a:extLst xmlns:a="http://schemas.openxmlformats.org/drawingml/2006/main">
              <a:ext uri="{FF2B5EF4-FFF2-40B4-BE49-F238E27FC236}">
                <a16:creationId xmlns:a16="http://schemas.microsoft.com/office/drawing/2014/main" id="{923B4878-84E6-4554-AC8A-CA3FBD6AF228}"/>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About $30M</a:t>
            </a:r>
          </a:p>
        </p:txBody>
      </p:sp>
      <p:sp>
        <p:nvSpPr>
          <p:cNvPr id="6" name="text">
            <a:extLst xmlns:a="http://schemas.openxmlformats.org/drawingml/2006/main">
              <a:ext uri="{FF2B5EF4-FFF2-40B4-BE49-F238E27FC236}">
                <a16:creationId xmlns:a16="http://schemas.microsoft.com/office/drawing/2014/main" id="{D04793FC-8EF8-451F-9817-E21D2F33CA2C}"/>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Estimated Q2 Corporate EBITDA impact</a:t>
            </a:r>
          </a:p>
        </p:txBody>
      </p:sp>
      <p:sp>
        <p:nvSpPr>
          <p:cNvPr id="7" name="takeaway">
            <a:extLst xmlns:a="http://schemas.openxmlformats.org/drawingml/2006/main">
              <a:ext uri="{FF2B5EF4-FFF2-40B4-BE49-F238E27FC236}">
                <a16:creationId xmlns:a16="http://schemas.microsoft.com/office/drawing/2014/main" id="{4A7F0359-71ED-4335-9EFA-927476FB389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Company estimates. Repairs and paying demand determine the eventual recovery.</a:t>
            </a:r>
          </a:p>
        </p:txBody>
      </p:sp>
      <p:sp>
        <p:nvSpPr>
          <p:cNvPr id="8" name="source-link">
            <a:extLst xmlns:a="http://schemas.openxmlformats.org/drawingml/2006/main">
              <a:ext uri="{FF2B5EF4-FFF2-40B4-BE49-F238E27FC236}">
                <a16:creationId xmlns:a16="http://schemas.microsoft.com/office/drawing/2014/main" id="{CC0D9E1F-E807-4319-8329-645E01800F8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647bbc754c949bd"/>
              </a:rPr>
              <a:t>E / Hertz Q2 2026 earnings release / 6 Aug 2026</a:t>
            </a:r>
          </a:p>
        </p:txBody>
      </p:sp>
      <p:sp>
        <p:nvSpPr>
          <p:cNvPr id="9" name="source-link">
            <a:extLst xmlns:a="http://schemas.openxmlformats.org/drawingml/2006/main">
              <a:ext uri="{FF2B5EF4-FFF2-40B4-BE49-F238E27FC236}">
                <a16:creationId xmlns:a16="http://schemas.microsoft.com/office/drawing/2014/main" id="{80BCDBB3-AB64-4C69-859F-98A396673774}"/>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0c013f9341e404a"/>
              </a:rPr>
              <a:t>M / Q2 2026 management prepared remarks / 6 Aug 2026</a:t>
            </a:r>
          </a:p>
        </p:txBody>
      </p:sp>
      <p:sp>
        <p:nvSpPr>
          <p:cNvPr id="10" name="text">
            <a:extLst xmlns:a="http://schemas.openxmlformats.org/drawingml/2006/main">
              <a:ext uri="{FF2B5EF4-FFF2-40B4-BE49-F238E27FC236}">
                <a16:creationId xmlns:a16="http://schemas.microsoft.com/office/drawing/2014/main" id="{52F8FCCE-939A-4579-B7DE-FE642758169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8E2819EC-BA42-4BFE-8D57-FF746530D4C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EFBEF808-C65C-4987-BD58-F7D0200EEC9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36AC3AD6-EB8E-4E3C-8586-CBCD4D2DD00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008 / 60</a:t>
            </a:r>
          </a:p>
        </p:txBody>
      </p:sp>
    </p:spTree>
    <p:extLst>
      <p:ext uri="{BB962C8B-B14F-4D97-AF65-F5344CB8AC3E}">
        <p14:creationId xmlns:p14="http://schemas.microsoft.com/office/powerpoint/2010/main" val="594187449"/>
      </p:ext>
    </p:extLst>
  </p:cSld>
</p:sld>
</file>

<file path=ppt/slides/slide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BB8FF944-9F95-4984-A10C-863E33C30F5E}"/>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03D193E4-088A-4446-B187-CE4476F9F127}"/>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Fleet optimization predates AI</a:t>
            </a:r>
          </a:p>
        </p:txBody>
      </p:sp>
      <p:graphicFrame>
        <p:nvGraphicFramePr>
          <p:cNvPr id="18"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095500"/>
                <a:gridCol w="8972550"/>
              </a:tblGrid>
              <a:tr h="514350">
                <a:tc>
                  <a:txBody>
                    <a:bodyPr>
                      <a:noAutofit/>
                    </a:bodyPr>
                    <a:lstStyle/>
                    <a:p>
                      <a:r>
                        <a:rPr sz="1650" b="1">
                          <a:solidFill>
                            <a:srgbClr val="F0E5CF"/>
                          </a:solidFill>
                          <a:latin typeface="Arial"/>
                          <a:ea typeface="Arial"/>
                          <a:cs typeface="Arial"/>
                        </a:rPr>
                        <a:t>When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primary sources establish</a:t>
                      </a:r>
                    </a:p>
                  </a:txBody>
                  <a:tcPr marL="91440" marR="91440" marT="45720" marB="45720" anchor="ctr">
                    <a:solidFill>
                      <a:srgbClr val="103B35"/>
                    </a:solidFill>
                  </a:tcPr>
                </a:tc>
              </a:tr>
              <a:tr h="728663">
                <a:tc>
                  <a:txBody>
                    <a:bodyPr>
                      <a:noAutofit/>
                    </a:bodyPr>
                    <a:lstStyle/>
                    <a:p>
                      <a:r>
                        <a:rPr sz="1950" b="1">
                          <a:solidFill>
                            <a:srgbClr val="172B27"/>
                          </a:solidFill>
                          <a:latin typeface="Arial"/>
                          <a:ea typeface="Arial"/>
                          <a:cs typeface="Arial"/>
                        </a:rPr>
                        <a:t>1977</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Hertz authors describe daily city-level fleet planning</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2022</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Foundry partnership connects fleet records</a:t>
                      </a:r>
                    </a:p>
                  </a:txBody>
                  <a:tcPr marL="91440" marR="91440" marT="45720" marB="45720" anchor="ctr">
                    <a:solidFill>
                      <a:srgbClr val="EEE5D5"/>
                    </a:solidFill>
                  </a:tcPr>
                </a:tc>
              </a:tr>
              <a:tr h="728663">
                <a:tc>
                  <a:txBody>
                    <a:bodyPr>
                      <a:noAutofit/>
                    </a:bodyPr>
                    <a:lstStyle/>
                    <a:p>
                      <a:r>
                        <a:rPr sz="1950" b="1">
                          <a:solidFill>
                            <a:srgbClr val="172B27"/>
                          </a:solidFill>
                          <a:latin typeface="Arial"/>
                          <a:ea typeface="Arial"/>
                          <a:cs typeface="Arial"/>
                        </a:rPr>
                        <a:t>2025</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AIPCon 7 shows frontline task applications</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2026</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Fleet and labor planning enter earnings commentary</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D44363B0-E09A-48BE-B2A7-67E2D5468C6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newer opportunity connects live operating events with planning and frontline action.</a:t>
            </a:r>
          </a:p>
        </p:txBody>
      </p:sp>
      <p:sp>
        <p:nvSpPr>
          <p:cNvPr id="5" name="source-link">
            <a:extLst xmlns:a="http://schemas.openxmlformats.org/drawingml/2006/main">
              <a:ext uri="{FF2B5EF4-FFF2-40B4-BE49-F238E27FC236}">
                <a16:creationId xmlns:a16="http://schemas.microsoft.com/office/drawing/2014/main" id="{6A4329A6-9E36-416D-9944-3BE06BE8C1EA}"/>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2c7d4ad6506417e"/>
              </a:rPr>
              <a:t>PCS / Edelstein and Melnyk: The Pool Control System / 1 Nov 1977</a:t>
            </a:r>
          </a:p>
        </p:txBody>
      </p:sp>
      <p:sp>
        <p:nvSpPr>
          <p:cNvPr id="6" name="source-link">
            <a:extLst xmlns:a="http://schemas.openxmlformats.org/drawingml/2006/main">
              <a:ext uri="{FF2B5EF4-FFF2-40B4-BE49-F238E27FC236}">
                <a16:creationId xmlns:a16="http://schemas.microsoft.com/office/drawing/2014/main" id="{3BDE00B9-A8AD-4B94-AEEA-961DCDB4F4D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aa4223b478f43dd"/>
              </a:rPr>
              <a:t>P / Original Hertz and Palantir partnership / 19 Oct 2022</a:t>
            </a:r>
          </a:p>
        </p:txBody>
      </p:sp>
      <p:sp>
        <p:nvSpPr>
          <p:cNvPr id="7" name="source-link">
            <a:extLst xmlns:a="http://schemas.openxmlformats.org/drawingml/2006/main">
              <a:ext uri="{FF2B5EF4-FFF2-40B4-BE49-F238E27FC236}">
                <a16:creationId xmlns:a16="http://schemas.microsoft.com/office/drawing/2014/main" id="{27480565-9F57-4B7D-AD58-03F19521C39B}"/>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05c5e1749fa4d93"/>
              </a:rPr>
              <a:t>AIP7 / Hertz CIO at AIPCon 7 / 2025 / accessed 22 …</a:t>
            </a:r>
          </a:p>
        </p:txBody>
      </p:sp>
      <p:sp>
        <p:nvSpPr>
          <p:cNvPr id="8" name="source-link">
            <a:extLst xmlns:a="http://schemas.openxmlformats.org/drawingml/2006/main">
              <a:ext uri="{FF2B5EF4-FFF2-40B4-BE49-F238E27FC236}">
                <a16:creationId xmlns:a16="http://schemas.microsoft.com/office/drawing/2014/main" id="{8B8254D2-C774-4A39-B413-7BC84ACD5663}"/>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93ce1f445c845f9"/>
              </a:rPr>
              <a:t>Q1T / Hertz Q1 2026 earnings call, company transcript / 7 May 2026</a:t>
            </a:r>
          </a:p>
        </p:txBody>
      </p:sp>
      <p:sp>
        <p:nvSpPr>
          <p:cNvPr id="9" name="source-link">
            <a:extLst xmlns:a="http://schemas.openxmlformats.org/drawingml/2006/main">
              <a:ext uri="{FF2B5EF4-FFF2-40B4-BE49-F238E27FC236}">
                <a16:creationId xmlns:a16="http://schemas.microsoft.com/office/drawing/2014/main" id="{44EF637B-E611-4895-A34C-0AEE40F85723}"/>
              </a:ext>
            </a:extLst>
          </p:cNvPr>
          <p:cNvSpPr>
            <a:spLocks xmlns:a="http://schemas.openxmlformats.org/drawingml/2006/main" noGrp="1"/>
          </p:cNvSpPr>
          <p:nvPr/>
        </p:nvSpPr>
        <p:spPr>
          <a:xfrm xmlns:a="http://schemas.openxmlformats.org/drawingml/2006/main">
            <a:off x="571500" y="635317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d29c72ca78d4769"/>
              </a:rPr>
              <a:t>M / Q2 2026 management prepared remarks / 6 Aug 2026</a:t>
            </a:r>
          </a:p>
        </p:txBody>
      </p:sp>
      <p:sp>
        <p:nvSpPr>
          <p:cNvPr id="10" name="text">
            <a:extLst xmlns:a="http://schemas.openxmlformats.org/drawingml/2006/main">
              <a:ext uri="{FF2B5EF4-FFF2-40B4-BE49-F238E27FC236}">
                <a16:creationId xmlns:a16="http://schemas.microsoft.com/office/drawing/2014/main" id="{7556BA98-DCE8-4EF5-B03C-94EE1ABA53F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FB3B65A8-0BC3-41B0-9A6C-36D5A817443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D7B60F08-F6C2-4566-B4AE-A2613962928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4F0AD490-7C30-4681-8649-6BD39B42E7D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009 / 60</a:t>
            </a:r>
          </a:p>
        </p:txBody>
      </p:sp>
    </p:spTree>
    <p:extLst>
      <p:ext uri="{BB962C8B-B14F-4D97-AF65-F5344CB8AC3E}">
        <p14:creationId xmlns:p14="http://schemas.microsoft.com/office/powerpoint/2010/main" val="2090015294"/>
      </p:ext>
    </p:extLst>
  </p:cSld>
</p:sld>
</file>

<file path=ppt/slides/slide1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17BC1C98-D370-4F59-9F24-31DE201ABDB1}"/>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C620B56D-63FA-4273-86FF-427D6D22B0E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Daytona at frontline scale</a:t>
            </a:r>
          </a:p>
        </p:txBody>
      </p:sp>
      <p:sp>
        <p:nvSpPr>
          <p:cNvPr id="3" name="text">
            <a:extLst xmlns:a="http://schemas.openxmlformats.org/drawingml/2006/main">
              <a:ext uri="{FF2B5EF4-FFF2-40B4-BE49-F238E27FC236}">
                <a16:creationId xmlns:a16="http://schemas.microsoft.com/office/drawing/2014/main" id="{46E8F841-1A2A-4862-8CAF-E4CE3EECBF3B}"/>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15,000+</a:t>
            </a:r>
          </a:p>
        </p:txBody>
      </p:sp>
      <p:sp>
        <p:nvSpPr>
          <p:cNvPr id="4" name="text">
            <a:extLst xmlns:a="http://schemas.openxmlformats.org/drawingml/2006/main">
              <a:ext uri="{FF2B5EF4-FFF2-40B4-BE49-F238E27FC236}">
                <a16:creationId xmlns:a16="http://schemas.microsoft.com/office/drawing/2014/main" id="{9D74A494-543B-46A1-8343-CC0B738894EB}"/>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Frontline employees using the system</a:t>
            </a:r>
          </a:p>
        </p:txBody>
      </p:sp>
      <p:sp>
        <p:nvSpPr>
          <p:cNvPr id="5" name="text">
            <a:extLst xmlns:a="http://schemas.openxmlformats.org/drawingml/2006/main">
              <a:ext uri="{FF2B5EF4-FFF2-40B4-BE49-F238E27FC236}">
                <a16:creationId xmlns:a16="http://schemas.microsoft.com/office/drawing/2014/main" id="{D1F205B3-C400-4AA2-9059-372BBBCDF1CD}"/>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4M+</a:t>
            </a:r>
          </a:p>
        </p:txBody>
      </p:sp>
      <p:sp>
        <p:nvSpPr>
          <p:cNvPr id="6" name="text">
            <a:extLst xmlns:a="http://schemas.openxmlformats.org/drawingml/2006/main">
              <a:ext uri="{FF2B5EF4-FFF2-40B4-BE49-F238E27FC236}">
                <a16:creationId xmlns:a16="http://schemas.microsoft.com/office/drawing/2014/main" id="{B3359512-13AB-4B8B-8B23-FAE3F97CBEC8}"/>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Operational touchpoints per month</a:t>
            </a:r>
          </a:p>
        </p:txBody>
      </p:sp>
      <p:sp>
        <p:nvSpPr>
          <p:cNvPr id="7" name="takeaway">
            <a:extLst xmlns:a="http://schemas.openxmlformats.org/drawingml/2006/main">
              <a:ext uri="{FF2B5EF4-FFF2-40B4-BE49-F238E27FC236}">
                <a16:creationId xmlns:a16="http://schemas.microsoft.com/office/drawing/2014/main" id="{51EF0FAF-D9F2-43FB-A149-9DCA2CF60C2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Company-reported adoption. Touchpoints do not measure financial return.</a:t>
            </a:r>
          </a:p>
        </p:txBody>
      </p:sp>
      <p:sp>
        <p:nvSpPr>
          <p:cNvPr id="8" name="source-link">
            <a:extLst xmlns:a="http://schemas.openxmlformats.org/drawingml/2006/main">
              <a:ext uri="{FF2B5EF4-FFF2-40B4-BE49-F238E27FC236}">
                <a16:creationId xmlns:a16="http://schemas.microsoft.com/office/drawing/2014/main" id="{170390CC-7F9C-4C34-8630-B778520F213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3ea8fa22c4b40b7"/>
              </a:rPr>
              <a:t>AIP / Hertz Daytona demonstration at AIPCon 10 / 2026 / accessed 21 …</a:t>
            </a:r>
          </a:p>
        </p:txBody>
      </p:sp>
      <p:sp>
        <p:nvSpPr>
          <p:cNvPr id="9" name="source-link">
            <a:extLst xmlns:a="http://schemas.openxmlformats.org/drawingml/2006/main">
              <a:ext uri="{FF2B5EF4-FFF2-40B4-BE49-F238E27FC236}">
                <a16:creationId xmlns:a16="http://schemas.microsoft.com/office/drawing/2014/main" id="{55D62799-EDFF-403C-A9B5-071A4FEB0BA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58829a488a5410c"/>
              </a:rPr>
              <a:t>DAY / Hertz confirms Daytona deployment / 2026 / accessed 21 …</a:t>
            </a:r>
          </a:p>
        </p:txBody>
      </p:sp>
      <p:sp>
        <p:nvSpPr>
          <p:cNvPr id="10" name="text">
            <a:extLst xmlns:a="http://schemas.openxmlformats.org/drawingml/2006/main">
              <a:ext uri="{FF2B5EF4-FFF2-40B4-BE49-F238E27FC236}">
                <a16:creationId xmlns:a16="http://schemas.microsoft.com/office/drawing/2014/main" id="{11DCF4DD-F10E-4300-A4BF-E30288723625}"/>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1C081EAF-14AA-4183-9BF2-4F5EAD1B320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E52561F4-DF6B-400A-AAA0-1058C0EF04D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CCE03BA6-8C66-49B3-ABE3-E66E4A541A1B}"/>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010 / 60</a:t>
            </a:r>
          </a:p>
        </p:txBody>
      </p:sp>
    </p:spTree>
    <p:extLst>
      <p:ext uri="{BB962C8B-B14F-4D97-AF65-F5344CB8AC3E}">
        <p14:creationId xmlns:p14="http://schemas.microsoft.com/office/powerpoint/2010/main" val="339313815"/>
      </p:ext>
    </p:extLst>
  </p:cSld>
</p:sld>
</file>

<file path=ppt/slides/slide1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3CAFD35F-CF57-4ABC-9949-6B8C50436CD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88C4309-8FE4-4801-A1CA-21D73F16843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Connected decisions for every vehicle</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Layer</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Business meaning</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Foundry</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Combines fleet and operating records</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Ontology</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Links a vehicle to its booking, repair and location</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AIP and applications</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Help interpret events and put actions into a workflow</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CF391D77-C606-4E88-B70B-D67CD5AEA11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Simplified platform explanation. Hertz’s exact architecture is not fully public.</a:t>
            </a:r>
          </a:p>
        </p:txBody>
      </p:sp>
      <p:sp>
        <p:nvSpPr>
          <p:cNvPr id="5" name="source-link">
            <a:extLst xmlns:a="http://schemas.openxmlformats.org/drawingml/2006/main">
              <a:ext uri="{FF2B5EF4-FFF2-40B4-BE49-F238E27FC236}">
                <a16:creationId xmlns:a16="http://schemas.microsoft.com/office/drawing/2014/main" id="{E9E8DADA-CA45-4F4F-809C-E76510B0C3C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46b250ed5504630"/>
              </a:rPr>
              <a:t>P / Original Hertz and Palantir partnership / 19 Oct 2022</a:t>
            </a:r>
          </a:p>
        </p:txBody>
      </p:sp>
      <p:sp>
        <p:nvSpPr>
          <p:cNvPr id="6" name="source-link">
            <a:extLst xmlns:a="http://schemas.openxmlformats.org/drawingml/2006/main">
              <a:ext uri="{FF2B5EF4-FFF2-40B4-BE49-F238E27FC236}">
                <a16:creationId xmlns:a16="http://schemas.microsoft.com/office/drawing/2014/main" id="{460500F2-FC2F-472F-82DC-40785AC304AA}"/>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9a12e26b15c40c4"/>
              </a:rPr>
              <a:t>ONT / Palantir Ontology overview / Accessed 22 Sep 2026</a:t>
            </a:r>
          </a:p>
        </p:txBody>
      </p:sp>
      <p:sp>
        <p:nvSpPr>
          <p:cNvPr id="7" name="source-link">
            <a:extLst xmlns:a="http://schemas.openxmlformats.org/drawingml/2006/main">
              <a:ext uri="{FF2B5EF4-FFF2-40B4-BE49-F238E27FC236}">
                <a16:creationId xmlns:a16="http://schemas.microsoft.com/office/drawing/2014/main" id="{65E1B780-0AC6-41BA-920C-F38819D1E726}"/>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3360238f08c453d"/>
              </a:rPr>
              <a:t>AIPDOC / Palantir AIP architecture / Accessed 22 Sep 2026</a:t>
            </a:r>
          </a:p>
        </p:txBody>
      </p:sp>
      <p:sp>
        <p:nvSpPr>
          <p:cNvPr id="8" name="text">
            <a:extLst xmlns:a="http://schemas.openxmlformats.org/drawingml/2006/main">
              <a:ext uri="{FF2B5EF4-FFF2-40B4-BE49-F238E27FC236}">
                <a16:creationId xmlns:a16="http://schemas.microsoft.com/office/drawing/2014/main" id="{BA19ECE7-3F99-4869-BA0A-32385CF130CB}"/>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912807F0-D805-4195-8DC7-7F47E4D83CF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01E9FA9F-4939-48C6-9B7D-CA9FD1FA972C}"/>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866C02CC-935D-43D2-A3A8-A944555CEB5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011 / 60</a:t>
            </a:r>
          </a:p>
        </p:txBody>
      </p:sp>
    </p:spTree>
    <p:extLst>
      <p:ext uri="{BB962C8B-B14F-4D97-AF65-F5344CB8AC3E}">
        <p14:creationId xmlns:p14="http://schemas.microsoft.com/office/powerpoint/2010/main" val="504989421"/>
      </p:ext>
    </p:extLst>
  </p:cSld>
</p:sld>
</file>

<file path=ppt/slides/slide1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9521D83C-C2F3-48EA-8E86-E91B2E58FA9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C95B785D-1B75-4F67-81C3-BBF741208E9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two-hour repair deadline</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143250"/>
                <a:gridCol w="7924800"/>
              </a:tblGrid>
              <a:tr h="514350">
                <a:tc>
                  <a:txBody>
                    <a:bodyPr>
                      <a:noAutofit/>
                    </a:bodyPr>
                    <a:lstStyle/>
                    <a:p>
                      <a:r>
                        <a:rPr sz="1650" b="1">
                          <a:solidFill>
                            <a:srgbClr val="F0E5CF"/>
                          </a:solidFill>
                          <a:latin typeface="Arial"/>
                          <a:ea typeface="Arial"/>
                          <a:cs typeface="Arial"/>
                        </a:rPr>
                        <a:t>Step</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Demonstrated workflow</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Report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An associate captures the defect with audio and a photo</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Protect the booking</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The system proposes a replacement car</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Restore the asset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A work order connects repair and transport tasks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57347CEF-3507-4BC7-A3CD-EB0A2489472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AIPCon 10 demonstration. A customer is due to arrive in two hours.</a:t>
            </a:r>
          </a:p>
        </p:txBody>
      </p:sp>
      <p:sp>
        <p:nvSpPr>
          <p:cNvPr id="5" name="source-link">
            <a:extLst xmlns:a="http://schemas.openxmlformats.org/drawingml/2006/main">
              <a:ext uri="{FF2B5EF4-FFF2-40B4-BE49-F238E27FC236}">
                <a16:creationId xmlns:a16="http://schemas.microsoft.com/office/drawing/2014/main" id="{A7DEA181-5D13-4A51-BAC0-E2E3AFC0D8C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48ed8b98c1d4d63"/>
              </a:rPr>
              <a:t>AIP / Hertz Daytona demonstration at AIPCon 10 / 2026 / accessed 21 …</a:t>
            </a:r>
          </a:p>
        </p:txBody>
      </p:sp>
      <p:sp>
        <p:nvSpPr>
          <p:cNvPr id="6" name="text">
            <a:extLst xmlns:a="http://schemas.openxmlformats.org/drawingml/2006/main">
              <a:ext uri="{FF2B5EF4-FFF2-40B4-BE49-F238E27FC236}">
                <a16:creationId xmlns:a16="http://schemas.microsoft.com/office/drawing/2014/main" id="{EDFBC881-670E-41A0-8708-706B7EF3EB7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429D9C80-4B79-45EC-9445-7131D162341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66F6E154-381C-4803-8447-9C4691F13A3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BC30ECFC-39E0-46F7-8627-500BF87F7D23}"/>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012 / 60</a:t>
            </a:r>
          </a:p>
        </p:txBody>
      </p:sp>
    </p:spTree>
    <p:extLst>
      <p:ext uri="{BB962C8B-B14F-4D97-AF65-F5344CB8AC3E}">
        <p14:creationId xmlns:p14="http://schemas.microsoft.com/office/powerpoint/2010/main" val="228566287"/>
      </p:ext>
    </p:extLst>
  </p:cSld>
</p:sld>
</file>

<file path=ppt/slides/slide1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98435488-F06A-420F-8845-A18C8497AE7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4974D47-93E3-4892-8D5D-227BCBDB50C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Repair routing weighs time, cost and lost rentals</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714750"/>
                <a:gridCol w="7353300"/>
              </a:tblGrid>
              <a:tr h="514350">
                <a:tc>
                  <a:txBody>
                    <a:bodyPr>
                      <a:noAutofit/>
                    </a:bodyPr>
                    <a:lstStyle/>
                    <a:p>
                      <a:r>
                        <a:rPr sz="1650" b="1">
                          <a:solidFill>
                            <a:srgbClr val="F0E5CF"/>
                          </a:solidFill>
                          <a:latin typeface="Arial"/>
                          <a:ea typeface="Arial"/>
                          <a:cs typeface="Arial"/>
                        </a:rPr>
                        <a:t>Repair option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Decision inputs</a:t>
                      </a:r>
                    </a:p>
                  </a:txBody>
                  <a:tcPr marL="91440" marR="91440" marT="45720" marB="45720" anchor="ctr">
                    <a:solidFill>
                      <a:srgbClr val="103B35"/>
                    </a:solidFill>
                  </a:tcPr>
                </a:tc>
              </a:tr>
              <a:tr h="971550">
                <a:tc>
                  <a:txBody>
                    <a:bodyPr>
                      <a:noAutofit/>
                    </a:bodyPr>
                    <a:lstStyle/>
                    <a:p>
                      <a:r>
                        <a:rPr sz="2100" b="1">
                          <a:solidFill>
                            <a:srgbClr val="172B27"/>
                          </a:solidFill>
                          <a:latin typeface="Arial"/>
                          <a:ea typeface="Arial"/>
                          <a:cs typeface="Arial"/>
                        </a:rPr>
                        <a:t>Internal shop</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Parts, labor and capacity</a:t>
                      </a:r>
                    </a:p>
                  </a:txBody>
                  <a:tcPr marL="91440" marR="91440" marT="45720" marB="45720" anchor="ctr">
                    <a:solidFill>
                      <a:srgbClr val="F7F0E1"/>
                    </a:solidFill>
                  </a:tcPr>
                </a:tc>
              </a:tr>
              <a:tr h="971550">
                <a:tc>
                  <a:txBody>
                    <a:bodyPr>
                      <a:noAutofit/>
                    </a:bodyPr>
                    <a:lstStyle/>
                    <a:p>
                      <a:r>
                        <a:rPr sz="2100" b="1">
                          <a:solidFill>
                            <a:srgbClr val="172B27"/>
                          </a:solidFill>
                          <a:latin typeface="Arial"/>
                          <a:ea typeface="Arial"/>
                          <a:cs typeface="Arial"/>
                        </a:rPr>
                        <a:t>Hold in place</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Expected delay and booking demand</a:t>
                      </a:r>
                    </a:p>
                  </a:txBody>
                  <a:tcPr marL="91440" marR="91440" marT="45720" marB="45720" anchor="ctr">
                    <a:solidFill>
                      <a:srgbClr val="EEE5D5"/>
                    </a:solidFill>
                  </a:tcPr>
                </a:tc>
              </a:tr>
              <a:tr h="971550">
                <a:tc>
                  <a:txBody>
                    <a:bodyPr>
                      <a:noAutofit/>
                    </a:bodyPr>
                    <a:lstStyle/>
                    <a:p>
                      <a:r>
                        <a:rPr sz="2100" b="1">
                          <a:solidFill>
                            <a:srgbClr val="172B27"/>
                          </a:solidFill>
                          <a:latin typeface="Arial"/>
                          <a:ea typeface="Arial"/>
                          <a:cs typeface="Arial"/>
                        </a:rPr>
                        <a:t>Outside repair</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Vendor cost and faster availability</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6C25334-2A52-4D1E-9D4D-323E10E6C5C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Demonstrated choices. Managers and frontline staff remain part of execution.</a:t>
            </a:r>
          </a:p>
        </p:txBody>
      </p:sp>
      <p:sp>
        <p:nvSpPr>
          <p:cNvPr id="5" name="source-link">
            <a:extLst xmlns:a="http://schemas.openxmlformats.org/drawingml/2006/main">
              <a:ext uri="{FF2B5EF4-FFF2-40B4-BE49-F238E27FC236}">
                <a16:creationId xmlns:a16="http://schemas.microsoft.com/office/drawing/2014/main" id="{B5EB699A-0905-4CA5-BC8F-282B4DEC4FF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0d0f34bf4ec4233"/>
              </a:rPr>
              <a:t>AIP / Hertz Daytona demonstration at AIPCon 10 / 2026 / accessed 21 …</a:t>
            </a:r>
          </a:p>
        </p:txBody>
      </p:sp>
      <p:sp>
        <p:nvSpPr>
          <p:cNvPr id="6" name="text">
            <a:extLst xmlns:a="http://schemas.openxmlformats.org/drawingml/2006/main">
              <a:ext uri="{FF2B5EF4-FFF2-40B4-BE49-F238E27FC236}">
                <a16:creationId xmlns:a16="http://schemas.microsoft.com/office/drawing/2014/main" id="{9D7CF9FE-9CD1-45C7-AAFB-DE2D6C2C8CD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8CB13D37-6922-40F9-9488-D88775C16342}"/>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D651ADA6-EF09-4FD0-876F-FA341D5D956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94E2E5AC-2251-4193-94EF-AB7BE7BC31D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013 / 60</a:t>
            </a:r>
          </a:p>
        </p:txBody>
      </p:sp>
    </p:spTree>
    <p:extLst>
      <p:ext uri="{BB962C8B-B14F-4D97-AF65-F5344CB8AC3E}">
        <p14:creationId xmlns:p14="http://schemas.microsoft.com/office/powerpoint/2010/main" val="613996653"/>
      </p:ext>
    </p:extLst>
  </p:cSld>
</p:sld>
</file>

<file path=ppt/slides/slide1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EB05BDDE-A1A1-4EE1-B270-E2C9BE653B8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0BF9D15E-23E4-4503-83B1-D9208DC7109B}"/>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faster $200 repair can beat a slower $100 repair</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286250"/>
                <a:gridCol w="3390900"/>
                <a:gridCol w="3390900"/>
              </a:tblGrid>
              <a:tr h="514350">
                <a:tc>
                  <a:txBody>
                    <a:bodyPr>
                      <a:noAutofit/>
                    </a:bodyPr>
                    <a:lstStyle/>
                    <a:p>
                      <a:r>
                        <a:rPr sz="1650" b="1">
                          <a:solidFill>
                            <a:srgbClr val="F0E5CF"/>
                          </a:solidFill>
                          <a:latin typeface="Arial"/>
                          <a:ea typeface="Arial"/>
                          <a:cs typeface="Arial"/>
                        </a:rPr>
                        <a:t>Assumption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Internal shop</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Outside repair</a:t>
                      </a:r>
                    </a:p>
                  </a:txBody>
                  <a:tcPr marL="91440" marR="91440" marT="45720" marB="45720" anchor="ctr">
                    <a:solidFill>
                      <a:srgbClr val="103B35"/>
                    </a:solidFill>
                  </a:tcPr>
                </a:tc>
              </a:tr>
              <a:tr h="728663">
                <a:tc>
                  <a:txBody>
                    <a:bodyPr>
                      <a:noAutofit/>
                    </a:bodyPr>
                    <a:lstStyle/>
                    <a:p>
                      <a:r>
                        <a:rPr sz="1950" b="1">
                          <a:solidFill>
                            <a:srgbClr val="172B27"/>
                          </a:solidFill>
                          <a:latin typeface="Arial"/>
                          <a:ea typeface="Arial"/>
                          <a:cs typeface="Arial"/>
                        </a:rPr>
                        <a:t>Repair bill</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$100</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$200</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Unavailable time</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4 days</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1 day</a:t>
                      </a:r>
                    </a:p>
                  </a:txBody>
                  <a:tcPr marL="91440" marR="91440" marT="45720" marB="45720" anchor="ctr">
                    <a:solidFill>
                      <a:srgbClr val="EEE5D5"/>
                    </a:solidFill>
                  </a:tcPr>
                </a:tc>
              </a:tr>
              <a:tr h="728663">
                <a:tc>
                  <a:txBody>
                    <a:bodyPr>
                      <a:noAutofit/>
                    </a:bodyPr>
                    <a:lstStyle/>
                    <a:p>
                      <a:r>
                        <a:rPr sz="1950" b="1">
                          <a:solidFill>
                            <a:srgbClr val="172B27"/>
                          </a:solidFill>
                          <a:latin typeface="Arial"/>
                          <a:ea typeface="Arial"/>
                          <a:cs typeface="Arial"/>
                        </a:rPr>
                        <a:t>Assumed contribution lost</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$160</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$40</a:t>
                      </a:r>
                    </a:p>
                  </a:txBody>
                  <a:tcPr marL="91440" marR="91440" marT="45720" marB="45720" anchor="ctr">
                    <a:solidFill>
                      <a:srgbClr val="F7F0E1"/>
                    </a:solidFill>
                  </a:tcPr>
                </a:tc>
              </a:tr>
              <a:tr h="728663">
                <a:tc>
                  <a:txBody>
                    <a:bodyPr>
                      <a:noAutofit/>
                    </a:bodyPr>
                    <a:lstStyle/>
                    <a:p>
                      <a:r>
                        <a:rPr sz="1950" b="1">
                          <a:solidFill>
                            <a:srgbClr val="172B27"/>
                          </a:solidFill>
                          <a:latin typeface="Arial"/>
                          <a:ea typeface="Arial"/>
                          <a:cs typeface="Arial"/>
                        </a:rPr>
                        <a:t>Total economic cost</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$260</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$240</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E1BA37DA-DCBE-4C0D-8C2C-CA07F228C6A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Illustration: $40 contribution per unavailable day and demand for every recovered day.</a:t>
            </a:r>
          </a:p>
        </p:txBody>
      </p:sp>
      <p:sp>
        <p:nvSpPr>
          <p:cNvPr id="5" name="source-link">
            <a:extLst xmlns:a="http://schemas.openxmlformats.org/drawingml/2006/main">
              <a:ext uri="{FF2B5EF4-FFF2-40B4-BE49-F238E27FC236}">
                <a16:creationId xmlns:a16="http://schemas.microsoft.com/office/drawing/2014/main" id="{E787DD30-12F5-45A0-8C76-E0A661A3A3F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d95e3b10539492d"/>
              </a:rPr>
              <a:t>CALC / EpochX operating sensitivities and assumptions / 22 Sep 2026</a:t>
            </a:r>
          </a:p>
        </p:txBody>
      </p:sp>
      <p:sp>
        <p:nvSpPr>
          <p:cNvPr id="6" name="text">
            <a:extLst xmlns:a="http://schemas.openxmlformats.org/drawingml/2006/main">
              <a:ext uri="{FF2B5EF4-FFF2-40B4-BE49-F238E27FC236}">
                <a16:creationId xmlns:a16="http://schemas.microsoft.com/office/drawing/2014/main" id="{73982AA2-5573-4547-9A6B-878FDBFE261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335D73EB-AB84-43C7-94DB-E2A231A6C98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D7F573E7-A9FF-4523-A2DC-01A6A8E5989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B09719A4-B6FE-4349-9177-31E50A4CFB72}"/>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014 / 60</a:t>
            </a:r>
          </a:p>
        </p:txBody>
      </p:sp>
    </p:spTree>
    <p:extLst>
      <p:ext uri="{BB962C8B-B14F-4D97-AF65-F5344CB8AC3E}">
        <p14:creationId xmlns:p14="http://schemas.microsoft.com/office/powerpoint/2010/main" val="925218875"/>
      </p:ext>
    </p:extLst>
  </p:cSld>
</p:sld>
</file>

<file path=ppt/slides/slide1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8E33AA98-BFC0-42A2-A355-F97285E0E78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CE0D2167-7264-425A-B33C-33AE6E96F0C7}"/>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Labor planning is now an explicit operating disclosure</a:t>
            </a:r>
          </a:p>
        </p:txBody>
      </p:sp>
      <p:sp>
        <p:nvSpPr>
          <p:cNvPr id="3" name="text">
            <a:extLst xmlns:a="http://schemas.openxmlformats.org/drawingml/2006/main">
              <a:ext uri="{FF2B5EF4-FFF2-40B4-BE49-F238E27FC236}">
                <a16:creationId xmlns:a16="http://schemas.microsoft.com/office/drawing/2014/main" id="{1F35749F-CB77-472E-AF6A-C0014C99678E}"/>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Demand</a:t>
            </a:r>
          </a:p>
        </p:txBody>
      </p:sp>
      <p:sp>
        <p:nvSpPr>
          <p:cNvPr id="4" name="text">
            <a:extLst xmlns:a="http://schemas.openxmlformats.org/drawingml/2006/main">
              <a:ext uri="{FF2B5EF4-FFF2-40B4-BE49-F238E27FC236}">
                <a16:creationId xmlns:a16="http://schemas.microsoft.com/office/drawing/2014/main" id="{A668D996-FCE7-4FB9-89EC-6DC8EA0558A0}"/>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Hertz says staffing follows real-time demand</a:t>
            </a:r>
          </a:p>
        </p:txBody>
      </p:sp>
      <p:sp>
        <p:nvSpPr>
          <p:cNvPr id="5" name="text">
            <a:extLst xmlns:a="http://schemas.openxmlformats.org/drawingml/2006/main">
              <a:ext uri="{FF2B5EF4-FFF2-40B4-BE49-F238E27FC236}">
                <a16:creationId xmlns:a16="http://schemas.microsoft.com/office/drawing/2014/main" id="{D65A52C4-3DA4-424E-99B9-D9FBB971614C}"/>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Cost mechanism</a:t>
            </a:r>
          </a:p>
        </p:txBody>
      </p:sp>
      <p:sp>
        <p:nvSpPr>
          <p:cNvPr id="6" name="text">
            <a:extLst xmlns:a="http://schemas.openxmlformats.org/drawingml/2006/main">
              <a:ext uri="{FF2B5EF4-FFF2-40B4-BE49-F238E27FC236}">
                <a16:creationId xmlns:a16="http://schemas.microsoft.com/office/drawing/2014/main" id="{DD2B76F4-3613-4FC9-AC63-0583A8610C79}"/>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Less overtime and third-party labor</a:t>
            </a:r>
          </a:p>
        </p:txBody>
      </p:sp>
      <p:sp>
        <p:nvSpPr>
          <p:cNvPr id="7" name="takeaway">
            <a:extLst xmlns:a="http://schemas.openxmlformats.org/drawingml/2006/main">
              <a:ext uri="{FF2B5EF4-FFF2-40B4-BE49-F238E27FC236}">
                <a16:creationId xmlns:a16="http://schemas.microsoft.com/office/drawing/2014/main" id="{89370917-2DEF-4C8A-9F32-161CB77176A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management remarks name Palantir’s support. Dollar savings are not isolated.</a:t>
            </a:r>
          </a:p>
        </p:txBody>
      </p:sp>
      <p:sp>
        <p:nvSpPr>
          <p:cNvPr id="8" name="source-link">
            <a:extLst xmlns:a="http://schemas.openxmlformats.org/drawingml/2006/main">
              <a:ext uri="{FF2B5EF4-FFF2-40B4-BE49-F238E27FC236}">
                <a16:creationId xmlns:a16="http://schemas.microsoft.com/office/drawing/2014/main" id="{5B74FACE-BF5D-4671-BC53-04857307706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fd5b78dde2848af"/>
              </a:rPr>
              <a:t>M / Q2 2026 management prepared remarks / 6 Aug 2026</a:t>
            </a:r>
          </a:p>
        </p:txBody>
      </p:sp>
      <p:sp>
        <p:nvSpPr>
          <p:cNvPr id="9" name="source-link">
            <a:extLst xmlns:a="http://schemas.openxmlformats.org/drawingml/2006/main">
              <a:ext uri="{FF2B5EF4-FFF2-40B4-BE49-F238E27FC236}">
                <a16:creationId xmlns:a16="http://schemas.microsoft.com/office/drawing/2014/main" id="{DBB52E89-8439-4098-8E71-BFEC5F00D0EF}"/>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a86f5a12b7e4e88"/>
              </a:rPr>
              <a:t>AIP7 / Hertz CIO at AIPCon 7 / 2025 / accessed 22 …</a:t>
            </a:r>
          </a:p>
        </p:txBody>
      </p:sp>
      <p:sp>
        <p:nvSpPr>
          <p:cNvPr id="10" name="text">
            <a:extLst xmlns:a="http://schemas.openxmlformats.org/drawingml/2006/main">
              <a:ext uri="{FF2B5EF4-FFF2-40B4-BE49-F238E27FC236}">
                <a16:creationId xmlns:a16="http://schemas.microsoft.com/office/drawing/2014/main" id="{733B4F9A-5E80-4935-99AE-99F059D61E18}"/>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9462EE24-69D7-44F3-B452-B0323CE713C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9351C455-0F33-4C36-AA61-7FD1A319279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E1C240C4-A88A-4657-A6B3-04D9A1BEAD5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015 / 60</a:t>
            </a:r>
          </a:p>
        </p:txBody>
      </p:sp>
    </p:spTree>
    <p:extLst>
      <p:ext uri="{BB962C8B-B14F-4D97-AF65-F5344CB8AC3E}">
        <p14:creationId xmlns:p14="http://schemas.microsoft.com/office/powerpoint/2010/main" val="1034362203"/>
      </p:ext>
    </p:extLst>
  </p:cSld>
</p:sld>
</file>

<file path=ppt/slides/slide1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D08E4982-F20E-4C2B-89C5-4740A5A23C08}"/>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AB5A6B6C-12A5-4FAE-BDE4-62E73069E59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 planning must solve a constrained allocation problem</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Planning element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Economic question</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Demand</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Where and when customers need particular classes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Supply</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Which cars will be rentable and where they are</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Constraints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Repair slots, movement time and staffing</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Objective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More contribution after moving and holding costs</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4A8411A3-9EEE-4BEE-80BC-5E0ED2FA1B7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Hertz disclosed a new Foundry-supported planning engine in Q1. Inputs shown are analytical framing.</a:t>
            </a:r>
          </a:p>
        </p:txBody>
      </p:sp>
      <p:sp>
        <p:nvSpPr>
          <p:cNvPr id="5" name="source-link">
            <a:extLst xmlns:a="http://schemas.openxmlformats.org/drawingml/2006/main">
              <a:ext uri="{FF2B5EF4-FFF2-40B4-BE49-F238E27FC236}">
                <a16:creationId xmlns:a16="http://schemas.microsoft.com/office/drawing/2014/main" id="{8224B5A4-73BE-421E-884C-025078CA3495}"/>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a6d827e6b30458f"/>
              </a:rPr>
              <a:t>Q1T / Hertz Q1 2026 earnings call, company transcript / 7 May 2026</a:t>
            </a:r>
          </a:p>
        </p:txBody>
      </p:sp>
      <p:sp>
        <p:nvSpPr>
          <p:cNvPr id="6" name="source-link">
            <a:extLst xmlns:a="http://schemas.openxmlformats.org/drawingml/2006/main">
              <a:ext uri="{FF2B5EF4-FFF2-40B4-BE49-F238E27FC236}">
                <a16:creationId xmlns:a16="http://schemas.microsoft.com/office/drawing/2014/main" id="{71343C30-9937-4DB5-82FE-175D2B1DDA8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71973ab99214681"/>
              </a:rPr>
              <a:t>Q1E / Hertz Q1 2026 results and fleet planning launch / 7 May 2026</a:t>
            </a:r>
          </a:p>
        </p:txBody>
      </p:sp>
      <p:sp>
        <p:nvSpPr>
          <p:cNvPr id="7" name="source-link">
            <a:extLst xmlns:a="http://schemas.openxmlformats.org/drawingml/2006/main">
              <a:ext uri="{FF2B5EF4-FFF2-40B4-BE49-F238E27FC236}">
                <a16:creationId xmlns:a16="http://schemas.microsoft.com/office/drawing/2014/main" id="{FE8BF951-1BEC-40D2-8925-6DCA3DE967E6}"/>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d2d5dc870bd48e5"/>
              </a:rPr>
              <a:t>RELOC / Nair and Miller-Hooks: Fleet Management for Vehicle Shar… / Published online 20…</a:t>
            </a:r>
          </a:p>
        </p:txBody>
      </p:sp>
      <p:sp>
        <p:nvSpPr>
          <p:cNvPr id="8" name="source-link">
            <a:extLst xmlns:a="http://schemas.openxmlformats.org/drawingml/2006/main">
              <a:ext uri="{FF2B5EF4-FFF2-40B4-BE49-F238E27FC236}">
                <a16:creationId xmlns:a16="http://schemas.microsoft.com/office/drawing/2014/main" id="{71DC0D47-9064-4954-B79B-DB58E9AB97F5}"/>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dd37f59095c4253"/>
              </a:rPr>
              <a:t>CALC / EpochX operating sensitivities and assumptions / 22 Sep 2026</a:t>
            </a:r>
          </a:p>
        </p:txBody>
      </p:sp>
      <p:sp>
        <p:nvSpPr>
          <p:cNvPr id="9" name="text">
            <a:extLst xmlns:a="http://schemas.openxmlformats.org/drawingml/2006/main">
              <a:ext uri="{FF2B5EF4-FFF2-40B4-BE49-F238E27FC236}">
                <a16:creationId xmlns:a16="http://schemas.microsoft.com/office/drawing/2014/main" id="{39BD4C70-99D0-4F3A-92FC-F9E68F6F615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BE3D8530-1BCE-4199-B316-FC1CC399C95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A88E2F10-0D7C-4D98-B668-30657CF7A4D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6F8F6EF3-59DD-4052-932C-CD6D3CC5484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016 / 60</a:t>
            </a:r>
          </a:p>
        </p:txBody>
      </p:sp>
    </p:spTree>
    <p:extLst>
      <p:ext uri="{BB962C8B-B14F-4D97-AF65-F5344CB8AC3E}">
        <p14:creationId xmlns:p14="http://schemas.microsoft.com/office/powerpoint/2010/main" val="1615100674"/>
      </p:ext>
    </p:extLst>
  </p:cSld>
</p:sld>
</file>

<file path=ppt/slides/slide1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32941873-ED12-4E9F-9E0A-C2265739B9B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5D783D2-69D6-4618-BF5F-A7EBD55EB55C}"/>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Moving a car needs enough incremental margin</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6667500"/>
                <a:gridCol w="4400550"/>
              </a:tblGrid>
              <a:tr h="514350">
                <a:tc>
                  <a:txBody>
                    <a:bodyPr>
                      <a:noAutofit/>
                    </a:bodyPr>
                    <a:lstStyle/>
                    <a:p>
                      <a:r>
                        <a:rPr sz="1650" b="1">
                          <a:solidFill>
                            <a:srgbClr val="F0E5CF"/>
                          </a:solidFill>
                          <a:latin typeface="Arial"/>
                          <a:ea typeface="Arial"/>
                          <a:cs typeface="Arial"/>
                        </a:rPr>
                        <a:t>Input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Assumption or result</a:t>
                      </a:r>
                    </a:p>
                  </a:txBody>
                  <a:tcPr marL="91440" marR="91440" marT="45720" marB="45720" anchor="ctr">
                    <a:solidFill>
                      <a:srgbClr val="103B35"/>
                    </a:solidFill>
                  </a:tcPr>
                </a:tc>
              </a:tr>
              <a:tr h="728663">
                <a:tc>
                  <a:txBody>
                    <a:bodyPr>
                      <a:noAutofit/>
                    </a:bodyPr>
                    <a:lstStyle/>
                    <a:p>
                      <a:r>
                        <a:rPr sz="2100" b="1">
                          <a:solidFill>
                            <a:srgbClr val="172B27"/>
                          </a:solidFill>
                          <a:latin typeface="Arial"/>
                          <a:ea typeface="Arial"/>
                          <a:cs typeface="Arial"/>
                        </a:rPr>
                        <a:t>Relocation cost</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$90</a:t>
                      </a:r>
                    </a:p>
                  </a:txBody>
                  <a:tcPr marL="91440" marR="91440" marT="45720" marB="45720" anchor="ctr">
                    <a:solidFill>
                      <a:srgbClr val="F7F0E1"/>
                    </a:solidFill>
                  </a:tcPr>
                </a:tc>
              </a:tr>
              <a:tr h="728663">
                <a:tc>
                  <a:txBody>
                    <a:bodyPr>
                      <a:noAutofit/>
                    </a:bodyPr>
                    <a:lstStyle/>
                    <a:p>
                      <a:r>
                        <a:rPr sz="2100" b="1">
                          <a:solidFill>
                            <a:srgbClr val="172B27"/>
                          </a:solidFill>
                          <a:latin typeface="Arial"/>
                          <a:ea typeface="Arial"/>
                          <a:cs typeface="Arial"/>
                        </a:rPr>
                        <a:t>Extra expected rental days</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3</a:t>
                      </a:r>
                    </a:p>
                  </a:txBody>
                  <a:tcPr marL="91440" marR="91440" marT="45720" marB="45720" anchor="ctr">
                    <a:solidFill>
                      <a:srgbClr val="EEE5D5"/>
                    </a:solidFill>
                  </a:tcPr>
                </a:tc>
              </a:tr>
              <a:tr h="728663">
                <a:tc>
                  <a:txBody>
                    <a:bodyPr>
                      <a:noAutofit/>
                    </a:bodyPr>
                    <a:lstStyle/>
                    <a:p>
                      <a:r>
                        <a:rPr sz="2100" b="1">
                          <a:solidFill>
                            <a:srgbClr val="172B27"/>
                          </a:solidFill>
                          <a:latin typeface="Arial"/>
                          <a:ea typeface="Arial"/>
                          <a:cs typeface="Arial"/>
                        </a:rPr>
                        <a:t>Contribution per extra day</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$40</a:t>
                      </a:r>
                    </a:p>
                  </a:txBody>
                  <a:tcPr marL="91440" marR="91440" marT="45720" marB="45720" anchor="ctr">
                    <a:solidFill>
                      <a:srgbClr val="F7F0E1"/>
                    </a:solidFill>
                  </a:tcPr>
                </a:tc>
              </a:tr>
              <a:tr h="728663">
                <a:tc>
                  <a:txBody>
                    <a:bodyPr>
                      <a:noAutofit/>
                    </a:bodyPr>
                    <a:lstStyle/>
                    <a:p>
                      <a:r>
                        <a:rPr sz="2100" b="1">
                          <a:solidFill>
                            <a:srgbClr val="172B27"/>
                          </a:solidFill>
                          <a:latin typeface="Arial"/>
                          <a:ea typeface="Arial"/>
                          <a:cs typeface="Arial"/>
                        </a:rPr>
                        <a:t>Net expected benefit</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$30</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3C172D99-88E2-4623-B1D8-3DDD5129918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Illustration: 3 × $40 − $90. Break-even is 2.25 extra days.</a:t>
            </a:r>
          </a:p>
        </p:txBody>
      </p:sp>
      <p:sp>
        <p:nvSpPr>
          <p:cNvPr id="5" name="source-link">
            <a:extLst xmlns:a="http://schemas.openxmlformats.org/drawingml/2006/main">
              <a:ext uri="{FF2B5EF4-FFF2-40B4-BE49-F238E27FC236}">
                <a16:creationId xmlns:a16="http://schemas.microsoft.com/office/drawing/2014/main" id="{E45F440F-87C7-4F48-BC1F-4C35CACFF09A}"/>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194cef47c384e96"/>
              </a:rPr>
              <a:t>CALC / EpochX operating sensitivities and assumptions / 22 Sep 2026</a:t>
            </a:r>
          </a:p>
        </p:txBody>
      </p:sp>
      <p:sp>
        <p:nvSpPr>
          <p:cNvPr id="6" name="text">
            <a:extLst xmlns:a="http://schemas.openxmlformats.org/drawingml/2006/main">
              <a:ext uri="{FF2B5EF4-FFF2-40B4-BE49-F238E27FC236}">
                <a16:creationId xmlns:a16="http://schemas.microsoft.com/office/drawing/2014/main" id="{9BA502C8-A51A-41A9-ACB1-B5E33BF82D9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D94592E5-DB07-4B43-BA75-F668501E03E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0BF5946-3753-41DF-B78C-58EA9EA0CF2D}"/>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B87115A0-AF6B-4C99-8C10-9A8B534A60C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017 / 60</a:t>
            </a:r>
          </a:p>
        </p:txBody>
      </p:sp>
    </p:spTree>
    <p:extLst>
      <p:ext uri="{BB962C8B-B14F-4D97-AF65-F5344CB8AC3E}">
        <p14:creationId xmlns:p14="http://schemas.microsoft.com/office/powerpoint/2010/main" val="129852543"/>
      </p:ext>
    </p:extLst>
  </p:cSld>
</p:sld>
</file>

<file path=ppt/slides/slide1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02B54F3A-8FEF-496C-9895-0BEE74C604C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2A248A73-93B5-4A2A-BB85-38881B93AA1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Utilization sensitivity</a:t>
            </a:r>
          </a:p>
        </p:txBody>
      </p:sp>
      <p:sp>
        <p:nvSpPr>
          <p:cNvPr id="3" name="text">
            <a:extLst xmlns:a="http://schemas.openxmlformats.org/drawingml/2006/main">
              <a:ext uri="{FF2B5EF4-FFF2-40B4-BE49-F238E27FC236}">
                <a16:creationId xmlns:a16="http://schemas.microsoft.com/office/drawing/2014/main" id="{583E3C96-D1E0-4256-A529-7F3E37311B6D}"/>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Q2 revenue increase / USD millions</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be0df4c9002a4e87"/>
          </a:graphicData>
        </a:graphic>
      </p:graphicFrame>
      <p:sp>
        <p:nvSpPr>
          <p:cNvPr id="5" name="takeaway">
            <a:extLst xmlns:a="http://schemas.openxmlformats.org/drawingml/2006/main">
              <a:ext uri="{FF2B5EF4-FFF2-40B4-BE49-F238E27FC236}">
                <a16:creationId xmlns:a16="http://schemas.microsoft.com/office/drawing/2014/main" id="{76C920E1-DE94-4AEC-A7AB-A55E22808E5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539,118 cars × 91 days × utilization change × $61.98/day. Before incremental costs.</a:t>
            </a:r>
          </a:p>
        </p:txBody>
      </p:sp>
      <p:sp>
        <p:nvSpPr>
          <p:cNvPr id="6" name="source-link">
            <a:extLst xmlns:a="http://schemas.openxmlformats.org/drawingml/2006/main">
              <a:ext uri="{FF2B5EF4-FFF2-40B4-BE49-F238E27FC236}">
                <a16:creationId xmlns:a16="http://schemas.microsoft.com/office/drawing/2014/main" id="{D7781F07-19BB-4A34-BA71-EC532B4CEA1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bd1646138f24e61"/>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EFF8C25D-888C-4586-B8C0-C37F2AABDA4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3053721b8e44672"/>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D0595DB0-6EB7-451C-99F7-72703A0E6DF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70869A10-B8E8-4AE1-BA14-18607AEB260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E5C5E21-A2A4-47A8-9738-C5302784CFF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F2986BA2-753E-4C0C-9BFD-06D92CB0E7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018 / 60</a:t>
            </a:r>
          </a:p>
        </p:txBody>
      </p:sp>
    </p:spTree>
    <p:extLst>
      <p:ext uri="{BB962C8B-B14F-4D97-AF65-F5344CB8AC3E}">
        <p14:creationId xmlns:p14="http://schemas.microsoft.com/office/powerpoint/2010/main" val="1512118906"/>
      </p:ext>
    </p:extLst>
  </p:cSld>
</p:sld>
</file>

<file path=ppt/slides/slide1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1E08F573-C388-4677-B6C2-157CA4CE572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8095105F-56A3-4633-95A5-9EE3DC524FF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More paid days or fewer spare cars</a:t>
            </a:r>
          </a:p>
        </p:txBody>
      </p:sp>
      <p:sp>
        <p:nvSpPr>
          <p:cNvPr id="3" name="text">
            <a:extLst xmlns:a="http://schemas.openxmlformats.org/drawingml/2006/main">
              <a:ext uri="{FF2B5EF4-FFF2-40B4-BE49-F238E27FC236}">
                <a16:creationId xmlns:a16="http://schemas.microsoft.com/office/drawing/2014/main" id="{52660E38-1ED8-47AE-8E5D-E1F7CDEF369D}"/>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79% to 80%</a:t>
            </a:r>
          </a:p>
        </p:txBody>
      </p:sp>
      <p:sp>
        <p:nvSpPr>
          <p:cNvPr id="4" name="text">
            <a:extLst xmlns:a="http://schemas.openxmlformats.org/drawingml/2006/main">
              <a:ext uri="{FF2B5EF4-FFF2-40B4-BE49-F238E27FC236}">
                <a16:creationId xmlns:a16="http://schemas.microsoft.com/office/drawing/2014/main" id="{4299AA2C-D527-43FE-A679-9D8E82B2A648}"/>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Illustrative utilization improvement at fixed rental demand</a:t>
            </a:r>
          </a:p>
        </p:txBody>
      </p:sp>
      <p:sp>
        <p:nvSpPr>
          <p:cNvPr id="5" name="text">
            <a:extLst xmlns:a="http://schemas.openxmlformats.org/drawingml/2006/main">
              <a:ext uri="{FF2B5EF4-FFF2-40B4-BE49-F238E27FC236}">
                <a16:creationId xmlns:a16="http://schemas.microsoft.com/office/drawing/2014/main" id="{D859D903-9354-430A-9219-97D395612AC6}"/>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About $168M</a:t>
            </a:r>
          </a:p>
        </p:txBody>
      </p:sp>
      <p:sp>
        <p:nvSpPr>
          <p:cNvPr id="6" name="text">
            <a:extLst xmlns:a="http://schemas.openxmlformats.org/drawingml/2006/main">
              <a:ext uri="{FF2B5EF4-FFF2-40B4-BE49-F238E27FC236}">
                <a16:creationId xmlns:a16="http://schemas.microsoft.com/office/drawing/2014/main" id="{281949F7-FCAA-43E5-9486-49237B6FC6E0}"/>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Gross fleet capital at an assumed $25,000 per car</a:t>
            </a:r>
          </a:p>
        </p:txBody>
      </p:sp>
      <p:sp>
        <p:nvSpPr>
          <p:cNvPr id="7" name="takeaway">
            <a:extLst xmlns:a="http://schemas.openxmlformats.org/drawingml/2006/main">
              <a:ext uri="{FF2B5EF4-FFF2-40B4-BE49-F238E27FC236}">
                <a16:creationId xmlns:a16="http://schemas.microsoft.com/office/drawing/2014/main" id="{C650C796-E88B-4C5D-8780-64FEC2630DA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Alternative use of better utilization. Do not add this to the extra-rental revenue scenario.</a:t>
            </a:r>
          </a:p>
        </p:txBody>
      </p:sp>
      <p:sp>
        <p:nvSpPr>
          <p:cNvPr id="8" name="source-link">
            <a:extLst xmlns:a="http://schemas.openxmlformats.org/drawingml/2006/main">
              <a:ext uri="{FF2B5EF4-FFF2-40B4-BE49-F238E27FC236}">
                <a16:creationId xmlns:a16="http://schemas.microsoft.com/office/drawing/2014/main" id="{E1F60FBE-6D01-4EDF-ADFF-918CBC2F7B13}"/>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782f737b40c4626"/>
              </a:rPr>
              <a:t>E / Hertz Q2 2026 earnings release / 6 Aug 2026</a:t>
            </a:r>
          </a:p>
        </p:txBody>
      </p:sp>
      <p:sp>
        <p:nvSpPr>
          <p:cNvPr id="9" name="source-link">
            <a:extLst xmlns:a="http://schemas.openxmlformats.org/drawingml/2006/main">
              <a:ext uri="{FF2B5EF4-FFF2-40B4-BE49-F238E27FC236}">
                <a16:creationId xmlns:a16="http://schemas.microsoft.com/office/drawing/2014/main" id="{80CCFBFA-54D0-4202-B75B-207BA2D24D1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8a474b3f58a4e3d"/>
              </a:rPr>
              <a:t>CALC / EpochX operating sensitivities and assumptions / 22 Sep 2026</a:t>
            </a:r>
          </a:p>
        </p:txBody>
      </p:sp>
      <p:sp>
        <p:nvSpPr>
          <p:cNvPr id="10" name="text">
            <a:extLst xmlns:a="http://schemas.openxmlformats.org/drawingml/2006/main">
              <a:ext uri="{FF2B5EF4-FFF2-40B4-BE49-F238E27FC236}">
                <a16:creationId xmlns:a16="http://schemas.microsoft.com/office/drawing/2014/main" id="{F722F9A3-BAB1-4EB1-9332-894BFD594E6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8A55A6BC-893C-41B6-8E63-0DBD21159AD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CCDBAEA7-B5D2-4283-A196-48C79965A17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0BA9F486-C01C-4B78-A876-454189A94D93}"/>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019 / 60</a:t>
            </a:r>
          </a:p>
        </p:txBody>
      </p:sp>
    </p:spTree>
    <p:extLst>
      <p:ext uri="{BB962C8B-B14F-4D97-AF65-F5344CB8AC3E}">
        <p14:creationId xmlns:p14="http://schemas.microsoft.com/office/powerpoint/2010/main" val="1310134566"/>
      </p:ext>
    </p:extLst>
  </p:cSld>
</p:sld>
</file>

<file path=ppt/slides/slide2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FC9E5958-27E5-4AA6-AF78-89F75AF2159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4D86E0AA-8638-4602-8BA0-16E90A7B18D3}"/>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$1 direct-cost improvement is $38.6M per quarter</a:t>
            </a:r>
          </a:p>
        </p:txBody>
      </p:sp>
      <p:sp>
        <p:nvSpPr>
          <p:cNvPr id="3" name="text">
            <a:extLst xmlns:a="http://schemas.openxmlformats.org/drawingml/2006/main">
              <a:ext uri="{FF2B5EF4-FFF2-40B4-BE49-F238E27FC236}">
                <a16:creationId xmlns:a16="http://schemas.microsoft.com/office/drawing/2014/main" id="{81793C2A-FE05-4C3D-922C-91C2A5D7B682}"/>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Q2 direct operating expense reduction / USD millions</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da42d2dfcc0f4ef0"/>
          </a:graphicData>
        </a:graphic>
      </p:graphicFrame>
      <p:sp>
        <p:nvSpPr>
          <p:cNvPr id="5" name="takeaway">
            <a:extLst xmlns:a="http://schemas.openxmlformats.org/drawingml/2006/main">
              <a:ext uri="{FF2B5EF4-FFF2-40B4-BE49-F238E27FC236}">
                <a16:creationId xmlns:a16="http://schemas.microsoft.com/office/drawing/2014/main" id="{CC4253AE-2235-4F52-ADAA-A72456FC428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38.646M transaction days held constant. Before added software or implementation cost.</a:t>
            </a:r>
          </a:p>
        </p:txBody>
      </p:sp>
      <p:sp>
        <p:nvSpPr>
          <p:cNvPr id="6" name="source-link">
            <a:extLst xmlns:a="http://schemas.openxmlformats.org/drawingml/2006/main">
              <a:ext uri="{FF2B5EF4-FFF2-40B4-BE49-F238E27FC236}">
                <a16:creationId xmlns:a16="http://schemas.microsoft.com/office/drawing/2014/main" id="{F0429E23-D8EA-4A2A-A48A-214F734D150A}"/>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29f7e2c36a94957"/>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B41C093A-F940-410E-B41A-DBE1623A864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1deeba1e5d94161"/>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378A99EE-0A37-4660-9965-4E7BF1FCFB1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60AE346D-642C-4E76-86B4-91595CCAA5F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F44CF1A-6848-496C-BF97-CB8D8E91980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2A391454-BAFD-4174-A4CB-44C5696F73E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020 / 60</a:t>
            </a:r>
          </a:p>
        </p:txBody>
      </p:sp>
    </p:spTree>
    <p:extLst>
      <p:ext uri="{BB962C8B-B14F-4D97-AF65-F5344CB8AC3E}">
        <p14:creationId xmlns:p14="http://schemas.microsoft.com/office/powerpoint/2010/main" val="683893113"/>
      </p:ext>
    </p:extLst>
  </p:cSld>
</p:sld>
</file>

<file path=ppt/slides/slide2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DC5456B-9FD9-4885-86C7-221A7E55A55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A1434B27-C957-48BA-BA05-59CBC90E7D9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software break-even hurdle</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953000"/>
                <a:gridCol w="6115050"/>
              </a:tblGrid>
              <a:tr h="514350">
                <a:tc>
                  <a:txBody>
                    <a:bodyPr>
                      <a:noAutofit/>
                    </a:bodyPr>
                    <a:lstStyle/>
                    <a:p>
                      <a:r>
                        <a:rPr sz="1650" b="1">
                          <a:solidFill>
                            <a:srgbClr val="F0E5CF"/>
                          </a:solidFill>
                          <a:latin typeface="Arial"/>
                          <a:ea typeface="Arial"/>
                          <a:cs typeface="Arial"/>
                        </a:rPr>
                        <a:t>Assumed annual program cost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Required cost reduction</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$10M annual cost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$0.065 of DOE savings per rental day</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$25M annual cost</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$0.162 of DOE savings per rental day</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$50M annual cost</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$0.323 of DOE savings per rental day</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B6B2A2B-77E9-42C0-8073-569C27C0723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Hypothetical all-in costs divided by 4 × Q2 rental days. These are not Palantir contract prices.</a:t>
            </a:r>
          </a:p>
        </p:txBody>
      </p:sp>
      <p:sp>
        <p:nvSpPr>
          <p:cNvPr id="5" name="source-link">
            <a:extLst xmlns:a="http://schemas.openxmlformats.org/drawingml/2006/main">
              <a:ext uri="{FF2B5EF4-FFF2-40B4-BE49-F238E27FC236}">
                <a16:creationId xmlns:a16="http://schemas.microsoft.com/office/drawing/2014/main" id="{DC941AE1-D2E8-415C-B3B4-5D7C6D51F522}"/>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a2ebdac85144a9e"/>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876FD8F4-448B-4BFE-BFB2-945E056FD99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006900ffa1b4669"/>
              </a:rPr>
              <a:t>CALC / EpochX operating sensitivities and assumptions / 22 Sep 2026</a:t>
            </a:r>
          </a:p>
        </p:txBody>
      </p:sp>
      <p:sp>
        <p:nvSpPr>
          <p:cNvPr id="7" name="text">
            <a:extLst xmlns:a="http://schemas.openxmlformats.org/drawingml/2006/main">
              <a:ext uri="{FF2B5EF4-FFF2-40B4-BE49-F238E27FC236}">
                <a16:creationId xmlns:a16="http://schemas.microsoft.com/office/drawing/2014/main" id="{C859CC03-376C-4C6A-A110-E58A218F44CF}"/>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C401E540-004E-418E-9D79-96E04EE9E276}"/>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D6942C4C-5BA4-4504-8CDE-F4CEECFBF26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859364B9-3804-4948-AEC6-D7565664D2B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021 / 60</a:t>
            </a:r>
          </a:p>
        </p:txBody>
      </p:sp>
    </p:spTree>
    <p:extLst>
      <p:ext uri="{BB962C8B-B14F-4D97-AF65-F5344CB8AC3E}">
        <p14:creationId xmlns:p14="http://schemas.microsoft.com/office/powerpoint/2010/main" val="1489510779"/>
      </p:ext>
    </p:extLst>
  </p:cSld>
</p:sld>
</file>

<file path=ppt/slides/slide2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9F678CE-E900-4C28-BDB8-087B0C0F89E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B8EA9CCD-FA51-41A4-A111-19FFFF4D028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Reported improvement does not isolate the AI contribution</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5162550"/>
                <a:gridCol w="2952750"/>
                <a:gridCol w="2952750"/>
              </a:tblGrid>
              <a:tr h="514350">
                <a:tc>
                  <a:txBody>
                    <a:bodyPr>
                      <a:noAutofit/>
                    </a:bodyPr>
                    <a:lstStyle/>
                    <a:p>
                      <a:r>
                        <a:rPr sz="1650" b="1">
                          <a:solidFill>
                            <a:srgbClr val="F0E5CF"/>
                          </a:solidFill>
                          <a:latin typeface="Arial"/>
                          <a:ea typeface="Arial"/>
                          <a:cs typeface="Arial"/>
                        </a:rPr>
                        <a:t>Metric</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2025</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Q2 2026</a:t>
                      </a:r>
                    </a:p>
                  </a:txBody>
                  <a:tcPr marL="91440" marR="91440" marT="45720" marB="45720" anchor="ctr">
                    <a:solidFill>
                      <a:srgbClr val="103B35"/>
                    </a:solidFill>
                  </a:tcPr>
                </a:tc>
              </a:tr>
              <a:tr h="728663">
                <a:tc>
                  <a:txBody>
                    <a:bodyPr>
                      <a:noAutofit/>
                    </a:bodyPr>
                    <a:lstStyle/>
                    <a:p>
                      <a:r>
                        <a:rPr sz="2025" b="1">
                          <a:solidFill>
                            <a:srgbClr val="172B27"/>
                          </a:solidFill>
                          <a:latin typeface="Arial"/>
                          <a:ea typeface="Arial"/>
                          <a:cs typeface="Arial"/>
                        </a:rPr>
                        <a:t>Revenue per day</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$56.89</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$61.98</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Total utilization</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78%</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79%</a:t>
                      </a:r>
                    </a:p>
                  </a:txBody>
                  <a:tcPr marL="91440" marR="91440" marT="45720" marB="45720" anchor="ctr">
                    <a:solidFill>
                      <a:srgbClr val="EEE5D5"/>
                    </a:solidFill>
                  </a:tcPr>
                </a:tc>
              </a:tr>
              <a:tr h="728663">
                <a:tc>
                  <a:txBody>
                    <a:bodyPr>
                      <a:noAutofit/>
                    </a:bodyPr>
                    <a:lstStyle/>
                    <a:p>
                      <a:r>
                        <a:rPr sz="2025" b="1">
                          <a:solidFill>
                            <a:srgbClr val="172B27"/>
                          </a:solidFill>
                          <a:latin typeface="Arial"/>
                          <a:ea typeface="Arial"/>
                          <a:cs typeface="Arial"/>
                        </a:rPr>
                        <a:t>Net DPU / month</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$256</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$302</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Reported DOE / day</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$36.03</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$37.62</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42D89E0F-BC96-4520-9606-BB1CD7C4DB54}"/>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Q2 reported metrics, rounded as filed. Pricing, mix, recalls and other initiatives also moved.</a:t>
            </a:r>
          </a:p>
        </p:txBody>
      </p:sp>
      <p:sp>
        <p:nvSpPr>
          <p:cNvPr id="5" name="source-link">
            <a:extLst xmlns:a="http://schemas.openxmlformats.org/drawingml/2006/main">
              <a:ext uri="{FF2B5EF4-FFF2-40B4-BE49-F238E27FC236}">
                <a16:creationId xmlns:a16="http://schemas.microsoft.com/office/drawing/2014/main" id="{75747A0B-A0BF-4BA7-96CC-2D87BB59E3F8}"/>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8e65ac43c3847d4"/>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54C6419F-9D2B-437A-B366-DCA1A4191D0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e06c793d7084151"/>
              </a:rPr>
              <a:t>M / Q2 2026 management prepared remarks / 6 Aug 2026</a:t>
            </a:r>
          </a:p>
        </p:txBody>
      </p:sp>
      <p:sp>
        <p:nvSpPr>
          <p:cNvPr id="7" name="text">
            <a:extLst xmlns:a="http://schemas.openxmlformats.org/drawingml/2006/main">
              <a:ext uri="{FF2B5EF4-FFF2-40B4-BE49-F238E27FC236}">
                <a16:creationId xmlns:a16="http://schemas.microsoft.com/office/drawing/2014/main" id="{A6B8A557-382E-4C42-B16E-1E419911625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1F5C22F7-0E48-475F-B723-B336A6551D6A}"/>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913A8EC6-88BE-4CF5-B197-93F612ECEC4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438689B9-9E49-4C8B-8BA9-B1433E5699D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022 / 60</a:t>
            </a:r>
          </a:p>
        </p:txBody>
      </p:sp>
    </p:spTree>
    <p:extLst>
      <p:ext uri="{BB962C8B-B14F-4D97-AF65-F5344CB8AC3E}">
        <p14:creationId xmlns:p14="http://schemas.microsoft.com/office/powerpoint/2010/main" val="283663297"/>
      </p:ext>
    </p:extLst>
  </p:cSld>
</p:sld>
</file>

<file path=ppt/slides/slide2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A94E055B-99AC-41F6-B76C-6F4ACB7450E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734E0764-200C-4341-B5B2-0456039F188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Adoption and measured returns</a:t>
            </a:r>
          </a:p>
        </p:txBody>
      </p:sp>
      <p:graphicFrame>
        <p:nvGraphicFramePr>
          <p:cNvPr id="18"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857500"/>
                <a:gridCol w="8210550"/>
              </a:tblGrid>
              <a:tr h="514350">
                <a:tc>
                  <a:txBody>
                    <a:bodyPr>
                      <a:noAutofit/>
                    </a:bodyPr>
                    <a:lstStyle/>
                    <a:p>
                      <a:r>
                        <a:rPr sz="1650" b="1">
                          <a:solidFill>
                            <a:srgbClr val="F0E5CF"/>
                          </a:solidFill>
                          <a:latin typeface="Arial"/>
                          <a:ea typeface="Arial"/>
                          <a:cs typeface="Arial"/>
                        </a:rPr>
                        <a:t>Evidence level</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an investor can establish</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Disclosed</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Partnership, usage scale and named planning applications</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Demonstrated</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Connected repair, assignment and transport decisions</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Not isolated</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Software spend, attributable savings and cash payback</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2CF027B-4AEE-453E-B152-AA8D955CE661}"/>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Assessment of the reviewed public sources as of September 22, 2026.</a:t>
            </a:r>
          </a:p>
        </p:txBody>
      </p:sp>
      <p:sp>
        <p:nvSpPr>
          <p:cNvPr id="5" name="source-link">
            <a:extLst xmlns:a="http://schemas.openxmlformats.org/drawingml/2006/main">
              <a:ext uri="{FF2B5EF4-FFF2-40B4-BE49-F238E27FC236}">
                <a16:creationId xmlns:a16="http://schemas.microsoft.com/office/drawing/2014/main" id="{DAE82222-735C-494B-9FA8-B850B7D3460A}"/>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8fa5be93e244c58"/>
              </a:rPr>
              <a:t>P / Original Hertz and Palantir partnership / 19 Oct 2022</a:t>
            </a:r>
          </a:p>
        </p:txBody>
      </p:sp>
      <p:sp>
        <p:nvSpPr>
          <p:cNvPr id="6" name="source-link">
            <a:extLst xmlns:a="http://schemas.openxmlformats.org/drawingml/2006/main">
              <a:ext uri="{FF2B5EF4-FFF2-40B4-BE49-F238E27FC236}">
                <a16:creationId xmlns:a16="http://schemas.microsoft.com/office/drawing/2014/main" id="{0A23DA5C-4DE9-415A-BA9F-E14E8E7C3D8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80fe834fd364cce"/>
              </a:rPr>
              <a:t>DAY / Hertz confirms Daytona deployment / 2026 / accessed 21 …</a:t>
            </a:r>
          </a:p>
        </p:txBody>
      </p:sp>
      <p:sp>
        <p:nvSpPr>
          <p:cNvPr id="7" name="source-link">
            <a:extLst xmlns:a="http://schemas.openxmlformats.org/drawingml/2006/main">
              <a:ext uri="{FF2B5EF4-FFF2-40B4-BE49-F238E27FC236}">
                <a16:creationId xmlns:a16="http://schemas.microsoft.com/office/drawing/2014/main" id="{652A223E-A34C-40D1-8179-55EC9F0CA3F4}"/>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12f403a00384eba"/>
              </a:rPr>
              <a:t>AIP / Hertz Daytona demonstration at AIPCon 10 / 2026 / accessed 21 …</a:t>
            </a:r>
          </a:p>
        </p:txBody>
      </p:sp>
      <p:sp>
        <p:nvSpPr>
          <p:cNvPr id="8" name="source-link">
            <a:extLst xmlns:a="http://schemas.openxmlformats.org/drawingml/2006/main">
              <a:ext uri="{FF2B5EF4-FFF2-40B4-BE49-F238E27FC236}">
                <a16:creationId xmlns:a16="http://schemas.microsoft.com/office/drawing/2014/main" id="{CBBD11C1-F41E-46BD-B1B4-7034825C4248}"/>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d8a7f2e367049bb"/>
              </a:rPr>
              <a:t>Q1T / Hertz Q1 2026 earnings call, company transcript / 7 May 2026</a:t>
            </a:r>
          </a:p>
        </p:txBody>
      </p:sp>
      <p:sp>
        <p:nvSpPr>
          <p:cNvPr id="9" name="source-link">
            <a:extLst xmlns:a="http://schemas.openxmlformats.org/drawingml/2006/main">
              <a:ext uri="{FF2B5EF4-FFF2-40B4-BE49-F238E27FC236}">
                <a16:creationId xmlns:a16="http://schemas.microsoft.com/office/drawing/2014/main" id="{2ECC7CBF-3A99-445E-ACCE-C5F18F4F2792}"/>
              </a:ext>
            </a:extLst>
          </p:cNvPr>
          <p:cNvSpPr>
            <a:spLocks xmlns:a="http://schemas.openxmlformats.org/drawingml/2006/main" noGrp="1"/>
          </p:cNvSpPr>
          <p:nvPr/>
        </p:nvSpPr>
        <p:spPr>
          <a:xfrm xmlns:a="http://schemas.openxmlformats.org/drawingml/2006/main">
            <a:off x="571500" y="635317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931d3a7d0864647"/>
              </a:rPr>
              <a:t>M / Q2 2026 management prepared remarks / 6 Aug 2026</a:t>
            </a:r>
          </a:p>
        </p:txBody>
      </p:sp>
      <p:sp>
        <p:nvSpPr>
          <p:cNvPr id="10" name="text">
            <a:extLst xmlns:a="http://schemas.openxmlformats.org/drawingml/2006/main">
              <a:ext uri="{FF2B5EF4-FFF2-40B4-BE49-F238E27FC236}">
                <a16:creationId xmlns:a16="http://schemas.microsoft.com/office/drawing/2014/main" id="{2347B4A8-C8DF-4067-9999-1E52BB81575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ED819E02-62ED-4B9F-9C98-42CF994361A7}"/>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F80A21E6-2661-4A11-9789-F60D436A45D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BF044D99-E203-4AF3-BA92-9F3A71627F7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023 / 60</a:t>
            </a:r>
          </a:p>
        </p:txBody>
      </p:sp>
    </p:spTree>
    <p:extLst>
      <p:ext uri="{BB962C8B-B14F-4D97-AF65-F5344CB8AC3E}">
        <p14:creationId xmlns:p14="http://schemas.microsoft.com/office/powerpoint/2010/main" val="1461075517"/>
      </p:ext>
    </p:extLst>
  </p:cSld>
</p:sld>
</file>

<file path=ppt/slides/slide2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65213DAF-A609-4BC2-BB63-0647D5E93381}"/>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69783D95-7524-4D0E-8820-BFF10C846D3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Higher utilization can still produce less revenue</a:t>
            </a:r>
          </a:p>
        </p:txBody>
      </p:sp>
      <p:sp>
        <p:nvSpPr>
          <p:cNvPr id="3" name="text">
            <a:extLst xmlns:a="http://schemas.openxmlformats.org/drawingml/2006/main">
              <a:ext uri="{FF2B5EF4-FFF2-40B4-BE49-F238E27FC236}">
                <a16:creationId xmlns:a16="http://schemas.microsoft.com/office/drawing/2014/main" id="{46E06CBC-2A0C-4EB6-ADEB-1A050BAC0A50}"/>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revenue per available car-day / USD</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c065d565df9540e0"/>
          </a:graphicData>
        </a:graphic>
      </p:graphicFrame>
      <p:sp>
        <p:nvSpPr>
          <p:cNvPr id="5" name="takeaway">
            <a:extLst xmlns:a="http://schemas.openxmlformats.org/drawingml/2006/main">
              <a:ext uri="{FF2B5EF4-FFF2-40B4-BE49-F238E27FC236}">
                <a16:creationId xmlns:a16="http://schemas.microsoft.com/office/drawing/2014/main" id="{DF924703-AF9A-4978-86F6-B5E7E575D36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Utilization × rental rate. Hypothetical prices and demand, before operating costs.</a:t>
            </a:r>
          </a:p>
        </p:txBody>
      </p:sp>
      <p:sp>
        <p:nvSpPr>
          <p:cNvPr id="6" name="source-link">
            <a:extLst xmlns:a="http://schemas.openxmlformats.org/drawingml/2006/main">
              <a:ext uri="{FF2B5EF4-FFF2-40B4-BE49-F238E27FC236}">
                <a16:creationId xmlns:a16="http://schemas.microsoft.com/office/drawing/2014/main" id="{13B48463-4BA0-4108-A350-8C38EC2E088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c5f9138023a43a9"/>
              </a:rPr>
              <a:t>OPT / Integrating pricing and capacity decisions in car rental / 2018 / accessed 22 …</a:t>
            </a:r>
          </a:p>
        </p:txBody>
      </p:sp>
      <p:sp>
        <p:nvSpPr>
          <p:cNvPr id="7" name="source-link">
            <a:extLst xmlns:a="http://schemas.openxmlformats.org/drawingml/2006/main">
              <a:ext uri="{FF2B5EF4-FFF2-40B4-BE49-F238E27FC236}">
                <a16:creationId xmlns:a16="http://schemas.microsoft.com/office/drawing/2014/main" id="{D5D96F19-C956-49B8-B7F5-15E231B80889}"/>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1467719e8be406b"/>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27DBF81F-CF69-41D1-9230-D12BD95030FE}"/>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DAAD9D56-A719-40F6-B77F-48A54469ECE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85AB209E-EF92-44D3-83DF-5901684FE401}"/>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B6CFE225-EB62-46FF-AD07-34B82CAD031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024 / 60</a:t>
            </a:r>
          </a:p>
        </p:txBody>
      </p:sp>
    </p:spTree>
    <p:extLst>
      <p:ext uri="{BB962C8B-B14F-4D97-AF65-F5344CB8AC3E}">
        <p14:creationId xmlns:p14="http://schemas.microsoft.com/office/powerpoint/2010/main" val="657475521"/>
      </p:ext>
    </p:extLst>
  </p:cSld>
</p:sld>
</file>

<file path=ppt/slides/slide2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E8ED0631-28F0-4CAC-A3D1-175A9F68D10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02 / PALANTIR INSIDE THE OPERATION</a:t>
            </a:r>
          </a:p>
        </p:txBody>
      </p:sp>
      <p:sp>
        <p:nvSpPr>
          <p:cNvPr id="2" name="title">
            <a:extLst xmlns:a="http://schemas.openxmlformats.org/drawingml/2006/main">
              <a:ext uri="{FF2B5EF4-FFF2-40B4-BE49-F238E27FC236}">
                <a16:creationId xmlns:a16="http://schemas.microsoft.com/office/drawing/2014/main" id="{576B8C92-BD5D-4A89-AE00-180856BAB9B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Better decisions still meet physical limits</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000500"/>
                <a:gridCol w="7067550"/>
              </a:tblGrid>
              <a:tr h="514350">
                <a:tc>
                  <a:txBody>
                    <a:bodyPr>
                      <a:noAutofit/>
                    </a:bodyPr>
                    <a:lstStyle/>
                    <a:p>
                      <a:r>
                        <a:rPr sz="1650" b="1">
                          <a:solidFill>
                            <a:srgbClr val="F0E5CF"/>
                          </a:solidFill>
                          <a:latin typeface="Arial"/>
                          <a:ea typeface="Arial"/>
                          <a:cs typeface="Arial"/>
                        </a:rPr>
                        <a:t>Constraint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Why it matters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A recall needs a remedy</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Prioritization cannot create an unavailable part</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A move needs capacity</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Transport and repair queues can erase the benefit</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A forecast needs demand</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More available cars can sit idle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A9F978F-439C-4BA5-AECF-18F971E20D49}"/>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strongest system optimizes within safety, service and capacity constraints.</a:t>
            </a:r>
          </a:p>
        </p:txBody>
      </p:sp>
      <p:sp>
        <p:nvSpPr>
          <p:cNvPr id="5" name="source-link">
            <a:extLst xmlns:a="http://schemas.openxmlformats.org/drawingml/2006/main">
              <a:ext uri="{FF2B5EF4-FFF2-40B4-BE49-F238E27FC236}">
                <a16:creationId xmlns:a16="http://schemas.microsoft.com/office/drawing/2014/main" id="{33E3EAC8-C956-4644-BFA4-5AE7A0873F2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4bc0c8760fd4322"/>
              </a:rPr>
              <a:t>M / Q2 2026 management prepared remarks / 6 Aug 2026</a:t>
            </a:r>
          </a:p>
        </p:txBody>
      </p:sp>
      <p:sp>
        <p:nvSpPr>
          <p:cNvPr id="6" name="source-link">
            <a:extLst xmlns:a="http://schemas.openxmlformats.org/drawingml/2006/main">
              <a:ext uri="{FF2B5EF4-FFF2-40B4-BE49-F238E27FC236}">
                <a16:creationId xmlns:a16="http://schemas.microsoft.com/office/drawing/2014/main" id="{AEF3FAB9-5EC2-43E4-82FB-759C2503A579}"/>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5e3f1e5764b47ac"/>
              </a:rPr>
              <a:t>Q1E / Hertz Q1 2026 results and fleet planning launch / 7 May 2026</a:t>
            </a:r>
          </a:p>
        </p:txBody>
      </p:sp>
      <p:sp>
        <p:nvSpPr>
          <p:cNvPr id="7" name="source-link">
            <a:extLst xmlns:a="http://schemas.openxmlformats.org/drawingml/2006/main">
              <a:ext uri="{FF2B5EF4-FFF2-40B4-BE49-F238E27FC236}">
                <a16:creationId xmlns:a16="http://schemas.microsoft.com/office/drawing/2014/main" id="{F2CDCFE6-52BD-4A51-AB79-DE66BA586B61}"/>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d6b61f327c940aa"/>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C050E305-3D19-45DB-8044-8F49BFA3893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680C9460-3400-4144-91B0-B26CE926CA4B}"/>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784BF36E-70D5-4B0C-95C1-D37CFE6C36BF}"/>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D3BB2D55-4444-48AD-B1B2-82F8C977DBE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025 / 60</a:t>
            </a:r>
          </a:p>
        </p:txBody>
      </p:sp>
    </p:spTree>
    <p:extLst>
      <p:ext uri="{BB962C8B-B14F-4D97-AF65-F5344CB8AC3E}">
        <p14:creationId xmlns:p14="http://schemas.microsoft.com/office/powerpoint/2010/main" val="2090742040"/>
      </p:ext>
    </p:extLst>
  </p:cSld>
</p:sld>
</file>

<file path=ppt/slides/slide2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06D0349D-519D-48E7-8382-770B6EE026A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5D596696-146E-42DC-B916-EE4752F702F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Inspection data in the operating loop</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429000"/>
                <a:gridCol w="7639050"/>
              </a:tblGrid>
              <a:tr h="514350">
                <a:tc>
                  <a:txBody>
                    <a:bodyPr>
                      <a:noAutofit/>
                    </a:bodyPr>
                    <a:lstStyle/>
                    <a:p>
                      <a:r>
                        <a:rPr sz="1650" b="1">
                          <a:solidFill>
                            <a:srgbClr val="F0E5CF"/>
                          </a:solidFill>
                          <a:latin typeface="Arial"/>
                          <a:ea typeface="Arial"/>
                          <a:cs typeface="Arial"/>
                        </a:rPr>
                        <a:t>Issue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matters to Hertz</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Operating benefit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Faster, more consistent condition and maintenance checks</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Economic test</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Repair accuracy, turnaround and claims costs</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Customer test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Explain charges and resolve disputed findings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0920475-A1E9-4BB9-BF01-564BF8744F2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UVeye is a separate partnership. The Senate inquiry raised questions, not findings of liability.</a:t>
            </a:r>
          </a:p>
        </p:txBody>
      </p:sp>
      <p:sp>
        <p:nvSpPr>
          <p:cNvPr id="5" name="source-link">
            <a:extLst xmlns:a="http://schemas.openxmlformats.org/drawingml/2006/main">
              <a:ext uri="{FF2B5EF4-FFF2-40B4-BE49-F238E27FC236}">
                <a16:creationId xmlns:a16="http://schemas.microsoft.com/office/drawing/2014/main" id="{E9F76445-33AD-42D7-98BC-F0B7651996F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df68a1598a34ecb"/>
              </a:rPr>
              <a:t>UV / Hertz and UVeye vehicle inspections / Company announcement</a:t>
            </a:r>
          </a:p>
        </p:txBody>
      </p:sp>
      <p:sp>
        <p:nvSpPr>
          <p:cNvPr id="6" name="source-link">
            <a:extLst xmlns:a="http://schemas.openxmlformats.org/drawingml/2006/main">
              <a:ext uri="{FF2B5EF4-FFF2-40B4-BE49-F238E27FC236}">
                <a16:creationId xmlns:a16="http://schemas.microsoft.com/office/drawing/2014/main" id="{232DA829-C947-4BBF-A729-9301F81C831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363fe806bbb4197"/>
              </a:rPr>
              <a:t>SEN / Senate inquiry into AI rental inspections / Aug 2025</a:t>
            </a:r>
          </a:p>
        </p:txBody>
      </p:sp>
      <p:sp>
        <p:nvSpPr>
          <p:cNvPr id="7" name="text">
            <a:extLst xmlns:a="http://schemas.openxmlformats.org/drawingml/2006/main">
              <a:ext uri="{FF2B5EF4-FFF2-40B4-BE49-F238E27FC236}">
                <a16:creationId xmlns:a16="http://schemas.microsoft.com/office/drawing/2014/main" id="{1D20E531-67B7-4596-901A-7F91FD24986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E72C4322-DB2F-4906-A429-83E3534D853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E5B6EF06-D958-40A2-A9FB-345683DC758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47A8A2D3-FD36-4536-A88C-F0711B4CFCF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026 / 60</a:t>
            </a:r>
          </a:p>
        </p:txBody>
      </p:sp>
    </p:spTree>
    <p:extLst>
      <p:ext uri="{BB962C8B-B14F-4D97-AF65-F5344CB8AC3E}">
        <p14:creationId xmlns:p14="http://schemas.microsoft.com/office/powerpoint/2010/main" val="1254656034"/>
      </p:ext>
    </p:extLst>
  </p:cSld>
</p:sld>
</file>

<file path=ppt/slides/slide2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9AB05F9E-E0CC-46EC-85C0-181F9B1091C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740518E2-D975-41A2-B1B4-93413A86BDD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When to sell a car</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143250"/>
                <a:gridCol w="7924800"/>
              </a:tblGrid>
              <a:tr h="514350">
                <a:tc>
                  <a:txBody>
                    <a:bodyPr>
                      <a:noAutofit/>
                    </a:bodyPr>
                    <a:lstStyle/>
                    <a:p>
                      <a:r>
                        <a:rPr sz="1650" b="1">
                          <a:solidFill>
                            <a:srgbClr val="F0E5CF"/>
                          </a:solidFill>
                          <a:latin typeface="Arial"/>
                          <a:ea typeface="Arial"/>
                          <a:cs typeface="Arial"/>
                        </a:rPr>
                        <a:t>Decision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Economic comparison</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Hold the car</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Compare next rental margin with depreciation and repairs</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Choose a channel</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Retail reach through Amazon Autos and eBay</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Measure the result</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Net sale proceeds after fees, preparation and time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BE938A89-0684-4E79-9D58-2FB28D27791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channels are announced. The decision framework is our analysis, not a disclosed Palantir feature.</a:t>
            </a:r>
          </a:p>
        </p:txBody>
      </p:sp>
      <p:sp>
        <p:nvSpPr>
          <p:cNvPr id="5" name="source-link">
            <a:extLst xmlns:a="http://schemas.openxmlformats.org/drawingml/2006/main">
              <a:ext uri="{FF2B5EF4-FFF2-40B4-BE49-F238E27FC236}">
                <a16:creationId xmlns:a16="http://schemas.microsoft.com/office/drawing/2014/main" id="{16484720-D282-4E78-938E-D207DDC751E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a0b067af7704687"/>
              </a:rPr>
              <a:t>AMZ / Hertz Car Sales on Amazon Autos / Company announcement</a:t>
            </a:r>
          </a:p>
        </p:txBody>
      </p:sp>
      <p:sp>
        <p:nvSpPr>
          <p:cNvPr id="6" name="source-link">
            <a:extLst xmlns:a="http://schemas.openxmlformats.org/drawingml/2006/main">
              <a:ext uri="{FF2B5EF4-FFF2-40B4-BE49-F238E27FC236}">
                <a16:creationId xmlns:a16="http://schemas.microsoft.com/office/drawing/2014/main" id="{93ADDFE8-030E-4E43-A342-F39065DF804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ed92194ffc14092"/>
              </a:rPr>
              <a:t>EBAY / Hertz Car Sales expands on eBay / 5 May 2026</a:t>
            </a:r>
          </a:p>
        </p:txBody>
      </p:sp>
      <p:sp>
        <p:nvSpPr>
          <p:cNvPr id="7" name="source-link">
            <a:extLst xmlns:a="http://schemas.openxmlformats.org/drawingml/2006/main">
              <a:ext uri="{FF2B5EF4-FFF2-40B4-BE49-F238E27FC236}">
                <a16:creationId xmlns:a16="http://schemas.microsoft.com/office/drawing/2014/main" id="{407D96E4-1D93-4241-9875-89D537BCEFB2}"/>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0b80ae348d248cb"/>
              </a:rPr>
              <a:t>CALC / EpochX operating sensitivities and assumptions / 22 Sep 2026</a:t>
            </a:r>
          </a:p>
        </p:txBody>
      </p:sp>
      <p:sp>
        <p:nvSpPr>
          <p:cNvPr id="8" name="text">
            <a:extLst xmlns:a="http://schemas.openxmlformats.org/drawingml/2006/main">
              <a:ext uri="{FF2B5EF4-FFF2-40B4-BE49-F238E27FC236}">
                <a16:creationId xmlns:a16="http://schemas.microsoft.com/office/drawing/2014/main" id="{4B58168C-DB17-4013-A292-95C04350EDFA}"/>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B13F9F2A-54F9-4D02-BA2F-09ED088ADD6A}"/>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606D705D-053A-4C80-A14A-A79221C4E2A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7B59961-1227-418F-8203-92E42DA60AB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027 / 60</a:t>
            </a:r>
          </a:p>
        </p:txBody>
      </p:sp>
    </p:spTree>
    <p:extLst>
      <p:ext uri="{BB962C8B-B14F-4D97-AF65-F5344CB8AC3E}">
        <p14:creationId xmlns:p14="http://schemas.microsoft.com/office/powerpoint/2010/main" val="431624287"/>
      </p:ext>
    </p:extLst>
  </p:cSld>
</p:sld>
</file>

<file path=ppt/slides/slide2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30DD53B7-65FF-4DE2-BD40-E63310C546BE}"/>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4A6D215D-B589-47B1-8E68-0F92DC5390B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 5% fleet-value shock is $684M before offsets</a:t>
            </a:r>
          </a:p>
        </p:txBody>
      </p:sp>
      <p:sp>
        <p:nvSpPr>
          <p:cNvPr id="3" name="text">
            <a:extLst xmlns:a="http://schemas.openxmlformats.org/drawingml/2006/main">
              <a:ext uri="{FF2B5EF4-FFF2-40B4-BE49-F238E27FC236}">
                <a16:creationId xmlns:a16="http://schemas.microsoft.com/office/drawing/2014/main" id="{478798E0-A6C9-4421-8D61-30B701215BBD}"/>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Illustrative decline in net vehicle value, USD millions</a:t>
            </a:r>
          </a:p>
        </p:txBody>
      </p:sp>
      <p:graphicFrame>
        <p:nvGraphicFramePr>
          <p:cNvPr id="17"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72450ac372ba4cdd"/>
          </a:graphicData>
        </a:graphic>
      </p:graphicFrame>
      <p:sp>
        <p:nvSpPr>
          <p:cNvPr id="5" name="takeaway">
            <a:extLst xmlns:a="http://schemas.openxmlformats.org/drawingml/2006/main">
              <a:ext uri="{FF2B5EF4-FFF2-40B4-BE49-F238E27FC236}">
                <a16:creationId xmlns:a16="http://schemas.microsoft.com/office/drawing/2014/main" id="{20268CC2-5F66-45C9-9D5F-7C9BBC65373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Stress on $13.680B of June net vehicle book value. Not a predicted write-down.</a:t>
            </a:r>
          </a:p>
        </p:txBody>
      </p:sp>
      <p:sp>
        <p:nvSpPr>
          <p:cNvPr id="6" name="source-link">
            <a:extLst xmlns:a="http://schemas.openxmlformats.org/drawingml/2006/main">
              <a:ext uri="{FF2B5EF4-FFF2-40B4-BE49-F238E27FC236}">
                <a16:creationId xmlns:a16="http://schemas.microsoft.com/office/drawing/2014/main" id="{A02E8FAE-24F0-4AE3-9DE6-F6A3FE35E18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687c62c119e4061"/>
              </a:rPr>
              <a:t>Q / Hertz June 2026 Form 10-Q / 6 Aug 2026</a:t>
            </a:r>
          </a:p>
        </p:txBody>
      </p:sp>
      <p:sp>
        <p:nvSpPr>
          <p:cNvPr id="7" name="source-link">
            <a:extLst xmlns:a="http://schemas.openxmlformats.org/drawingml/2006/main">
              <a:ext uri="{FF2B5EF4-FFF2-40B4-BE49-F238E27FC236}">
                <a16:creationId xmlns:a16="http://schemas.microsoft.com/office/drawing/2014/main" id="{252EE57D-46D9-4984-AC13-30D48DA01D4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550d46248524dfb"/>
              </a:rPr>
              <a:t>MODEL / EpochX calculations and scenarios / 21 Sep 2026</a:t>
            </a:r>
          </a:p>
        </p:txBody>
      </p:sp>
      <p:sp>
        <p:nvSpPr>
          <p:cNvPr id="8" name="text">
            <a:extLst xmlns:a="http://schemas.openxmlformats.org/drawingml/2006/main">
              <a:ext uri="{FF2B5EF4-FFF2-40B4-BE49-F238E27FC236}">
                <a16:creationId xmlns:a16="http://schemas.microsoft.com/office/drawing/2014/main" id="{C50A84AB-6224-4018-8ECA-99FE2553302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99BA408F-67C1-45C0-B6AB-E712EC2113C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9C5C4EA0-1D7E-481D-A211-EA5184F9B4C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12B51B7F-2434-44EC-837F-DBE7E835895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028 / 60</a:t>
            </a:r>
          </a:p>
        </p:txBody>
      </p:sp>
    </p:spTree>
    <p:extLst>
      <p:ext uri="{BB962C8B-B14F-4D97-AF65-F5344CB8AC3E}">
        <p14:creationId xmlns:p14="http://schemas.microsoft.com/office/powerpoint/2010/main" val="1142727214"/>
      </p:ext>
    </p:extLst>
  </p:cSld>
</p:sld>
</file>

<file path=ppt/slides/slide2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8377F90D-ADEA-4E1E-B8BC-A4520A1A984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03 / FLEET VALUE AND NEW OPERATING MARKETS</a:t>
            </a:r>
          </a:p>
        </p:txBody>
      </p:sp>
      <p:sp>
        <p:nvSpPr>
          <p:cNvPr id="2" name="title">
            <a:extLst xmlns:a="http://schemas.openxmlformats.org/drawingml/2006/main">
              <a:ext uri="{FF2B5EF4-FFF2-40B4-BE49-F238E27FC236}">
                <a16:creationId xmlns:a16="http://schemas.microsoft.com/office/drawing/2014/main" id="{69EF310C-49B7-4021-AF67-BE4A919340D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potential advantage is cumulative operating knowledge</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286125"/>
                <a:gridCol w="7781925"/>
              </a:tblGrid>
              <a:tr h="514350">
                <a:tc>
                  <a:txBody>
                    <a:bodyPr>
                      <a:noAutofit/>
                    </a:bodyPr>
                    <a:lstStyle/>
                    <a:p>
                      <a:r>
                        <a:rPr sz="1650" b="1">
                          <a:solidFill>
                            <a:srgbClr val="F0E5CF"/>
                          </a:solidFill>
                          <a:latin typeface="Arial"/>
                          <a:ea typeface="Arial"/>
                          <a:cs typeface="Arial"/>
                        </a:rPr>
                        <a:t>Source of advantage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has to work</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Data depth</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Repair history, local demand and vehicle-level economics</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Execution</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Managers and workers act on the same current information</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Competitive limit</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Other operators can invest in optimization too</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29ECB335-F579-4B78-A523-68BD92BD5C5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Analyst assessment. Software access alone does not establish a durable advantage.</a:t>
            </a:r>
          </a:p>
        </p:txBody>
      </p:sp>
      <p:sp>
        <p:nvSpPr>
          <p:cNvPr id="5" name="source-link">
            <a:extLst xmlns:a="http://schemas.openxmlformats.org/drawingml/2006/main">
              <a:ext uri="{FF2B5EF4-FFF2-40B4-BE49-F238E27FC236}">
                <a16:creationId xmlns:a16="http://schemas.microsoft.com/office/drawing/2014/main" id="{8AC85DE3-4425-4EDD-A7F3-7F721E1681F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2948364825a45a9"/>
              </a:rPr>
              <a:t>P / Original Hertz and Palantir partnership / 19 Oct 2022</a:t>
            </a:r>
          </a:p>
        </p:txBody>
      </p:sp>
      <p:sp>
        <p:nvSpPr>
          <p:cNvPr id="6" name="source-link">
            <a:extLst xmlns:a="http://schemas.openxmlformats.org/drawingml/2006/main">
              <a:ext uri="{FF2B5EF4-FFF2-40B4-BE49-F238E27FC236}">
                <a16:creationId xmlns:a16="http://schemas.microsoft.com/office/drawing/2014/main" id="{D7DE792D-3F5B-497A-B5EE-C78A9881D645}"/>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a19a7f4f0244861"/>
              </a:rPr>
              <a:t>ONT / Palantir Ontology overview / Accessed 22 Sep 2026</a:t>
            </a:r>
          </a:p>
        </p:txBody>
      </p:sp>
      <p:sp>
        <p:nvSpPr>
          <p:cNvPr id="7" name="source-link">
            <a:extLst xmlns:a="http://schemas.openxmlformats.org/drawingml/2006/main">
              <a:ext uri="{FF2B5EF4-FFF2-40B4-BE49-F238E27FC236}">
                <a16:creationId xmlns:a16="http://schemas.microsoft.com/office/drawing/2014/main" id="{3D1AA9A3-0B01-4109-88A4-421E9FAC5DEA}"/>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44fca4c28bc438d"/>
              </a:rPr>
              <a:t>AIP7 / Hertz CIO at AIPCon 7 / 2025 / accessed 22 …</a:t>
            </a:r>
          </a:p>
        </p:txBody>
      </p:sp>
      <p:sp>
        <p:nvSpPr>
          <p:cNvPr id="8" name="source-link">
            <a:extLst xmlns:a="http://schemas.openxmlformats.org/drawingml/2006/main">
              <a:ext uri="{FF2B5EF4-FFF2-40B4-BE49-F238E27FC236}">
                <a16:creationId xmlns:a16="http://schemas.microsoft.com/office/drawing/2014/main" id="{26F478A4-F80E-41AC-AE66-D93ABF96607E}"/>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6b018744c2f42cd"/>
              </a:rPr>
              <a:t>CALC / EpochX operating sensitivities and assumptions / 22 Sep 2026</a:t>
            </a:r>
          </a:p>
        </p:txBody>
      </p:sp>
      <p:sp>
        <p:nvSpPr>
          <p:cNvPr id="9" name="text">
            <a:extLst xmlns:a="http://schemas.openxmlformats.org/drawingml/2006/main">
              <a:ext uri="{FF2B5EF4-FFF2-40B4-BE49-F238E27FC236}">
                <a16:creationId xmlns:a16="http://schemas.microsoft.com/office/drawing/2014/main" id="{EFF2053B-5724-453E-ACB4-6A4EC9D38CF9}"/>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D2A5D5C3-7ACF-4AFB-B287-669E41692A6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B265081E-2320-4ADB-81C4-F7D8EE4CC50A}"/>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FA86B73B-41E3-45B6-A12A-711B14B1B97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029 / 60</a:t>
            </a:r>
          </a:p>
        </p:txBody>
      </p:sp>
    </p:spTree>
    <p:extLst>
      <p:ext uri="{BB962C8B-B14F-4D97-AF65-F5344CB8AC3E}">
        <p14:creationId xmlns:p14="http://schemas.microsoft.com/office/powerpoint/2010/main" val="400016788"/>
      </p:ext>
    </p:extLst>
  </p:cSld>
</p:sld>
</file>

<file path=ppt/slides/slide3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D1775104-C7B5-4516-B761-BB03A3D3483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067E9F37-4EEC-496C-BA5E-71679B57206B}"/>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Cybercab rollout</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Production</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Tesla reported production began in Q2 2026</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Availability</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Tesla lists Cybercab rides in limited areas of Austin</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Commercial fleets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Tesla accepts purchase inquiries for fleets and individuals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A23F1657-9A91-4013-B14F-031253D8493B}"/>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As reviewed September 22. Commercial inquiries do not establish an Avis or Hertz contract.</a:t>
            </a:r>
          </a:p>
        </p:txBody>
      </p:sp>
      <p:sp>
        <p:nvSpPr>
          <p:cNvPr id="5" name="source-link">
            <a:extLst xmlns:a="http://schemas.openxmlformats.org/drawingml/2006/main">
              <a:ext uri="{FF2B5EF4-FFF2-40B4-BE49-F238E27FC236}">
                <a16:creationId xmlns:a16="http://schemas.microsoft.com/office/drawing/2014/main" id="{88DCB496-776E-4B24-9B76-3EEE6D02FF4C}"/>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b331cb702e048b1"/>
              </a:rPr>
              <a:t>TCAB / Tesla Cybercab availability and commercial inquiries / Accessed 22 Sep 2026</a:t>
            </a:r>
          </a:p>
        </p:txBody>
      </p:sp>
      <p:sp>
        <p:nvSpPr>
          <p:cNvPr id="6" name="source-link">
            <a:extLst xmlns:a="http://schemas.openxmlformats.org/drawingml/2006/main">
              <a:ext uri="{FF2B5EF4-FFF2-40B4-BE49-F238E27FC236}">
                <a16:creationId xmlns:a16="http://schemas.microsoft.com/office/drawing/2014/main" id="{BEA5943A-4C19-4048-A864-CAD18D1CAC15}"/>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6f3955019c04631"/>
              </a:rPr>
              <a:t>TQ2 / Tesla Q2 2026 shareholder update / 22 Jul 2026</a:t>
            </a:r>
          </a:p>
        </p:txBody>
      </p:sp>
      <p:sp>
        <p:nvSpPr>
          <p:cNvPr id="7" name="text">
            <a:extLst xmlns:a="http://schemas.openxmlformats.org/drawingml/2006/main">
              <a:ext uri="{FF2B5EF4-FFF2-40B4-BE49-F238E27FC236}">
                <a16:creationId xmlns:a16="http://schemas.microsoft.com/office/drawing/2014/main" id="{2BB8A011-9333-40FB-9404-6369081915A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CA86E9F6-9437-4733-BAA4-95679961CAD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3A176B01-A145-4CA0-9798-95460330252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24DCA2B2-8AAC-452D-A15B-F5F838C19789}"/>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030 / 60</a:t>
            </a:r>
          </a:p>
        </p:txBody>
      </p:sp>
    </p:spTree>
    <p:extLst>
      <p:ext uri="{BB962C8B-B14F-4D97-AF65-F5344CB8AC3E}">
        <p14:creationId xmlns:p14="http://schemas.microsoft.com/office/powerpoint/2010/main" val="617883411"/>
      </p:ext>
    </p:extLst>
  </p:cSld>
</p:sld>
</file>

<file path=ppt/slides/slide3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71BEA6B4-1621-4634-82A5-AFBAB6D0980B}"/>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92DC5E83-8BF8-466A-8CB2-A34961C691E4}"/>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Avis and Waymo in Dallas</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Agreement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Multi-year fleet operations partnership announced July 2025</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Live operation</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Avis reports Dallas launch on June 1, 2026</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Division of work</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Avis handles fleet operations; Waymo operates its driving system</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2C50BFF9-4864-44CB-A233-8F93545C7C4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verified Avis partner is Waymo. No Avis–Tesla Cybercab agreement was found.</a:t>
            </a:r>
          </a:p>
        </p:txBody>
      </p:sp>
      <p:sp>
        <p:nvSpPr>
          <p:cNvPr id="5" name="source-link">
            <a:extLst xmlns:a="http://schemas.openxmlformats.org/drawingml/2006/main">
              <a:ext uri="{FF2B5EF4-FFF2-40B4-BE49-F238E27FC236}">
                <a16:creationId xmlns:a16="http://schemas.microsoft.com/office/drawing/2014/main" id="{ABA33B63-D731-4835-B7C2-7249A1E504AE}"/>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56ef7b52d7a4322"/>
              </a:rPr>
              <a:t>AW / Avis and Waymo fleet operations agreement / 29 Jul 2025</a:t>
            </a:r>
          </a:p>
        </p:txBody>
      </p:sp>
      <p:sp>
        <p:nvSpPr>
          <p:cNvPr id="6" name="source-link">
            <a:extLst xmlns:a="http://schemas.openxmlformats.org/drawingml/2006/main">
              <a:ext uri="{FF2B5EF4-FFF2-40B4-BE49-F238E27FC236}">
                <a16:creationId xmlns:a16="http://schemas.microsoft.com/office/drawing/2014/main" id="{19340665-71F7-4111-8DB9-BA2BDC371BFD}"/>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de39b05fcb7485b"/>
              </a:rPr>
              <a:t>CAR / Avis Budget Q2 results / 28 Jul 2026</a:t>
            </a:r>
          </a:p>
        </p:txBody>
      </p:sp>
      <p:sp>
        <p:nvSpPr>
          <p:cNvPr id="7" name="text">
            <a:extLst xmlns:a="http://schemas.openxmlformats.org/drawingml/2006/main">
              <a:ext uri="{FF2B5EF4-FFF2-40B4-BE49-F238E27FC236}">
                <a16:creationId xmlns:a16="http://schemas.microsoft.com/office/drawing/2014/main" id="{75C4F14D-9385-4DFF-B87D-D77F8DE2E78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9E6C5A65-390D-4CD9-A485-3FD4CFFAB793}"/>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FEC86898-0C4C-452F-BEF6-D0F29ED6B9C1}"/>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63E03B36-C34D-4125-81E8-462F5B2D78A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031 / 60</a:t>
            </a:r>
          </a:p>
        </p:txBody>
      </p:sp>
    </p:spTree>
    <p:extLst>
      <p:ext uri="{BB962C8B-B14F-4D97-AF65-F5344CB8AC3E}">
        <p14:creationId xmlns:p14="http://schemas.microsoft.com/office/powerpoint/2010/main" val="788706485"/>
      </p:ext>
    </p:extLst>
  </p:cSld>
</p:sld>
</file>

<file path=ppt/slides/slide3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5CE3AA2E-D339-4DE0-982C-438E0F7EA21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CF12B424-6DEC-409F-9CED-2A00CAFDE0A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Hertz, Oro and Uber</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Uber</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Ride-hailing platform and robotaxi program</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Lucid and Nuro</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Vehicle manufacturer and autonomous driving technology</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Oro / Hertz</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Charging, cleaning, repairs, maintenance and depot staffing</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9B1B72FE-32C5-4948-A966-5A23B4F16D9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August update: Bay Area AV operations expected later in 2026. Launch not confirmed in this review.</a:t>
            </a:r>
          </a:p>
        </p:txBody>
      </p:sp>
      <p:sp>
        <p:nvSpPr>
          <p:cNvPr id="5" name="source-link">
            <a:extLst xmlns:a="http://schemas.openxmlformats.org/drawingml/2006/main">
              <a:ext uri="{FF2B5EF4-FFF2-40B4-BE49-F238E27FC236}">
                <a16:creationId xmlns:a16="http://schemas.microsoft.com/office/drawing/2014/main" id="{EDA706E7-33F8-44A6-8D8E-3771F58D200E}"/>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1249c96ab0b462f"/>
              </a:rPr>
              <a:t>ORO / Oro and Uber fleet partnerships / 30 Apr 2026</a:t>
            </a:r>
          </a:p>
        </p:txBody>
      </p:sp>
      <p:sp>
        <p:nvSpPr>
          <p:cNvPr id="6" name="source-link">
            <a:extLst xmlns:a="http://schemas.openxmlformats.org/drawingml/2006/main">
              <a:ext uri="{FF2B5EF4-FFF2-40B4-BE49-F238E27FC236}">
                <a16:creationId xmlns:a16="http://schemas.microsoft.com/office/drawing/2014/main" id="{42BB2E56-0ED1-413C-B7CE-4952CAB6301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80936b76c9c4aab"/>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5719651F-6E66-4A8E-9405-D6A56C06E238}"/>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c13ef1d5b7f449f"/>
              </a:rPr>
              <a:t>M / Q2 2026 management prepared remarks / 6 Aug 2026</a:t>
            </a:r>
          </a:p>
        </p:txBody>
      </p:sp>
      <p:sp>
        <p:nvSpPr>
          <p:cNvPr id="8" name="text">
            <a:extLst xmlns:a="http://schemas.openxmlformats.org/drawingml/2006/main">
              <a:ext uri="{FF2B5EF4-FFF2-40B4-BE49-F238E27FC236}">
                <a16:creationId xmlns:a16="http://schemas.microsoft.com/office/drawing/2014/main" id="{9004C03E-3D90-4FCD-94FD-00395DB8B9D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1CB843D9-9AF1-41EE-B280-171D376D2E5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465EB11-864A-48E2-A699-EAA0A88F1132}"/>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9BB63B66-333D-47D8-A3C2-D371E6DB8FE5}"/>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032 / 60</a:t>
            </a:r>
          </a:p>
        </p:txBody>
      </p:sp>
    </p:spTree>
    <p:extLst>
      <p:ext uri="{BB962C8B-B14F-4D97-AF65-F5344CB8AC3E}">
        <p14:creationId xmlns:p14="http://schemas.microsoft.com/office/powerpoint/2010/main" val="821296757"/>
      </p:ext>
    </p:extLst>
  </p:cSld>
</p:sld>
</file>

<file path=ppt/slides/slide3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A0CB1A9-4786-4B65-911F-EDB51152314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21152231-0C72-4922-BE4C-82EEA0D1E6F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work between driverless rides</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Between rides</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Cleaning, cabin checks and lost-item handling</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Between shifts</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Charging, parking and dispatch readiness</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Over vehicle life</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Tires, repairs, maintenance and eventual disposal</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0F0027F-E76A-4B9D-8219-CE9B378BAAA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The servicing opportunity grows with active fleets and the work outsourced to operators.</a:t>
            </a:r>
          </a:p>
        </p:txBody>
      </p:sp>
      <p:sp>
        <p:nvSpPr>
          <p:cNvPr id="5" name="source-link">
            <a:extLst xmlns:a="http://schemas.openxmlformats.org/drawingml/2006/main">
              <a:ext uri="{FF2B5EF4-FFF2-40B4-BE49-F238E27FC236}">
                <a16:creationId xmlns:a16="http://schemas.microsoft.com/office/drawing/2014/main" id="{58B91A55-DA4B-4FCC-B3D9-5B8B9986420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bd09b8e9e6047cc"/>
              </a:rPr>
              <a:t>ORO / Oro and Uber fleet partnerships / 30 Apr 2026</a:t>
            </a:r>
          </a:p>
        </p:txBody>
      </p:sp>
      <p:sp>
        <p:nvSpPr>
          <p:cNvPr id="6" name="source-link">
            <a:extLst xmlns:a="http://schemas.openxmlformats.org/drawingml/2006/main">
              <a:ext uri="{FF2B5EF4-FFF2-40B4-BE49-F238E27FC236}">
                <a16:creationId xmlns:a16="http://schemas.microsoft.com/office/drawing/2014/main" id="{9E3CAA7C-2C58-49AD-ACFB-D2969FA1102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0a840df022e4508"/>
              </a:rPr>
              <a:t>AW / Avis and Waymo fleet operations agreement / 29 Jul 2025</a:t>
            </a:r>
          </a:p>
        </p:txBody>
      </p:sp>
      <p:sp>
        <p:nvSpPr>
          <p:cNvPr id="7" name="text">
            <a:extLst xmlns:a="http://schemas.openxmlformats.org/drawingml/2006/main">
              <a:ext uri="{FF2B5EF4-FFF2-40B4-BE49-F238E27FC236}">
                <a16:creationId xmlns:a16="http://schemas.microsoft.com/office/drawing/2014/main" id="{EEC5572A-25CF-4C32-834E-E5FE0BA46DA2}"/>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6BA98569-89A7-4B25-90DD-6E129CDC42F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E06E56FC-2B03-4F48-BF8A-587693E6B2B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9CC24422-E14D-4558-88D5-1B78C2D97C73}"/>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033 / 60</a:t>
            </a:r>
          </a:p>
        </p:txBody>
      </p:sp>
    </p:spTree>
    <p:extLst>
      <p:ext uri="{BB962C8B-B14F-4D97-AF65-F5344CB8AC3E}">
        <p14:creationId xmlns:p14="http://schemas.microsoft.com/office/powerpoint/2010/main" val="1031544644"/>
      </p:ext>
    </p:extLst>
  </p:cSld>
</p:sld>
</file>

<file path=ppt/slides/slide3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7883120F-73CC-4C3D-B1F8-7BF2D8E3697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517000A1-085A-4681-A7F2-13E92F1D541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Fleet-service unit economics</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5905500"/>
                <a:gridCol w="5162550"/>
              </a:tblGrid>
              <a:tr h="514350">
                <a:tc>
                  <a:txBody>
                    <a:bodyPr>
                      <a:noAutofit/>
                    </a:bodyPr>
                    <a:lstStyle/>
                    <a:p>
                      <a:r>
                        <a:rPr sz="1650" b="1">
                          <a:solidFill>
                            <a:srgbClr val="F0E5CF"/>
                          </a:solidFill>
                          <a:latin typeface="Arial"/>
                          <a:ea typeface="Arial"/>
                          <a:cs typeface="Arial"/>
                        </a:rPr>
                        <a:t>Illustrative assumption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Annual result</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1,000 vehicles × $400/month</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$4.8M annual service revenue</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Assumed direct cash cost</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$3.0M at $250 per vehicle per month</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Assumed fixed cash cost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$0.6M per year</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Remaining operating contribution</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$1.2M before capex, financing and tax</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8329C0F5-B0F4-4C71-A5AF-DD64C9579E0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Invented service-only illustration. These are not Hertz, Avis or Tesla contract rates.</a:t>
            </a:r>
          </a:p>
        </p:txBody>
      </p:sp>
      <p:sp>
        <p:nvSpPr>
          <p:cNvPr id="5" name="source-link">
            <a:extLst xmlns:a="http://schemas.openxmlformats.org/drawingml/2006/main">
              <a:ext uri="{FF2B5EF4-FFF2-40B4-BE49-F238E27FC236}">
                <a16:creationId xmlns:a16="http://schemas.microsoft.com/office/drawing/2014/main" id="{EBF9EC8C-68AA-4032-B9EE-D67E3293C1C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0be98557bfd4fcd"/>
              </a:rPr>
              <a:t>AVMODEL / EpochX autonomous servicing illustration / 22 Sep 2026</a:t>
            </a:r>
          </a:p>
        </p:txBody>
      </p:sp>
      <p:sp>
        <p:nvSpPr>
          <p:cNvPr id="6" name="text">
            <a:extLst xmlns:a="http://schemas.openxmlformats.org/drawingml/2006/main">
              <a:ext uri="{FF2B5EF4-FFF2-40B4-BE49-F238E27FC236}">
                <a16:creationId xmlns:a16="http://schemas.microsoft.com/office/drawing/2014/main" id="{0394F1E2-67AE-4551-831A-D9B4E80F513A}"/>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ED3CC4DC-453D-4A47-B5D2-8183B73DC3E6}"/>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819B4FD-767E-48F8-9AEE-E62AB0DB09A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4FA8980A-B744-4BB5-9446-10640FB23E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034 / 60</a:t>
            </a:r>
          </a:p>
        </p:txBody>
      </p:sp>
    </p:spTree>
    <p:extLst>
      <p:ext uri="{BB962C8B-B14F-4D97-AF65-F5344CB8AC3E}">
        <p14:creationId xmlns:p14="http://schemas.microsoft.com/office/powerpoint/2010/main" val="1494616232"/>
      </p:ext>
    </p:extLst>
  </p:cSld>
</p:sld>
</file>

<file path=ppt/slides/slide3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EEE4F415-03C1-45F7-A55D-0C40C7BE8CA4}"/>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1684963F-2FAB-4AD1-BDE8-8D13FF2BABBA}"/>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Who captures the contract value</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238500"/>
                <a:gridCol w="7829550"/>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728663">
                <a:tc>
                  <a:txBody>
                    <a:bodyPr>
                      <a:noAutofit/>
                    </a:bodyPr>
                    <a:lstStyle/>
                    <a:p>
                      <a:r>
                        <a:rPr sz="1800" b="1">
                          <a:solidFill>
                            <a:srgbClr val="172B27"/>
                          </a:solidFill>
                          <a:latin typeface="Arial"/>
                          <a:ea typeface="Arial"/>
                          <a:cs typeface="Arial"/>
                        </a:rPr>
                        <a:t>Ownership and funding</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Who buys cars and pays for depots, chargers and upgrades?</a:t>
                      </a:r>
                    </a:p>
                  </a:txBody>
                  <a:tcPr marL="91440" marR="91440" marT="45720" marB="45720" anchor="ctr">
                    <a:solidFill>
                      <a:srgbClr val="F7F0E1"/>
                    </a:solidFill>
                  </a:tcPr>
                </a:tc>
              </a:tr>
              <a:tr h="728663">
                <a:tc>
                  <a:txBody>
                    <a:bodyPr>
                      <a:noAutofit/>
                    </a:bodyPr>
                    <a:lstStyle/>
                    <a:p>
                      <a:r>
                        <a:rPr sz="1800" b="1">
                          <a:solidFill>
                            <a:srgbClr val="172B27"/>
                          </a:solidFill>
                          <a:latin typeface="Arial"/>
                          <a:ea typeface="Arial"/>
                          <a:cs typeface="Arial"/>
                        </a:rPr>
                        <a:t>Volume and pricing</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Minimum volumes, fee indexation and energy pass-through</a:t>
                      </a:r>
                    </a:p>
                  </a:txBody>
                  <a:tcPr marL="91440" marR="91440" marT="45720" marB="45720" anchor="ctr">
                    <a:solidFill>
                      <a:srgbClr val="EEE5D5"/>
                    </a:solidFill>
                  </a:tcPr>
                </a:tc>
              </a:tr>
              <a:tr h="728663">
                <a:tc>
                  <a:txBody>
                    <a:bodyPr>
                      <a:noAutofit/>
                    </a:bodyPr>
                    <a:lstStyle/>
                    <a:p>
                      <a:r>
                        <a:rPr sz="1800" b="1">
                          <a:solidFill>
                            <a:srgbClr val="172B27"/>
                          </a:solidFill>
                          <a:latin typeface="Arial"/>
                          <a:ea typeface="Arial"/>
                          <a:cs typeface="Arial"/>
                        </a:rPr>
                        <a:t>Performance and risk</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Availability commitments, penalties and damage liability</a:t>
                      </a:r>
                    </a:p>
                  </a:txBody>
                  <a:tcPr marL="91440" marR="91440" marT="45720" marB="45720" anchor="ctr">
                    <a:solidFill>
                      <a:srgbClr val="F7F0E1"/>
                    </a:solidFill>
                  </a:tcPr>
                </a:tc>
              </a:tr>
              <a:tr h="728663">
                <a:tc>
                  <a:txBody>
                    <a:bodyPr>
                      <a:noAutofit/>
                    </a:bodyPr>
                    <a:lstStyle/>
                    <a:p>
                      <a:r>
                        <a:rPr sz="1800" b="1">
                          <a:solidFill>
                            <a:srgbClr val="172B27"/>
                          </a:solidFill>
                          <a:latin typeface="Arial"/>
                          <a:ea typeface="Arial"/>
                          <a:cs typeface="Arial"/>
                        </a:rPr>
                        <a:t>Term and exit</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Contract length, termination rights and stranded capacity</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54489AE3-5EE2-4F43-AEF1-649130FFF432}"/>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Due-diligence framework. The announcements do not disclose all of these terms.</a:t>
            </a:r>
          </a:p>
        </p:txBody>
      </p:sp>
      <p:sp>
        <p:nvSpPr>
          <p:cNvPr id="5" name="source-link">
            <a:extLst xmlns:a="http://schemas.openxmlformats.org/drawingml/2006/main">
              <a:ext uri="{FF2B5EF4-FFF2-40B4-BE49-F238E27FC236}">
                <a16:creationId xmlns:a16="http://schemas.microsoft.com/office/drawing/2014/main" id="{9D1D0D9B-12CA-475A-B32F-027BEBE234A3}"/>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8a68b91621546e4"/>
              </a:rPr>
              <a:t>ORO / Oro and Uber fleet partnerships / 30 Apr 2026</a:t>
            </a:r>
          </a:p>
        </p:txBody>
      </p:sp>
      <p:sp>
        <p:nvSpPr>
          <p:cNvPr id="6" name="source-link">
            <a:extLst xmlns:a="http://schemas.openxmlformats.org/drawingml/2006/main">
              <a:ext uri="{FF2B5EF4-FFF2-40B4-BE49-F238E27FC236}">
                <a16:creationId xmlns:a16="http://schemas.microsoft.com/office/drawing/2014/main" id="{09547D1B-0CFB-4E81-86E1-658956B37E71}"/>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ee040da08e44d16"/>
              </a:rPr>
              <a:t>AW / Avis and Waymo fleet operations agreement / 29 Jul 2025</a:t>
            </a:r>
          </a:p>
        </p:txBody>
      </p:sp>
      <p:sp>
        <p:nvSpPr>
          <p:cNvPr id="7" name="source-link">
            <a:extLst xmlns:a="http://schemas.openxmlformats.org/drawingml/2006/main">
              <a:ext uri="{FF2B5EF4-FFF2-40B4-BE49-F238E27FC236}">
                <a16:creationId xmlns:a16="http://schemas.microsoft.com/office/drawing/2014/main" id="{00957BB0-F80D-4F8B-BBF6-46B40349EAFF}"/>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d7366dec2094b95"/>
              </a:rPr>
              <a:t>AVMODEL / EpochX autonomous servicing illustration / 22 Sep 2026</a:t>
            </a:r>
          </a:p>
        </p:txBody>
      </p:sp>
      <p:sp>
        <p:nvSpPr>
          <p:cNvPr id="8" name="text">
            <a:extLst xmlns:a="http://schemas.openxmlformats.org/drawingml/2006/main">
              <a:ext uri="{FF2B5EF4-FFF2-40B4-BE49-F238E27FC236}">
                <a16:creationId xmlns:a16="http://schemas.microsoft.com/office/drawing/2014/main" id="{B140AA11-3985-4554-BE75-D37CEC8D3CF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22C79693-597F-40D2-B6C0-86A5C48DC92D}"/>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F38ACC4-33D0-42F8-985A-F7C6D43BE295}"/>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E4FF11D-C50D-4A24-8541-94B0FB8F93B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035 / 60</a:t>
            </a:r>
          </a:p>
        </p:txBody>
      </p:sp>
    </p:spTree>
    <p:extLst>
      <p:ext uri="{BB962C8B-B14F-4D97-AF65-F5344CB8AC3E}">
        <p14:creationId xmlns:p14="http://schemas.microsoft.com/office/powerpoint/2010/main" val="1992598052"/>
      </p:ext>
    </p:extLst>
  </p:cSld>
</p:sld>
</file>

<file path=ppt/slides/slide3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806CCCED-65FE-4512-808C-7313EF55DB4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A28AB7A0-7860-4111-929E-D976DE2BD46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New service profit and rental displacement</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00" b="1">
                          <a:solidFill>
                            <a:srgbClr val="172B27"/>
                          </a:solidFill>
                          <a:latin typeface="Arial"/>
                          <a:ea typeface="Arial"/>
                          <a:cs typeface="Arial"/>
                        </a:rPr>
                        <a:t>Additive opportunity</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New contracts use facilities, workforce and operating knowledge</a:t>
                      </a:r>
                    </a:p>
                  </a:txBody>
                  <a:tcPr marL="91440" marR="91440" marT="45720" marB="45720" anchor="ctr">
                    <a:solidFill>
                      <a:srgbClr val="F7F0E1"/>
                    </a:solidFill>
                  </a:tcPr>
                </a:tc>
              </a:tr>
              <a:tr h="971550">
                <a:tc>
                  <a:txBody>
                    <a:bodyPr>
                      <a:noAutofit/>
                    </a:bodyPr>
                    <a:lstStyle/>
                    <a:p>
                      <a:r>
                        <a:rPr sz="1800" b="1">
                          <a:solidFill>
                            <a:srgbClr val="172B27"/>
                          </a:solidFill>
                          <a:latin typeface="Arial"/>
                          <a:ea typeface="Arial"/>
                          <a:cs typeface="Arial"/>
                        </a:rPr>
                        <a:t>Replacement pressure</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Some urban trips may shift from rentals to robotaxis</a:t>
                      </a:r>
                    </a:p>
                  </a:txBody>
                  <a:tcPr marL="91440" marR="91440" marT="45720" marB="45720" anchor="ctr">
                    <a:solidFill>
                      <a:srgbClr val="EEE5D5"/>
                    </a:solidFill>
                  </a:tcPr>
                </a:tc>
              </a:tr>
              <a:tr h="971550">
                <a:tc>
                  <a:txBody>
                    <a:bodyPr>
                      <a:noAutofit/>
                    </a:bodyPr>
                    <a:lstStyle/>
                    <a:p>
                      <a:r>
                        <a:rPr sz="1800" b="1">
                          <a:solidFill>
                            <a:srgbClr val="172B27"/>
                          </a:solidFill>
                          <a:latin typeface="Arial"/>
                          <a:ea typeface="Arial"/>
                          <a:cs typeface="Arial"/>
                        </a:rPr>
                        <a:t>Equity test</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Incremental service profit less displaced profit and deployment costs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B1C2AD50-85EE-4454-A632-C5D4F051EA2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Analyst framework. Autonomous adoption can create opportunity and competitive pressure together.</a:t>
            </a:r>
          </a:p>
        </p:txBody>
      </p:sp>
      <p:sp>
        <p:nvSpPr>
          <p:cNvPr id="5" name="source-link">
            <a:extLst xmlns:a="http://schemas.openxmlformats.org/drawingml/2006/main">
              <a:ext uri="{FF2B5EF4-FFF2-40B4-BE49-F238E27FC236}">
                <a16:creationId xmlns:a16="http://schemas.microsoft.com/office/drawing/2014/main" id="{3855AFCE-EC4A-4B56-97A9-9802BAA26FE8}"/>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95edcb092424c92"/>
              </a:rPr>
              <a:t>ORO / Oro and Uber fleet partnerships / 30 Apr 2026</a:t>
            </a:r>
          </a:p>
        </p:txBody>
      </p:sp>
      <p:sp>
        <p:nvSpPr>
          <p:cNvPr id="6" name="source-link">
            <a:extLst xmlns:a="http://schemas.openxmlformats.org/drawingml/2006/main">
              <a:ext uri="{FF2B5EF4-FFF2-40B4-BE49-F238E27FC236}">
                <a16:creationId xmlns:a16="http://schemas.microsoft.com/office/drawing/2014/main" id="{0EC004F3-CE0A-4AE7-80BC-2F5D908E221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35f579bc08040eb"/>
              </a:rPr>
              <a:t>AW / Avis and Waymo fleet operations agreement / 29 Jul 2025</a:t>
            </a:r>
          </a:p>
        </p:txBody>
      </p:sp>
      <p:sp>
        <p:nvSpPr>
          <p:cNvPr id="7" name="source-link">
            <a:extLst xmlns:a="http://schemas.openxmlformats.org/drawingml/2006/main">
              <a:ext uri="{FF2B5EF4-FFF2-40B4-BE49-F238E27FC236}">
                <a16:creationId xmlns:a16="http://schemas.microsoft.com/office/drawing/2014/main" id="{62B8ECB5-8C34-43D6-8F93-A9F388CD7884}"/>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d82587df55a4702"/>
              </a:rPr>
              <a:t>Q / Hertz June 2026 Form 10-Q / 6 Aug 2026</a:t>
            </a:r>
          </a:p>
        </p:txBody>
      </p:sp>
      <p:sp>
        <p:nvSpPr>
          <p:cNvPr id="8" name="source-link">
            <a:extLst xmlns:a="http://schemas.openxmlformats.org/drawingml/2006/main">
              <a:ext uri="{FF2B5EF4-FFF2-40B4-BE49-F238E27FC236}">
                <a16:creationId xmlns:a16="http://schemas.microsoft.com/office/drawing/2014/main" id="{B3D597EA-7533-4724-BC27-D6BDE3DF9282}"/>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d98a71826fd428a"/>
              </a:rPr>
              <a:t>AVMODEL / EpochX autonomous servicing illustration / 22 Sep 2026</a:t>
            </a:r>
          </a:p>
        </p:txBody>
      </p:sp>
      <p:sp>
        <p:nvSpPr>
          <p:cNvPr id="9" name="text">
            <a:extLst xmlns:a="http://schemas.openxmlformats.org/drawingml/2006/main">
              <a:ext uri="{FF2B5EF4-FFF2-40B4-BE49-F238E27FC236}">
                <a16:creationId xmlns:a16="http://schemas.microsoft.com/office/drawing/2014/main" id="{8488663A-1759-4DDA-9671-E877A93F1AC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2B8D747C-C5CC-4EF1-A2BA-57D8275E4D92}"/>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196E6159-D31F-498E-A509-A2952DBDF0F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E31F0A2E-94A5-4D74-9EDA-D2141EDB4E5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036 / 60</a:t>
            </a:r>
          </a:p>
        </p:txBody>
      </p:sp>
    </p:spTree>
    <p:extLst>
      <p:ext uri="{BB962C8B-B14F-4D97-AF65-F5344CB8AC3E}">
        <p14:creationId xmlns:p14="http://schemas.microsoft.com/office/powerpoint/2010/main" val="2107203491"/>
      </p:ext>
    </p:extLst>
  </p:cSld>
</p:sld>
</file>

<file path=ppt/slides/slide3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27250538-762E-49C8-B10C-D742B08D6B3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692D4B82-9FDF-4DF0-B002-F5D3DB07643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Operating intelligence could improve autonomous-fleet uptime</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Vehicle status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Combine battery state, repair needs and cleaning queues</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Demand and scheduling</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Time service around expected paid use and depot capacity</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Contract performance</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Measure availability, service cost and recurring faults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D2EAC7AE-18BD-4812-B1BE-FE6C978DDC0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Potential application. A specific Palantir deployment within Oro is not established here.</a:t>
            </a:r>
          </a:p>
        </p:txBody>
      </p:sp>
      <p:sp>
        <p:nvSpPr>
          <p:cNvPr id="5" name="source-link">
            <a:extLst xmlns:a="http://schemas.openxmlformats.org/drawingml/2006/main">
              <a:ext uri="{FF2B5EF4-FFF2-40B4-BE49-F238E27FC236}">
                <a16:creationId xmlns:a16="http://schemas.microsoft.com/office/drawing/2014/main" id="{20FE8239-6C0C-4831-B27E-B8092909C975}"/>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5968684e365432a"/>
              </a:rPr>
              <a:t>ORO / Oro and Uber fleet partnerships / 30 Apr 2026</a:t>
            </a:r>
          </a:p>
        </p:txBody>
      </p:sp>
      <p:sp>
        <p:nvSpPr>
          <p:cNvPr id="6" name="source-link">
            <a:extLst xmlns:a="http://schemas.openxmlformats.org/drawingml/2006/main">
              <a:ext uri="{FF2B5EF4-FFF2-40B4-BE49-F238E27FC236}">
                <a16:creationId xmlns:a16="http://schemas.microsoft.com/office/drawing/2014/main" id="{9EDAC034-D088-4A44-B938-C5CCACA0A4DC}"/>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1c76b3b0f0d46d9"/>
              </a:rPr>
              <a:t>P / Original Hertz and Palantir partnership / 19 Oct 2022</a:t>
            </a:r>
          </a:p>
        </p:txBody>
      </p:sp>
      <p:sp>
        <p:nvSpPr>
          <p:cNvPr id="7" name="source-link">
            <a:extLst xmlns:a="http://schemas.openxmlformats.org/drawingml/2006/main">
              <a:ext uri="{FF2B5EF4-FFF2-40B4-BE49-F238E27FC236}">
                <a16:creationId xmlns:a16="http://schemas.microsoft.com/office/drawing/2014/main" id="{C9A707C9-413F-406E-958B-4A05016771D8}"/>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7fecaf8c78b4850"/>
              </a:rPr>
              <a:t>ONT / Palantir Ontology overview / Accessed 22 Sep 2026</a:t>
            </a:r>
          </a:p>
        </p:txBody>
      </p:sp>
      <p:sp>
        <p:nvSpPr>
          <p:cNvPr id="8" name="text">
            <a:extLst xmlns:a="http://schemas.openxmlformats.org/drawingml/2006/main">
              <a:ext uri="{FF2B5EF4-FFF2-40B4-BE49-F238E27FC236}">
                <a16:creationId xmlns:a16="http://schemas.microsoft.com/office/drawing/2014/main" id="{6B06A22F-3D49-45F5-A9DF-B812ED24D752}"/>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CA9A2214-3E19-47AD-BD9A-C55B465B8E4E}"/>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ACF2F574-D48C-4A03-A624-547A81B5F42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56A93B19-E615-44A7-8723-4622F3C92136}"/>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037 / 60</a:t>
            </a:r>
          </a:p>
        </p:txBody>
      </p:sp>
    </p:spTree>
    <p:extLst>
      <p:ext uri="{BB962C8B-B14F-4D97-AF65-F5344CB8AC3E}">
        <p14:creationId xmlns:p14="http://schemas.microsoft.com/office/powerpoint/2010/main" val="2016852709"/>
      </p:ext>
    </p:extLst>
  </p:cSld>
</p:sld>
</file>

<file path=ppt/slides/slide3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5" name="chapter">
            <a:extLst xmlns:a="http://schemas.openxmlformats.org/drawingml/2006/main">
              <a:ext uri="{FF2B5EF4-FFF2-40B4-BE49-F238E27FC236}">
                <a16:creationId xmlns:a16="http://schemas.microsoft.com/office/drawing/2014/main" id="{0DCF3FD1-11E7-4038-9ABB-E35B92BA0722}"/>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04 / AUTONOMOUS FLEETS AND THE SERVICE OPPORTUNITY</a:t>
            </a:r>
          </a:p>
        </p:txBody>
      </p:sp>
      <p:sp>
        <p:nvSpPr>
          <p:cNvPr id="2" name="title">
            <a:extLst xmlns:a="http://schemas.openxmlformats.org/drawingml/2006/main">
              <a:ext uri="{FF2B5EF4-FFF2-40B4-BE49-F238E27FC236}">
                <a16:creationId xmlns:a16="http://schemas.microsoft.com/office/drawing/2014/main" id="{80D1B0DF-254F-48B8-BD7E-E7E6A65F30C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Oro’s $600M expectation includes existing activity</a:t>
            </a:r>
          </a:p>
        </p:txBody>
      </p:sp>
      <p:sp>
        <p:nvSpPr>
          <p:cNvPr id="3" name="text">
            <a:extLst xmlns:a="http://schemas.openxmlformats.org/drawingml/2006/main">
              <a:ext uri="{FF2B5EF4-FFF2-40B4-BE49-F238E27FC236}">
                <a16:creationId xmlns:a16="http://schemas.microsoft.com/office/drawing/2014/main" id="{1E3DB5EE-389D-4D46-B5B0-3FA3774F278D}"/>
              </a:ext>
            </a:extLst>
          </p:cNvPr>
          <p:cNvSpPr>
            <a:spLocks xmlns:a="http://schemas.openxmlformats.org/drawingml/2006/main" noGrp="1"/>
          </p:cNvSpPr>
          <p:nvPr/>
        </p:nvSpPr>
        <p:spPr>
          <a:xfrm xmlns:a="http://schemas.openxmlformats.org/drawingml/2006/main">
            <a:off x="571500" y="190500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$600M+</a:t>
            </a:r>
          </a:p>
        </p:txBody>
      </p:sp>
      <p:sp>
        <p:nvSpPr>
          <p:cNvPr id="4" name="text">
            <a:extLst xmlns:a="http://schemas.openxmlformats.org/drawingml/2006/main">
              <a:ext uri="{FF2B5EF4-FFF2-40B4-BE49-F238E27FC236}">
                <a16:creationId xmlns:a16="http://schemas.microsoft.com/office/drawing/2014/main" id="{001136E3-F2EB-47EA-852B-D401D850C050}"/>
              </a:ext>
            </a:extLst>
          </p:cNvPr>
          <p:cNvSpPr>
            <a:spLocks xmlns:a="http://schemas.openxmlformats.org/drawingml/2006/main" noGrp="1"/>
          </p:cNvSpPr>
          <p:nvPr/>
        </p:nvSpPr>
        <p:spPr>
          <a:xfrm xmlns:a="http://schemas.openxmlformats.org/drawingml/2006/main">
            <a:off x="4352925" y="195262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Management's 2026 expectation for broader Oro revenue</a:t>
            </a:r>
          </a:p>
        </p:txBody>
      </p:sp>
      <p:sp>
        <p:nvSpPr>
          <p:cNvPr id="5" name="text">
            <a:extLst xmlns:a="http://schemas.openxmlformats.org/drawingml/2006/main">
              <a:ext uri="{FF2B5EF4-FFF2-40B4-BE49-F238E27FC236}">
                <a16:creationId xmlns:a16="http://schemas.microsoft.com/office/drawing/2014/main" id="{33B92517-A045-4EF4-A6E1-2A5A18B0E9BE}"/>
              </a:ext>
            </a:extLst>
          </p:cNvPr>
          <p:cNvSpPr>
            <a:spLocks xmlns:a="http://schemas.openxmlformats.org/drawingml/2006/main" noGrp="1"/>
          </p:cNvSpPr>
          <p:nvPr/>
        </p:nvSpPr>
        <p:spPr>
          <a:xfrm xmlns:a="http://schemas.openxmlformats.org/drawingml/2006/main">
            <a:off x="571500" y="3114675"/>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Included</a:t>
            </a:r>
          </a:p>
        </p:txBody>
      </p:sp>
      <p:sp>
        <p:nvSpPr>
          <p:cNvPr id="6" name="text">
            <a:extLst xmlns:a="http://schemas.openxmlformats.org/drawingml/2006/main">
              <a:ext uri="{FF2B5EF4-FFF2-40B4-BE49-F238E27FC236}">
                <a16:creationId xmlns:a16="http://schemas.microsoft.com/office/drawing/2014/main" id="{C2698939-742A-46E3-BBA7-F8D668D0FACC}"/>
              </a:ext>
            </a:extLst>
          </p:cNvPr>
          <p:cNvSpPr>
            <a:spLocks xmlns:a="http://schemas.openxmlformats.org/drawingml/2006/main" noGrp="1"/>
          </p:cNvSpPr>
          <p:nvPr/>
        </p:nvSpPr>
        <p:spPr>
          <a:xfrm xmlns:a="http://schemas.openxmlformats.org/drawingml/2006/main">
            <a:off x="4352925" y="3162300"/>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Existing rideshare rentals and newer activities</a:t>
            </a:r>
          </a:p>
        </p:txBody>
      </p:sp>
      <p:sp>
        <p:nvSpPr>
          <p:cNvPr id="7" name="text">
            <a:extLst xmlns:a="http://schemas.openxmlformats.org/drawingml/2006/main">
              <a:ext uri="{FF2B5EF4-FFF2-40B4-BE49-F238E27FC236}">
                <a16:creationId xmlns:a16="http://schemas.microsoft.com/office/drawing/2014/main" id="{B0DF0A56-C924-4705-90AC-36D4FEA7F703}"/>
              </a:ext>
            </a:extLst>
          </p:cNvPr>
          <p:cNvSpPr>
            <a:spLocks xmlns:a="http://schemas.openxmlformats.org/drawingml/2006/main" noGrp="1"/>
          </p:cNvSpPr>
          <p:nvPr/>
        </p:nvSpPr>
        <p:spPr>
          <a:xfrm xmlns:a="http://schemas.openxmlformats.org/drawingml/2006/main">
            <a:off x="571500" y="43243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Model treatment</a:t>
            </a:r>
          </a:p>
        </p:txBody>
      </p:sp>
      <p:sp>
        <p:nvSpPr>
          <p:cNvPr id="8" name="text">
            <a:extLst xmlns:a="http://schemas.openxmlformats.org/drawingml/2006/main">
              <a:ext uri="{FF2B5EF4-FFF2-40B4-BE49-F238E27FC236}">
                <a16:creationId xmlns:a16="http://schemas.microsoft.com/office/drawing/2014/main" id="{2CC8CDAA-47B9-45C0-B2D7-7BDAB9C6734F}"/>
              </a:ext>
            </a:extLst>
          </p:cNvPr>
          <p:cNvSpPr>
            <a:spLocks xmlns:a="http://schemas.openxmlformats.org/drawingml/2006/main" noGrp="1"/>
          </p:cNvSpPr>
          <p:nvPr/>
        </p:nvSpPr>
        <p:spPr>
          <a:xfrm xmlns:a="http://schemas.openxmlformats.org/drawingml/2006/main">
            <a:off x="4352925" y="43719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Already within consolidated Hertz economics</a:t>
            </a:r>
          </a:p>
        </p:txBody>
      </p:sp>
      <p:sp>
        <p:nvSpPr>
          <p:cNvPr id="9" name="takeaway">
            <a:extLst xmlns:a="http://schemas.openxmlformats.org/drawingml/2006/main">
              <a:ext uri="{FF2B5EF4-FFF2-40B4-BE49-F238E27FC236}">
                <a16:creationId xmlns:a16="http://schemas.microsoft.com/office/drawing/2014/main" id="{2B10949B-B8C0-4881-9AEC-A79E2C55CF0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Not a disclosed autonomous-only revenue stream.</a:t>
            </a:r>
          </a:p>
        </p:txBody>
      </p:sp>
      <p:sp>
        <p:nvSpPr>
          <p:cNvPr id="10" name="source-link">
            <a:extLst xmlns:a="http://schemas.openxmlformats.org/drawingml/2006/main">
              <a:ext uri="{FF2B5EF4-FFF2-40B4-BE49-F238E27FC236}">
                <a16:creationId xmlns:a16="http://schemas.microsoft.com/office/drawing/2014/main" id="{C9C48366-6CBF-4771-BF02-AFA149DE471E}"/>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bcbc8ad921641dc"/>
              </a:rPr>
              <a:t>M / Q2 2026 management prepared remarks / 6 Aug 2026</a:t>
            </a:r>
          </a:p>
        </p:txBody>
      </p:sp>
      <p:sp>
        <p:nvSpPr>
          <p:cNvPr id="11" name="text">
            <a:extLst xmlns:a="http://schemas.openxmlformats.org/drawingml/2006/main">
              <a:ext uri="{FF2B5EF4-FFF2-40B4-BE49-F238E27FC236}">
                <a16:creationId xmlns:a16="http://schemas.microsoft.com/office/drawing/2014/main" id="{20421948-23B6-49A1-8F37-B8A48FC0A57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2" name="text">
            <a:extLst xmlns:a="http://schemas.openxmlformats.org/drawingml/2006/main">
              <a:ext uri="{FF2B5EF4-FFF2-40B4-BE49-F238E27FC236}">
                <a16:creationId xmlns:a16="http://schemas.microsoft.com/office/drawing/2014/main" id="{3E983EA3-1230-4576-AED2-D0AA2F1F18AF}"/>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3" name="text">
            <a:extLst xmlns:a="http://schemas.openxmlformats.org/drawingml/2006/main">
              <a:ext uri="{FF2B5EF4-FFF2-40B4-BE49-F238E27FC236}">
                <a16:creationId xmlns:a16="http://schemas.microsoft.com/office/drawing/2014/main" id="{C1E99886-33B4-477F-9711-DDDAC56DD24C}"/>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4" name="text">
            <a:extLst xmlns:a="http://schemas.openxmlformats.org/drawingml/2006/main">
              <a:ext uri="{FF2B5EF4-FFF2-40B4-BE49-F238E27FC236}">
                <a16:creationId xmlns:a16="http://schemas.microsoft.com/office/drawing/2014/main" id="{530B849B-842A-4AFB-8D18-806053A7F26D}"/>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038 / 60</a:t>
            </a:r>
          </a:p>
        </p:txBody>
      </p:sp>
    </p:spTree>
    <p:extLst>
      <p:ext uri="{BB962C8B-B14F-4D97-AF65-F5344CB8AC3E}">
        <p14:creationId xmlns:p14="http://schemas.microsoft.com/office/powerpoint/2010/main" val="1018200343"/>
      </p:ext>
    </p:extLst>
  </p:cSld>
</p:sld>
</file>

<file path=ppt/slides/slide3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414C8A76-3D9C-4B48-AEE8-45DE791EB0F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1EBE7495-DFE9-4738-8DDA-EFAACBF97F8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 data and permissions</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Vehicle operations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Location, diagnostics, maintenance and availability</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Customer relationship</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Reservation, rental history and loyalty information</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Digital marketing</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Website activity, ad interactions and permitted audiences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C8B69F4E-CE58-42E5-8AEE-D39C1B404A4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 VIN, location or device identifier can become personal information when linked to a renter.</a:t>
            </a:r>
          </a:p>
        </p:txBody>
      </p:sp>
      <p:sp>
        <p:nvSpPr>
          <p:cNvPr id="5" name="source-link">
            <a:extLst xmlns:a="http://schemas.openxmlformats.org/drawingml/2006/main">
              <a:ext uri="{FF2B5EF4-FFF2-40B4-BE49-F238E27FC236}">
                <a16:creationId xmlns:a16="http://schemas.microsoft.com/office/drawing/2014/main" id="{32E5031B-46EC-4564-94CE-AAE84AF47195}"/>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677569d004e40b2"/>
              </a:rPr>
              <a:t>HP / Hertz current rental privacy policy / Updated 9 Mar 2026</a:t>
            </a:r>
          </a:p>
        </p:txBody>
      </p:sp>
      <p:sp>
        <p:nvSpPr>
          <p:cNvPr id="6" name="source-link">
            <a:extLst xmlns:a="http://schemas.openxmlformats.org/drawingml/2006/main">
              <a:ext uri="{FF2B5EF4-FFF2-40B4-BE49-F238E27FC236}">
                <a16:creationId xmlns:a16="http://schemas.microsoft.com/office/drawing/2014/main" id="{4639BA5E-6D29-4776-BD8B-571CED99E1BC}"/>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3dedd847dc341db"/>
              </a:rPr>
              <a:t>P / Original Hertz and Palantir partnership / 19 Oct 2022</a:t>
            </a:r>
          </a:p>
        </p:txBody>
      </p:sp>
      <p:sp>
        <p:nvSpPr>
          <p:cNvPr id="7" name="text">
            <a:extLst xmlns:a="http://schemas.openxmlformats.org/drawingml/2006/main">
              <a:ext uri="{FF2B5EF4-FFF2-40B4-BE49-F238E27FC236}">
                <a16:creationId xmlns:a16="http://schemas.microsoft.com/office/drawing/2014/main" id="{8C1A5491-0865-4EC6-9228-D13AD8A62AF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49F11439-AE6F-4B45-A590-CECE9587973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F0CB2C14-6646-4827-83A9-648C106D737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CFF94A60-8946-43D2-87C5-D2CCF9878F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039 / 60</a:t>
            </a:r>
          </a:p>
        </p:txBody>
      </p:sp>
    </p:spTree>
    <p:extLst>
      <p:ext uri="{BB962C8B-B14F-4D97-AF65-F5344CB8AC3E}">
        <p14:creationId xmlns:p14="http://schemas.microsoft.com/office/powerpoint/2010/main" val="728199071"/>
      </p:ext>
    </p:extLst>
  </p:cSld>
</p:sld>
</file>

<file path=ppt/slides/slide4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9AEE456D-FBA7-4144-898F-2E5A4B9B79E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44787F87-0A64-4F34-9D5E-721A0875CDC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Hertz’s data-sale disclosure</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950" b="1">
                          <a:solidFill>
                            <a:srgbClr val="172B27"/>
                          </a:solidFill>
                          <a:latin typeface="Arial"/>
                          <a:ea typeface="Arial"/>
                          <a:cs typeface="Arial"/>
                        </a:rPr>
                        <a:t>Vehicle data</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Policy includes precise location and driving behavior</a:t>
                      </a:r>
                    </a:p>
                  </a:txBody>
                  <a:tcPr marL="91440" marR="91440" marT="45720" marB="45720" anchor="ctr">
                    <a:solidFill>
                      <a:srgbClr val="F7F0E1"/>
                    </a:solidFill>
                  </a:tcPr>
                </a:tc>
              </a:tr>
              <a:tr h="971550">
                <a:tc>
                  <a:txBody>
                    <a:bodyPr>
                      <a:noAutofit/>
                    </a:bodyPr>
                    <a:lstStyle/>
                    <a:p>
                      <a:r>
                        <a:rPr sz="1950" b="1">
                          <a:solidFill>
                            <a:srgbClr val="172B27"/>
                          </a:solidFill>
                          <a:latin typeface="Arial"/>
                          <a:ea typeface="Arial"/>
                          <a:cs typeface="Arial"/>
                        </a:rPr>
                        <a:t>Advertising use</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May sell or share covered data with corporate and business partners</a:t>
                      </a:r>
                    </a:p>
                  </a:txBody>
                  <a:tcPr marL="91440" marR="91440" marT="45720" marB="45720" anchor="ctr">
                    <a:solidFill>
                      <a:srgbClr val="EEE5D5"/>
                    </a:solidFill>
                  </a:tcPr>
                </a:tc>
              </a:tr>
              <a:tr h="971550">
                <a:tc>
                  <a:txBody>
                    <a:bodyPr>
                      <a:noAutofit/>
                    </a:bodyPr>
                    <a:lstStyle/>
                    <a:p>
                      <a:r>
                        <a:rPr sz="1950" b="1">
                          <a:solidFill>
                            <a:srgbClr val="172B27"/>
                          </a:solidFill>
                          <a:latin typeface="Arial"/>
                          <a:ea typeface="Arial"/>
                          <a:cs typeface="Arial"/>
                        </a:rPr>
                        <a:t>Customer choices</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Sale/sharing opt-outs and other rights depend on jurisdiction</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9DD8F234-6E1A-448D-8018-82F8CE483324}"/>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Policy updated March 9, 2026. A permitted practice does not identify a buyer or revenue amount.</a:t>
            </a:r>
          </a:p>
        </p:txBody>
      </p:sp>
      <p:sp>
        <p:nvSpPr>
          <p:cNvPr id="5" name="source-link">
            <a:extLst xmlns:a="http://schemas.openxmlformats.org/drawingml/2006/main">
              <a:ext uri="{FF2B5EF4-FFF2-40B4-BE49-F238E27FC236}">
                <a16:creationId xmlns:a16="http://schemas.microsoft.com/office/drawing/2014/main" id="{BFC1BC7E-3486-4715-80E8-16B391A571E2}"/>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74c67883efd4114"/>
              </a:rPr>
              <a:t>HP / Hertz current rental privacy policy / Updated 9 Mar 2026</a:t>
            </a:r>
          </a:p>
        </p:txBody>
      </p:sp>
      <p:sp>
        <p:nvSpPr>
          <p:cNvPr id="6" name="source-link">
            <a:extLst xmlns:a="http://schemas.openxmlformats.org/drawingml/2006/main">
              <a:ext uri="{FF2B5EF4-FFF2-40B4-BE49-F238E27FC236}">
                <a16:creationId xmlns:a16="http://schemas.microsoft.com/office/drawing/2014/main" id="{ADC35273-FCFF-4F16-8F0A-F8260D79E80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ea0ab4647a74f1a"/>
              </a:rPr>
              <a:t>CCPA / California AG: sale, sharing and sensitive information / Updated 28 Aug 2026</a:t>
            </a:r>
          </a:p>
        </p:txBody>
      </p:sp>
      <p:sp>
        <p:nvSpPr>
          <p:cNvPr id="7" name="text">
            <a:extLst xmlns:a="http://schemas.openxmlformats.org/drawingml/2006/main">
              <a:ext uri="{FF2B5EF4-FFF2-40B4-BE49-F238E27FC236}">
                <a16:creationId xmlns:a16="http://schemas.microsoft.com/office/drawing/2014/main" id="{D1C69D33-E645-469E-99D8-BE445B18025B}"/>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A94E447F-76A7-489E-B0C3-C2CCC514017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1769C4A6-A5E4-43F2-B718-853974EAF3F7}"/>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DEDFD959-D806-4101-99ED-05FBEB2E195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040 / 60</a:t>
            </a:r>
          </a:p>
        </p:txBody>
      </p:sp>
    </p:spTree>
    <p:extLst>
      <p:ext uri="{BB962C8B-B14F-4D97-AF65-F5344CB8AC3E}">
        <p14:creationId xmlns:p14="http://schemas.microsoft.com/office/powerpoint/2010/main" val="601503783"/>
      </p:ext>
    </p:extLst>
  </p:cSld>
</p:sld>
</file>

<file path=ppt/slides/slide4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47B7D48-0649-4639-9051-18A521EC274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3FBEB252-E460-4A60-8E84-765257867A0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Palantir’s role and customer data</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Palantir’s disclosure</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Customers own their data; its business is software licensing</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Published contract template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Content use is limited to providing and supporting services</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Hertz-specific agreement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Full terms and downstream data flows are not public here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1A9672B5-9D8D-4D6F-A64F-CD41BE6004D3}"/>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Public GCP terms are an example, not proof of Hertz’s negotiated agreement or cloud provider.</a:t>
            </a:r>
          </a:p>
        </p:txBody>
      </p:sp>
      <p:sp>
        <p:nvSpPr>
          <p:cNvPr id="5" name="source-link">
            <a:extLst xmlns:a="http://schemas.openxmlformats.org/drawingml/2006/main">
              <a:ext uri="{FF2B5EF4-FFF2-40B4-BE49-F238E27FC236}">
                <a16:creationId xmlns:a16="http://schemas.microsoft.com/office/drawing/2014/main" id="{5BBDFF2D-5E2D-4057-825F-119B4D41CE20}"/>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61f5d7e6e6d4862"/>
              </a:rPr>
              <a:t>PLPR / Palantir proxy: customer data and business model / 23 Apr 2026</a:t>
            </a:r>
          </a:p>
        </p:txBody>
      </p:sp>
      <p:sp>
        <p:nvSpPr>
          <p:cNvPr id="6" name="source-link">
            <a:extLst xmlns:a="http://schemas.openxmlformats.org/drawingml/2006/main">
              <a:ext uri="{FF2B5EF4-FFF2-40B4-BE49-F238E27FC236}">
                <a16:creationId xmlns:a16="http://schemas.microsoft.com/office/drawing/2014/main" id="{264CCA8B-8D75-430B-AFA4-4EB858EE6FD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a8523282c434563"/>
              </a:rPr>
              <a:t>PLTC / Palantir published GCP terms, customer content / Accessed 22 Sep 2026</a:t>
            </a:r>
          </a:p>
        </p:txBody>
      </p:sp>
      <p:sp>
        <p:nvSpPr>
          <p:cNvPr id="7" name="text">
            <a:extLst xmlns:a="http://schemas.openxmlformats.org/drawingml/2006/main">
              <a:ext uri="{FF2B5EF4-FFF2-40B4-BE49-F238E27FC236}">
                <a16:creationId xmlns:a16="http://schemas.microsoft.com/office/drawing/2014/main" id="{E0A951AA-BF3A-4C41-880D-4D80D11880D9}"/>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28E438AD-9AB8-428A-8958-8812C71DFBCE}"/>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590EDBD1-3F62-4B7C-AEF4-83EDA75ACF9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B703B948-5501-458A-9A6F-987B4E0B4C74}"/>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041 / 60</a:t>
            </a:r>
          </a:p>
        </p:txBody>
      </p:sp>
    </p:spTree>
    <p:extLst>
      <p:ext uri="{BB962C8B-B14F-4D97-AF65-F5344CB8AC3E}">
        <p14:creationId xmlns:p14="http://schemas.microsoft.com/office/powerpoint/2010/main" val="2144929773"/>
      </p:ext>
    </p:extLst>
  </p:cSld>
</p:sld>
</file>

<file path=ppt/slides/slide4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2" name="chapter">
            <a:extLst xmlns:a="http://schemas.openxmlformats.org/drawingml/2006/main">
              <a:ext uri="{FF2B5EF4-FFF2-40B4-BE49-F238E27FC236}">
                <a16:creationId xmlns:a16="http://schemas.microsoft.com/office/drawing/2014/main" id="{354FD4C5-985A-4A4B-ABB6-005AE3EF5E7C}"/>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9ED35837-179A-4F4C-BA8A-80617532FB6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 café ad can earn money without selling a named trip history</a:t>
            </a:r>
          </a:p>
        </p:txBody>
      </p:sp>
      <p:graphicFrame>
        <p:nvGraphicFramePr>
          <p:cNvPr id="16"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Contextual offer</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A sponsored café offer based on a user-selected city or route</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Permitted targeting</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Relevant offers with appropriate disclosure and consent</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Aggregate analytics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Demand insights with robust privacy protection and contractual rights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2C18A466-5E08-4327-8661-5E3B90D7F94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Illustrative business models. Google’s precise-location ad policy requires express opt-in consent.</a:t>
            </a:r>
          </a:p>
        </p:txBody>
      </p:sp>
      <p:sp>
        <p:nvSpPr>
          <p:cNvPr id="5" name="source-link">
            <a:extLst xmlns:a="http://schemas.openxmlformats.org/drawingml/2006/main">
              <a:ext uri="{FF2B5EF4-FFF2-40B4-BE49-F238E27FC236}">
                <a16:creationId xmlns:a16="http://schemas.microsoft.com/office/drawing/2014/main" id="{FE288AAB-746B-46E7-BCE3-FE81DE1639F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5e15706bda848c5"/>
              </a:rPr>
              <a:t>GLOC / Google publisher policy on precise location / Accessed 22 Sep 2026</a:t>
            </a:r>
          </a:p>
        </p:txBody>
      </p:sp>
      <p:sp>
        <p:nvSpPr>
          <p:cNvPr id="6" name="source-link">
            <a:extLst xmlns:a="http://schemas.openxmlformats.org/drawingml/2006/main">
              <a:ext uri="{FF2B5EF4-FFF2-40B4-BE49-F238E27FC236}">
                <a16:creationId xmlns:a16="http://schemas.microsoft.com/office/drawing/2014/main" id="{048BE89C-99B7-4C94-89E4-F18A77A487D4}"/>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931bd38a1f44898"/>
              </a:rPr>
              <a:t>CCPA / California AG: sale, sharing and sensitive information / Updated 28 Aug 2026</a:t>
            </a:r>
          </a:p>
        </p:txBody>
      </p:sp>
      <p:sp>
        <p:nvSpPr>
          <p:cNvPr id="7" name="source-link">
            <a:extLst xmlns:a="http://schemas.openxmlformats.org/drawingml/2006/main">
              <a:ext uri="{FF2B5EF4-FFF2-40B4-BE49-F238E27FC236}">
                <a16:creationId xmlns:a16="http://schemas.microsoft.com/office/drawing/2014/main" id="{A638577A-6532-4B24-A11D-FA5FAC21FB0E}"/>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3986393ae7e423a"/>
              </a:rPr>
              <a:t>HP / Hertz current rental privacy policy / Updated 9 Mar 2026</a:t>
            </a:r>
          </a:p>
        </p:txBody>
      </p:sp>
      <p:sp>
        <p:nvSpPr>
          <p:cNvPr id="8" name="text">
            <a:extLst xmlns:a="http://schemas.openxmlformats.org/drawingml/2006/main">
              <a:ext uri="{FF2B5EF4-FFF2-40B4-BE49-F238E27FC236}">
                <a16:creationId xmlns:a16="http://schemas.microsoft.com/office/drawing/2014/main" id="{24F39F57-2200-42A1-9D36-E8AEFA46C09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9" name="text">
            <a:extLst xmlns:a="http://schemas.openxmlformats.org/drawingml/2006/main">
              <a:ext uri="{FF2B5EF4-FFF2-40B4-BE49-F238E27FC236}">
                <a16:creationId xmlns:a16="http://schemas.microsoft.com/office/drawing/2014/main" id="{475BAEC8-F93A-4F96-B4B1-BCD4B675D24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0" name="text">
            <a:extLst xmlns:a="http://schemas.openxmlformats.org/drawingml/2006/main">
              <a:ext uri="{FF2B5EF4-FFF2-40B4-BE49-F238E27FC236}">
                <a16:creationId xmlns:a16="http://schemas.microsoft.com/office/drawing/2014/main" id="{89CBF88D-16FE-4709-BCC9-B3375FC11349}"/>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1" name="text">
            <a:extLst xmlns:a="http://schemas.openxmlformats.org/drawingml/2006/main">
              <a:ext uri="{FF2B5EF4-FFF2-40B4-BE49-F238E27FC236}">
                <a16:creationId xmlns:a16="http://schemas.microsoft.com/office/drawing/2014/main" id="{FA339CE9-7EDC-40F3-80B4-E2E901E7929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042 / 60</a:t>
            </a:r>
          </a:p>
        </p:txBody>
      </p:sp>
    </p:spTree>
    <p:extLst>
      <p:ext uri="{BB962C8B-B14F-4D97-AF65-F5344CB8AC3E}">
        <p14:creationId xmlns:p14="http://schemas.microsoft.com/office/powerpoint/2010/main" val="1859095908"/>
      </p:ext>
    </p:extLst>
  </p:cSld>
</p:sld>
</file>

<file path=ppt/slides/slide4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EE471C08-31D2-4A82-AA68-5C155A3A3A8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05 / FLEET DATA, ADVERTISING AND PRIVACY</a:t>
            </a:r>
          </a:p>
        </p:txBody>
      </p:sp>
      <p:sp>
        <p:nvSpPr>
          <p:cNvPr id="2" name="title">
            <a:extLst xmlns:a="http://schemas.openxmlformats.org/drawingml/2006/main">
              <a:ext uri="{FF2B5EF4-FFF2-40B4-BE49-F238E27FC236}">
                <a16:creationId xmlns:a16="http://schemas.microsoft.com/office/drawing/2014/main" id="{D6636D32-B92F-42D5-AA21-80B78A0225B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Evidence needed for a data business</a:t>
            </a:r>
          </a:p>
        </p:txBody>
      </p:sp>
      <p:graphicFrame>
        <p:nvGraphicFramePr>
          <p:cNvPr id="17"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095625"/>
                <a:gridCol w="797242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What the evidence supports</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Established</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Hertz discloses marketing uses and potential data sale or sharing</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Not established</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A Hertz–Palantir–Google fleet-data monetization agreement</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Valuation treatment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No separate advertising-data premium in the scenarios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FFC7F66D-98DA-40E0-9255-18FD2618274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Research conclusion as of September 22, 2026. Permission alone cannot establish commercial value.</a:t>
            </a:r>
          </a:p>
        </p:txBody>
      </p:sp>
      <p:sp>
        <p:nvSpPr>
          <p:cNvPr id="5" name="source-link">
            <a:extLst xmlns:a="http://schemas.openxmlformats.org/drawingml/2006/main">
              <a:ext uri="{FF2B5EF4-FFF2-40B4-BE49-F238E27FC236}">
                <a16:creationId xmlns:a16="http://schemas.microsoft.com/office/drawing/2014/main" id="{B5B617EE-2580-403A-9289-B42C640A0DCF}"/>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2d554d5b83a4254"/>
              </a:rPr>
              <a:t>HP / Hertz current rental privacy policy / Updated 9 Mar 2026</a:t>
            </a:r>
          </a:p>
        </p:txBody>
      </p:sp>
      <p:sp>
        <p:nvSpPr>
          <p:cNvPr id="6" name="source-link">
            <a:extLst xmlns:a="http://schemas.openxmlformats.org/drawingml/2006/main">
              <a:ext uri="{FF2B5EF4-FFF2-40B4-BE49-F238E27FC236}">
                <a16:creationId xmlns:a16="http://schemas.microsoft.com/office/drawing/2014/main" id="{468C2475-7F70-4F1B-B280-ED668991D2CE}"/>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560c93574ab4137"/>
              </a:rPr>
              <a:t>PLPR / Palantir proxy: customer data and business model / 23 Apr 2026</a:t>
            </a:r>
          </a:p>
        </p:txBody>
      </p:sp>
      <p:sp>
        <p:nvSpPr>
          <p:cNvPr id="7" name="source-link">
            <a:extLst xmlns:a="http://schemas.openxmlformats.org/drawingml/2006/main">
              <a:ext uri="{FF2B5EF4-FFF2-40B4-BE49-F238E27FC236}">
                <a16:creationId xmlns:a16="http://schemas.microsoft.com/office/drawing/2014/main" id="{4F1D8D88-10FC-457A-A87F-C22D5E103E0F}"/>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bf350639154483f"/>
              </a:rPr>
              <a:t>GLOC / Google publisher policy on precise location / Accessed 22 Sep 2026</a:t>
            </a:r>
          </a:p>
        </p:txBody>
      </p:sp>
      <p:sp>
        <p:nvSpPr>
          <p:cNvPr id="8" name="source-link">
            <a:extLst xmlns:a="http://schemas.openxmlformats.org/drawingml/2006/main">
              <a:ext uri="{FF2B5EF4-FFF2-40B4-BE49-F238E27FC236}">
                <a16:creationId xmlns:a16="http://schemas.microsoft.com/office/drawing/2014/main" id="{832A5537-D957-46B3-856D-DF690FDE767D}"/>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afdce6d4a6504656"/>
              </a:rPr>
              <a:t>MODEL / EpochX calculations and scenarios / 21 Sep 2026</a:t>
            </a:r>
          </a:p>
        </p:txBody>
      </p:sp>
      <p:sp>
        <p:nvSpPr>
          <p:cNvPr id="9" name="text">
            <a:extLst xmlns:a="http://schemas.openxmlformats.org/drawingml/2006/main">
              <a:ext uri="{FF2B5EF4-FFF2-40B4-BE49-F238E27FC236}">
                <a16:creationId xmlns:a16="http://schemas.microsoft.com/office/drawing/2014/main" id="{BB4BC192-2B6D-408A-9141-8D7ADD1EB6DF}"/>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5B827786-83ED-4F73-9BEE-E2BB2FE388E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896F4D72-B8D8-48C0-8D93-DE7BA30F526C}"/>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30C4B64F-E49E-41BB-B8BE-550414998E00}"/>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043 / 60</a:t>
            </a:r>
          </a:p>
        </p:txBody>
      </p:sp>
    </p:spTree>
    <p:extLst>
      <p:ext uri="{BB962C8B-B14F-4D97-AF65-F5344CB8AC3E}">
        <p14:creationId xmlns:p14="http://schemas.microsoft.com/office/powerpoint/2010/main" val="1741487596"/>
      </p:ext>
    </p:extLst>
  </p:cSld>
</p:sld>
</file>

<file path=ppt/slides/slide4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E5B92D38-D817-44AD-91F6-227A3859A12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D2768FDE-1887-4DE3-BCDB-66E4B4E1BA3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Fleet spending and operating cash</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7239000"/>
                <a:gridCol w="3829050"/>
              </a:tblGrid>
              <a:tr h="514350">
                <a:tc>
                  <a:txBody>
                    <a:bodyPr>
                      <a:noAutofit/>
                    </a:bodyPr>
                    <a:lstStyle/>
                    <a:p>
                      <a:r>
                        <a:rPr sz="1650" b="1">
                          <a:solidFill>
                            <a:srgbClr val="F0E5CF"/>
                          </a:solidFill>
                          <a:latin typeface="Arial"/>
                          <a:ea typeface="Arial"/>
                          <a:cs typeface="Arial"/>
                        </a:rPr>
                        <a:t>H1 cash item</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USD millions</a:t>
                      </a:r>
                    </a:p>
                  </a:txBody>
                  <a:tcPr marL="91440" marR="91440" marT="45720" marB="45720" anchor="ctr">
                    <a:solidFill>
                      <a:srgbClr val="103B35"/>
                    </a:solidFill>
                  </a:tcPr>
                </a:tc>
              </a:tr>
              <a:tr h="728663">
                <a:tc>
                  <a:txBody>
                    <a:bodyPr>
                      <a:noAutofit/>
                    </a:bodyPr>
                    <a:lstStyle/>
                    <a:p>
                      <a:r>
                        <a:rPr sz="2025" b="1">
                          <a:solidFill>
                            <a:srgbClr val="172B27"/>
                          </a:solidFill>
                          <a:latin typeface="Arial"/>
                          <a:ea typeface="Arial"/>
                          <a:cs typeface="Arial"/>
                        </a:rPr>
                        <a:t>Operating cash flow</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+$401M</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Vehicle purchases less disposals</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−$2,134M</a:t>
                      </a:r>
                    </a:p>
                  </a:txBody>
                  <a:tcPr marL="91440" marR="91440" marT="45720" marB="45720" anchor="ctr">
                    <a:solidFill>
                      <a:srgbClr val="EEE5D5"/>
                    </a:solidFill>
                  </a:tcPr>
                </a:tc>
              </a:tr>
              <a:tr h="728663">
                <a:tc>
                  <a:txBody>
                    <a:bodyPr>
                      <a:noAutofit/>
                    </a:bodyPr>
                    <a:lstStyle/>
                    <a:p>
                      <a:r>
                        <a:rPr sz="2025" b="1">
                          <a:solidFill>
                            <a:srgbClr val="172B27"/>
                          </a:solidFill>
                          <a:latin typeface="Arial"/>
                          <a:ea typeface="Arial"/>
                          <a:cs typeface="Arial"/>
                        </a:rPr>
                        <a:t>Nonvehicle capital spending</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−$57M</a:t>
                      </a:r>
                    </a:p>
                  </a:txBody>
                  <a:tcPr marL="91440" marR="91440" marT="45720" marB="45720" anchor="ctr">
                    <a:solidFill>
                      <a:srgbClr val="F7F0E1"/>
                    </a:solidFill>
                  </a:tcPr>
                </a:tc>
              </a:tr>
              <a:tr h="728663">
                <a:tc>
                  <a:txBody>
                    <a:bodyPr>
                      <a:noAutofit/>
                    </a:bodyPr>
                    <a:lstStyle/>
                    <a:p>
                      <a:r>
                        <a:rPr sz="2025" b="1">
                          <a:solidFill>
                            <a:srgbClr val="172B27"/>
                          </a:solidFill>
                          <a:latin typeface="Arial"/>
                          <a:ea typeface="Arial"/>
                          <a:cs typeface="Arial"/>
                        </a:rPr>
                        <a:t>Simplified pre-financing result</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−$1,790M</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A131B5B5-C3D1-41BC-A502-8772BB2ED7E1}"/>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H1 2026. Analyst bridge before nonvehicle asset sales and financing, not company Adjusted FCF.</a:t>
            </a:r>
          </a:p>
        </p:txBody>
      </p:sp>
      <p:sp>
        <p:nvSpPr>
          <p:cNvPr id="5" name="source-link">
            <a:extLst xmlns:a="http://schemas.openxmlformats.org/drawingml/2006/main">
              <a:ext uri="{FF2B5EF4-FFF2-40B4-BE49-F238E27FC236}">
                <a16:creationId xmlns:a16="http://schemas.microsoft.com/office/drawing/2014/main" id="{CDF1B2D4-1963-469B-B0E2-894D8553AB14}"/>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18a02dbc76e437d"/>
              </a:rPr>
              <a:t>Q / Hertz June 2026 Form 10-Q / 6 Aug 2026</a:t>
            </a:r>
          </a:p>
        </p:txBody>
      </p:sp>
      <p:sp>
        <p:nvSpPr>
          <p:cNvPr id="6" name="source-link">
            <a:extLst xmlns:a="http://schemas.openxmlformats.org/drawingml/2006/main">
              <a:ext uri="{FF2B5EF4-FFF2-40B4-BE49-F238E27FC236}">
                <a16:creationId xmlns:a16="http://schemas.microsoft.com/office/drawing/2014/main" id="{4BEF7D71-11EF-4E47-8EFA-81E3B9024FB3}"/>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dd8108267ab44f7"/>
              </a:rPr>
              <a:t>MODEL / EpochX calculations and scenarios / 21 Sep 2026</a:t>
            </a:r>
          </a:p>
        </p:txBody>
      </p:sp>
      <p:sp>
        <p:nvSpPr>
          <p:cNvPr id="7" name="text">
            <a:extLst xmlns:a="http://schemas.openxmlformats.org/drawingml/2006/main">
              <a:ext uri="{FF2B5EF4-FFF2-40B4-BE49-F238E27FC236}">
                <a16:creationId xmlns:a16="http://schemas.microsoft.com/office/drawing/2014/main" id="{1C5F1110-74B2-4514-8A46-F2D0886211B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F0F76378-6F16-4417-8BB8-F6DAA076276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2E940BD7-42B7-4227-8CF8-EF6CD815D54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B71997B0-860A-4289-8C8C-B24F63DD925B}"/>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044 / 60</a:t>
            </a:r>
          </a:p>
        </p:txBody>
      </p:sp>
    </p:spTree>
    <p:extLst>
      <p:ext uri="{BB962C8B-B14F-4D97-AF65-F5344CB8AC3E}">
        <p14:creationId xmlns:p14="http://schemas.microsoft.com/office/powerpoint/2010/main" val="614114728"/>
      </p:ext>
    </p:extLst>
  </p:cSld>
</p:sld>
</file>

<file path=ppt/slides/slide4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93BC956A-1393-411F-AC5C-AEB52DD933F1}"/>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6BB76436-6CB3-4ACA-860D-0626DAB49089}"/>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Liquidity and borrowing capacity</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476750"/>
                <a:gridCol w="2143125"/>
                <a:gridCol w="4448175"/>
              </a:tblGrid>
              <a:tr h="514350">
                <a:tc>
                  <a:txBody>
                    <a:bodyPr>
                      <a:noAutofit/>
                    </a:bodyPr>
                    <a:lstStyle/>
                    <a:p>
                      <a:r>
                        <a:rPr sz="1650" b="1">
                          <a:solidFill>
                            <a:srgbClr val="F0E5CF"/>
                          </a:solidFill>
                          <a:latin typeface="Arial"/>
                          <a:ea typeface="Arial"/>
                          <a:cs typeface="Arial"/>
                        </a:rPr>
                        <a:t>June 30 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Amount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Meaning</a:t>
                      </a:r>
                    </a:p>
                  </a:txBody>
                  <a:tcPr marL="91440" marR="91440" marT="45720" marB="45720" anchor="ctr">
                    <a:solidFill>
                      <a:srgbClr val="103B35"/>
                    </a:solidFill>
                  </a:tcPr>
                </a:tc>
              </a:tr>
              <a:tr h="971550">
                <a:tc>
                  <a:txBody>
                    <a:bodyPr>
                      <a:noAutofit/>
                    </a:bodyPr>
                    <a:lstStyle/>
                    <a:p>
                      <a:r>
                        <a:rPr sz="1725" b="1">
                          <a:solidFill>
                            <a:srgbClr val="172B27"/>
                          </a:solidFill>
                          <a:latin typeface="Arial"/>
                          <a:ea typeface="Arial"/>
                          <a:cs typeface="Arial"/>
                        </a:rPr>
                        <a:t>Reported liquidity</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$984M</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$628M cash + $356M revolver</a:t>
                      </a:r>
                    </a:p>
                  </a:txBody>
                  <a:tcPr marL="91440" marR="91440" marT="45720" marB="45720" anchor="ctr">
                    <a:solidFill>
                      <a:srgbClr val="F7F0E1"/>
                    </a:solidFill>
                  </a:tcPr>
                </a:tc>
              </a:tr>
              <a:tr h="971550">
                <a:tc>
                  <a:txBody>
                    <a:bodyPr>
                      <a:noAutofit/>
                    </a:bodyPr>
                    <a:lstStyle/>
                    <a:p>
                      <a:r>
                        <a:rPr sz="1725" b="1">
                          <a:solidFill>
                            <a:srgbClr val="172B27"/>
                          </a:solidFill>
                          <a:latin typeface="Arial"/>
                          <a:ea typeface="Arial"/>
                          <a:cs typeface="Arial"/>
                        </a:rPr>
                        <a:t>Fleet facility capacity</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$2.636B</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Contractual unused amount</a:t>
                      </a:r>
                    </a:p>
                  </a:txBody>
                  <a:tcPr marL="91440" marR="91440" marT="45720" marB="45720" anchor="ctr">
                    <a:solidFill>
                      <a:srgbClr val="EEE5D5"/>
                    </a:solidFill>
                  </a:tcPr>
                </a:tc>
              </a:tr>
              <a:tr h="971550">
                <a:tc>
                  <a:txBody>
                    <a:bodyPr>
                      <a:noAutofit/>
                    </a:bodyPr>
                    <a:lstStyle/>
                    <a:p>
                      <a:r>
                        <a:rPr sz="1725" b="1">
                          <a:solidFill>
                            <a:srgbClr val="172B27"/>
                          </a:solidFill>
                          <a:latin typeface="Arial"/>
                          <a:ea typeface="Arial"/>
                          <a:cs typeface="Arial"/>
                        </a:rPr>
                        <a:t>Fleet borrowing-base availability</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$0</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At June 30 collateral levels</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CE8ADDF5-DFA0-4943-8621-8FF371254E7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Hertz Corporation liquidity. Hertz Global cash was $631M. Restricted cash is separate.</a:t>
            </a:r>
          </a:p>
        </p:txBody>
      </p:sp>
      <p:sp>
        <p:nvSpPr>
          <p:cNvPr id="5" name="source-link">
            <a:extLst xmlns:a="http://schemas.openxmlformats.org/drawingml/2006/main">
              <a:ext uri="{FF2B5EF4-FFF2-40B4-BE49-F238E27FC236}">
                <a16:creationId xmlns:a16="http://schemas.microsoft.com/office/drawing/2014/main" id="{4A8ECF3F-A8C2-45C2-9273-D916D741CB2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830d137c8ef49e8"/>
              </a:rPr>
              <a:t>Q / Hertz June 2026 Form 10-Q / 6 Aug 2026</a:t>
            </a:r>
          </a:p>
        </p:txBody>
      </p:sp>
      <p:sp>
        <p:nvSpPr>
          <p:cNvPr id="6" name="source-link">
            <a:extLst xmlns:a="http://schemas.openxmlformats.org/drawingml/2006/main">
              <a:ext uri="{FF2B5EF4-FFF2-40B4-BE49-F238E27FC236}">
                <a16:creationId xmlns:a16="http://schemas.microsoft.com/office/drawing/2014/main" id="{0E935882-9116-4820-AF85-D78DFF3CA4A7}"/>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1462afddc89c4034"/>
              </a:rPr>
              <a:t>E / Hertz Q2 2026 earnings release / 6 Aug 2026</a:t>
            </a:r>
          </a:p>
        </p:txBody>
      </p:sp>
      <p:sp>
        <p:nvSpPr>
          <p:cNvPr id="7" name="text">
            <a:extLst xmlns:a="http://schemas.openxmlformats.org/drawingml/2006/main">
              <a:ext uri="{FF2B5EF4-FFF2-40B4-BE49-F238E27FC236}">
                <a16:creationId xmlns:a16="http://schemas.microsoft.com/office/drawing/2014/main" id="{093B9A01-6C05-4BE5-B0C0-DA52A7B98678}"/>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1610556C-5602-4E12-A649-E4F74C37D7B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FFC20A3C-3C68-4439-8BDB-0CCCD1420FA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439E0EDF-F6D0-47A9-A860-6E8DF990F9BF}"/>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045 / 60</a:t>
            </a:r>
          </a:p>
        </p:txBody>
      </p:sp>
    </p:spTree>
    <p:extLst>
      <p:ext uri="{BB962C8B-B14F-4D97-AF65-F5344CB8AC3E}">
        <p14:creationId xmlns:p14="http://schemas.microsoft.com/office/powerpoint/2010/main" val="647488125"/>
      </p:ext>
    </p:extLst>
  </p:cSld>
</p:sld>
</file>

<file path=ppt/slides/slide4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E807800F-7B25-48CF-BF72-9D8C85DD033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6F87C257-C14D-4190-BCFF-C0505A45127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About $5.29B of corporate principal falls due in 2028–29</a:t>
            </a:r>
          </a:p>
        </p:txBody>
      </p:sp>
      <p:sp>
        <p:nvSpPr>
          <p:cNvPr id="3" name="text">
            <a:extLst xmlns:a="http://schemas.openxmlformats.org/drawingml/2006/main">
              <a:ext uri="{FF2B5EF4-FFF2-40B4-BE49-F238E27FC236}">
                <a16:creationId xmlns:a16="http://schemas.microsoft.com/office/drawing/2014/main" id="{EDEF9FEB-6145-4D33-803B-A6096F27C444}"/>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Nominal principal, USD millions</a:t>
            </a:r>
          </a:p>
        </p:txBody>
      </p:sp>
      <p:graphicFrame>
        <p:nvGraphicFramePr>
          <p:cNvPr id="16"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a20900f253d34a5a"/>
          </a:graphicData>
        </a:graphic>
      </p:graphicFrame>
      <p:sp>
        <p:nvSpPr>
          <p:cNvPr id="5" name="takeaway">
            <a:extLst xmlns:a="http://schemas.openxmlformats.org/drawingml/2006/main">
              <a:ext uri="{FF2B5EF4-FFF2-40B4-BE49-F238E27FC236}">
                <a16:creationId xmlns:a16="http://schemas.microsoft.com/office/drawing/2014/main" id="{301B8050-C017-4B6B-9AB5-14FB63F7666A}"/>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June schedule: $6.303B total corporate principal. Later transactions may change the profile.</a:t>
            </a:r>
          </a:p>
        </p:txBody>
      </p:sp>
      <p:sp>
        <p:nvSpPr>
          <p:cNvPr id="6" name="source-link">
            <a:extLst xmlns:a="http://schemas.openxmlformats.org/drawingml/2006/main">
              <a:ext uri="{FF2B5EF4-FFF2-40B4-BE49-F238E27FC236}">
                <a16:creationId xmlns:a16="http://schemas.microsoft.com/office/drawing/2014/main" id="{A0951094-0799-4873-B9E8-78DC2E8B7B4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95bfc1f78874764"/>
              </a:rPr>
              <a:t>Q / Hertz June 2026 Form 10-Q / 6 Aug 2026</a:t>
            </a:r>
          </a:p>
        </p:txBody>
      </p:sp>
      <p:sp>
        <p:nvSpPr>
          <p:cNvPr id="7" name="text">
            <a:extLst xmlns:a="http://schemas.openxmlformats.org/drawingml/2006/main">
              <a:ext uri="{FF2B5EF4-FFF2-40B4-BE49-F238E27FC236}">
                <a16:creationId xmlns:a16="http://schemas.microsoft.com/office/drawing/2014/main" id="{0F6F2BD0-FF35-4B48-A188-83A17784FAEA}"/>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BEE1E661-1C5E-4023-8C3F-91EEA406A19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38121102-BBFC-468B-A88B-1C4130812F3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F5443007-51DB-4FDF-B7C5-3245F6127F6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046 / 60</a:t>
            </a:r>
          </a:p>
        </p:txBody>
      </p:sp>
    </p:spTree>
    <p:extLst>
      <p:ext uri="{BB962C8B-B14F-4D97-AF65-F5344CB8AC3E}">
        <p14:creationId xmlns:p14="http://schemas.microsoft.com/office/powerpoint/2010/main" val="773796439"/>
      </p:ext>
    </p:extLst>
  </p:cSld>
</p:sld>
</file>

<file path=ppt/slides/slide4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4D3609D9-E952-4CC8-B63B-B2D673856FE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BAA206E3-0E4F-47CF-BD2C-F43A28786F9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Fleet and corporate financing both absorb cash</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381500"/>
                <a:gridCol w="2381250"/>
                <a:gridCol w="4305300"/>
              </a:tblGrid>
              <a:tr h="514350">
                <a:tc>
                  <a:txBody>
                    <a:bodyPr>
                      <a:noAutofit/>
                    </a:bodyPr>
                    <a:lstStyle/>
                    <a:p>
                      <a:r>
                        <a:rPr sz="1650" b="1">
                          <a:solidFill>
                            <a:srgbClr val="F0E5CF"/>
                          </a:solidFill>
                          <a:latin typeface="Arial"/>
                          <a:ea typeface="Arial"/>
                          <a:cs typeface="Arial"/>
                        </a:rPr>
                        <a:t>Financing item</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Amount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Treatment</a:t>
                      </a:r>
                    </a:p>
                  </a:txBody>
                  <a:tcPr marL="91440" marR="91440" marT="45720" marB="45720" anchor="ctr">
                    <a:solidFill>
                      <a:srgbClr val="103B35"/>
                    </a:solidFill>
                  </a:tcPr>
                </a:tc>
              </a:tr>
              <a:tr h="971550">
                <a:tc>
                  <a:txBody>
                    <a:bodyPr>
                      <a:noAutofit/>
                    </a:bodyPr>
                    <a:lstStyle/>
                    <a:p>
                      <a:r>
                        <a:rPr sz="1875" b="1">
                          <a:solidFill>
                            <a:srgbClr val="172B27"/>
                          </a:solidFill>
                          <a:latin typeface="Arial"/>
                          <a:ea typeface="Arial"/>
                          <a:cs typeface="Arial"/>
                        </a:rPr>
                        <a:t>Vehicle principal</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$12.777B</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Backed by fleet collateral</a:t>
                      </a:r>
                    </a:p>
                  </a:txBody>
                  <a:tcPr marL="91440" marR="91440" marT="45720" marB="45720" anchor="ctr">
                    <a:solidFill>
                      <a:srgbClr val="F7F0E1"/>
                    </a:solidFill>
                  </a:tcPr>
                </a:tc>
              </a:tr>
              <a:tr h="971550">
                <a:tc>
                  <a:txBody>
                    <a:bodyPr>
                      <a:noAutofit/>
                    </a:bodyPr>
                    <a:lstStyle/>
                    <a:p>
                      <a:r>
                        <a:rPr sz="1875" b="1">
                          <a:solidFill>
                            <a:srgbClr val="172B27"/>
                          </a:solidFill>
                          <a:latin typeface="Arial"/>
                          <a:ea typeface="Arial"/>
                          <a:cs typeface="Arial"/>
                        </a:rPr>
                        <a:t>Vehicle cash interest</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$294M</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H1 cash paid</a:t>
                      </a:r>
                    </a:p>
                  </a:txBody>
                  <a:tcPr marL="91440" marR="91440" marT="45720" marB="45720" anchor="ctr">
                    <a:solidFill>
                      <a:srgbClr val="EEE5D5"/>
                    </a:solidFill>
                  </a:tcPr>
                </a:tc>
              </a:tr>
              <a:tr h="971550">
                <a:tc>
                  <a:txBody>
                    <a:bodyPr>
                      <a:noAutofit/>
                    </a:bodyPr>
                    <a:lstStyle/>
                    <a:p>
                      <a:r>
                        <a:rPr sz="1875" b="1">
                          <a:solidFill>
                            <a:srgbClr val="172B27"/>
                          </a:solidFill>
                          <a:latin typeface="Arial"/>
                          <a:ea typeface="Arial"/>
                          <a:cs typeface="Arial"/>
                        </a:rPr>
                        <a:t>Nonvehicle cash interest</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$219M</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H1 cash paid</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51078F4-F603-4AA4-87B5-8F7B0C2D8D5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June principal and H1 cash interest. Normal vehicle financing costs stay in Corporate EBITDA economics.</a:t>
            </a:r>
          </a:p>
        </p:txBody>
      </p:sp>
      <p:sp>
        <p:nvSpPr>
          <p:cNvPr id="5" name="source-link">
            <a:extLst xmlns:a="http://schemas.openxmlformats.org/drawingml/2006/main">
              <a:ext uri="{FF2B5EF4-FFF2-40B4-BE49-F238E27FC236}">
                <a16:creationId xmlns:a16="http://schemas.microsoft.com/office/drawing/2014/main" id="{43545528-0C0B-4B32-9E51-A703A4F490FC}"/>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c4758bea7364f62"/>
              </a:rPr>
              <a:t>Q / Hertz June 2026 Form 10-Q / 6 Aug 2026</a:t>
            </a:r>
          </a:p>
        </p:txBody>
      </p:sp>
      <p:sp>
        <p:nvSpPr>
          <p:cNvPr id="6" name="text">
            <a:extLst xmlns:a="http://schemas.openxmlformats.org/drawingml/2006/main">
              <a:ext uri="{FF2B5EF4-FFF2-40B4-BE49-F238E27FC236}">
                <a16:creationId xmlns:a16="http://schemas.microsoft.com/office/drawing/2014/main" id="{3CD0F054-038F-4DAF-9917-CE9E36F7878E}"/>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3652A248-078F-462F-A67A-271CC47713D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7902DF9-3D52-4AC5-AF08-4CCF7F12A7B1}"/>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D4505A00-A310-4B7B-8961-FF76CAED02B6}"/>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047 / 60</a:t>
            </a:r>
          </a:p>
        </p:txBody>
      </p:sp>
    </p:spTree>
    <p:extLst>
      <p:ext uri="{BB962C8B-B14F-4D97-AF65-F5344CB8AC3E}">
        <p14:creationId xmlns:p14="http://schemas.microsoft.com/office/powerpoint/2010/main" val="1616352976"/>
      </p:ext>
    </p:extLst>
  </p:cSld>
</p:sld>
</file>

<file path=ppt/slides/slide4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72E15FAC-E850-42B0-A5B3-A4212362518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E08ECAFA-9FA7-4AE9-A3D2-2231E5FFA1E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Financing can change both debt and the share count</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Instrument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Relevant detail</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Exchangeable notes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$380M after July greenshoe, before later PIK</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Coupon and exchange</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6.75%, half PIK / initial price about $3.58</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Share lending</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37.037M shares subject to return obligations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ATM capacity</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About $247M remaining at Q2</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427B27CA-7B27-48AD-A9F3-8D3408E4EFC3}"/>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Legal, economic and diluted EPS share counts differ. Conversion must also change debt in the model.</a:t>
            </a:r>
          </a:p>
        </p:txBody>
      </p:sp>
      <p:sp>
        <p:nvSpPr>
          <p:cNvPr id="5" name="source-link">
            <a:extLst xmlns:a="http://schemas.openxmlformats.org/drawingml/2006/main">
              <a:ext uri="{FF2B5EF4-FFF2-40B4-BE49-F238E27FC236}">
                <a16:creationId xmlns:a16="http://schemas.microsoft.com/office/drawing/2014/main" id="{B2144C30-7E06-47F3-A793-6941117C23D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2769f1e69ab45ea"/>
              </a:rPr>
              <a:t>Q / Hertz June 2026 Form 10-Q / 6 Aug 2026</a:t>
            </a:r>
          </a:p>
        </p:txBody>
      </p:sp>
      <p:sp>
        <p:nvSpPr>
          <p:cNvPr id="6" name="source-link">
            <a:extLst xmlns:a="http://schemas.openxmlformats.org/drawingml/2006/main">
              <a:ext uri="{FF2B5EF4-FFF2-40B4-BE49-F238E27FC236}">
                <a16:creationId xmlns:a16="http://schemas.microsoft.com/office/drawing/2014/main" id="{FE8946C1-F2AE-4682-AF07-D1C498FA561B}"/>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37b3487110a4287"/>
              </a:rPr>
              <a:t>JUNE / June first-lien exchangeable financing / 29 Jun 2026</a:t>
            </a:r>
          </a:p>
        </p:txBody>
      </p:sp>
      <p:sp>
        <p:nvSpPr>
          <p:cNvPr id="7" name="text">
            <a:extLst xmlns:a="http://schemas.openxmlformats.org/drawingml/2006/main">
              <a:ext uri="{FF2B5EF4-FFF2-40B4-BE49-F238E27FC236}">
                <a16:creationId xmlns:a16="http://schemas.microsoft.com/office/drawing/2014/main" id="{1A5ADB59-5FFC-45A9-88B2-782AE2C01BE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59CFB335-A8F4-4BC9-8341-9FBD07E8827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2AB0A043-1D18-42DD-B9F1-CE07AB4DE773}"/>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ED85BA8C-E470-4A1C-986B-F6765A5F858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048 / 60</a:t>
            </a:r>
          </a:p>
        </p:txBody>
      </p:sp>
    </p:spTree>
    <p:extLst>
      <p:ext uri="{BB962C8B-B14F-4D97-AF65-F5344CB8AC3E}">
        <p14:creationId xmlns:p14="http://schemas.microsoft.com/office/powerpoint/2010/main" val="1558850084"/>
      </p:ext>
    </p:extLst>
  </p:cSld>
</p:sld>
</file>

<file path=ppt/slides/slide4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EA1D125F-7448-48BC-AC84-B2D9393DD8C0}"/>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06 / WHAT REACHES THE SHAREHOLDER</a:t>
            </a:r>
          </a:p>
        </p:txBody>
      </p:sp>
      <p:sp>
        <p:nvSpPr>
          <p:cNvPr id="2" name="title">
            <a:extLst xmlns:a="http://schemas.openxmlformats.org/drawingml/2006/main">
              <a:ext uri="{FF2B5EF4-FFF2-40B4-BE49-F238E27FC236}">
                <a16:creationId xmlns:a16="http://schemas.microsoft.com/office/drawing/2014/main" id="{A23E8BB5-B225-48EC-8BEC-38E7E6CC174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Concentrated control meets a heavily shorted stock</a:t>
            </a:r>
          </a:p>
        </p:txBody>
      </p:sp>
      <p:sp>
        <p:nvSpPr>
          <p:cNvPr id="3" name="text">
            <a:extLst xmlns:a="http://schemas.openxmlformats.org/drawingml/2006/main">
              <a:ext uri="{FF2B5EF4-FFF2-40B4-BE49-F238E27FC236}">
                <a16:creationId xmlns:a16="http://schemas.microsoft.com/office/drawing/2014/main" id="{7F74E001-720B-460E-94A8-0E956B4A4662}"/>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50.9%</a:t>
            </a:r>
          </a:p>
        </p:txBody>
      </p:sp>
      <p:sp>
        <p:nvSpPr>
          <p:cNvPr id="4" name="text">
            <a:extLst xmlns:a="http://schemas.openxmlformats.org/drawingml/2006/main">
              <a:ext uri="{FF2B5EF4-FFF2-40B4-BE49-F238E27FC236}">
                <a16:creationId xmlns:a16="http://schemas.microsoft.com/office/drawing/2014/main" id="{2D331F12-2628-415E-8654-863AF85B6DFB}"/>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CK Amarillo group’s filed beneficial position</a:t>
            </a:r>
          </a:p>
        </p:txBody>
      </p:sp>
      <p:sp>
        <p:nvSpPr>
          <p:cNvPr id="5" name="text">
            <a:extLst xmlns:a="http://schemas.openxmlformats.org/drawingml/2006/main">
              <a:ext uri="{FF2B5EF4-FFF2-40B4-BE49-F238E27FC236}">
                <a16:creationId xmlns:a16="http://schemas.microsoft.com/office/drawing/2014/main" id="{FA0B0FCE-16AD-438E-90FA-BBFD4419AEA2}"/>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525" b="1" i="0">
                <a:solidFill>
                  <a:srgbClr val="103B35"/>
                </a:solidFill>
                <a:latin typeface="Arial"/>
                <a:ea typeface="Arial"/>
                <a:cs typeface="Arial"/>
              </a:defRPr>
            </a:pPr>
            <a:r>
              <a:rPr sz="3525" b="1" i="0">
                <a:solidFill>
                  <a:srgbClr val="103B35"/>
                </a:solidFill>
                <a:latin typeface="Arial"/>
                <a:ea typeface="Arial"/>
                <a:cs typeface="Arial"/>
              </a:rPr>
              <a:t>114.472M</a:t>
            </a:r>
          </a:p>
        </p:txBody>
      </p:sp>
      <p:sp>
        <p:nvSpPr>
          <p:cNvPr id="6" name="text">
            <a:extLst xmlns:a="http://schemas.openxmlformats.org/drawingml/2006/main">
              <a:ext uri="{FF2B5EF4-FFF2-40B4-BE49-F238E27FC236}">
                <a16:creationId xmlns:a16="http://schemas.microsoft.com/office/drawing/2014/main" id="{1158DC30-B7EE-4024-9CAD-0605D62708CD}"/>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Short shares at August 31 settlement</a:t>
            </a:r>
          </a:p>
        </p:txBody>
      </p:sp>
      <p:sp>
        <p:nvSpPr>
          <p:cNvPr id="7" name="takeaway">
            <a:extLst xmlns:a="http://schemas.openxmlformats.org/drawingml/2006/main">
              <a:ext uri="{FF2B5EF4-FFF2-40B4-BE49-F238E27FC236}">
                <a16:creationId xmlns:a16="http://schemas.microsoft.com/office/drawing/2014/main" id="{31350751-015E-4F26-B93B-8D213455C199}"/>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Different dates and definitions. Borrow availability and trading flows can change rapidly.</a:t>
            </a:r>
          </a:p>
        </p:txBody>
      </p:sp>
      <p:sp>
        <p:nvSpPr>
          <p:cNvPr id="8" name="source-link">
            <a:extLst xmlns:a="http://schemas.openxmlformats.org/drawingml/2006/main">
              <a:ext uri="{FF2B5EF4-FFF2-40B4-BE49-F238E27FC236}">
                <a16:creationId xmlns:a16="http://schemas.microsoft.com/office/drawing/2014/main" id="{69D18942-B821-4A1B-B23D-A37027D9755A}"/>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80990a296b844a7"/>
              </a:rPr>
              <a:t>OWN / CK Amarillo Schedule 13D amendment 11 / 24 Aug 2026</a:t>
            </a:r>
          </a:p>
        </p:txBody>
      </p:sp>
      <p:sp>
        <p:nvSpPr>
          <p:cNvPr id="9" name="source-link">
            <a:extLst xmlns:a="http://schemas.openxmlformats.org/drawingml/2006/main">
              <a:ext uri="{FF2B5EF4-FFF2-40B4-BE49-F238E27FC236}">
                <a16:creationId xmlns:a16="http://schemas.microsoft.com/office/drawing/2014/main" id="{8BB09AD3-490E-4109-92C4-1739DE679EF4}"/>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e949976b78774882"/>
              </a:rPr>
              <a:t>US / UW short-interest observations / 21 Sep 2026 retriev…</a:t>
            </a:r>
          </a:p>
        </p:txBody>
      </p:sp>
      <p:sp>
        <p:nvSpPr>
          <p:cNvPr id="10" name="text">
            <a:extLst xmlns:a="http://schemas.openxmlformats.org/drawingml/2006/main">
              <a:ext uri="{FF2B5EF4-FFF2-40B4-BE49-F238E27FC236}">
                <a16:creationId xmlns:a16="http://schemas.microsoft.com/office/drawing/2014/main" id="{E22FD62B-B516-4052-A050-4D146BB7638E}"/>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4858D6D4-FC92-44CE-8270-6B7D096AE911}"/>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7AE1FC5F-DF02-4E5C-8C5C-A27682E3523E}"/>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9F3C67FD-D705-4241-98CD-BE6723025AE8}"/>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049 / 60</a:t>
            </a:r>
          </a:p>
        </p:txBody>
      </p:sp>
    </p:spTree>
    <p:extLst>
      <p:ext uri="{BB962C8B-B14F-4D97-AF65-F5344CB8AC3E}">
        <p14:creationId xmlns:p14="http://schemas.microsoft.com/office/powerpoint/2010/main" val="2007114645"/>
      </p:ext>
    </p:extLst>
  </p:cSld>
</p:sld>
</file>

<file path=ppt/slides/slide50.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E98AF677-E514-439A-A96F-216CC1893AC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A46CB60C-2188-4EFE-9BAF-2399DED70D7D}"/>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Q3 guidance provides the nearest operating test</a:t>
            </a:r>
          </a:p>
        </p:txBody>
      </p:sp>
      <p:graphicFrame>
        <p:nvGraphicFramePr>
          <p:cNvPr id="14" name=""/>
          <p:cNvGraphicFramePr/>
          <p:nvPr/>
        </p:nvGraphicFramePr>
        <p:xfrm>
          <a:off xmlns:a="http://schemas.openxmlformats.org/drawingml/2006/main" x="552450" y="1743075"/>
          <a:ext xmlns:a="http://schemas.openxmlformats.org/drawingml/2006/main" cx="11068050" cy="3333750"/>
        </p:xfrm>
        <a:graphic xmlns:a="http://schemas.openxmlformats.org/drawingml/2006/main">
          <a:graphicData uri="http://schemas.openxmlformats.org/drawingml/2006/table">
            <a:tbl>
              <a:tblPr firstRow="1" bandRow="0"/>
              <a:tblGrid>
                <a:gridCol w="4953000"/>
                <a:gridCol w="6115050"/>
              </a:tblGrid>
              <a:tr h="514350">
                <a:tc>
                  <a:txBody>
                    <a:bodyPr>
                      <a:noAutofit/>
                    </a:bodyPr>
                    <a:lstStyle/>
                    <a:p>
                      <a:r>
                        <a:rPr sz="1650" b="1">
                          <a:solidFill>
                            <a:srgbClr val="F0E5CF"/>
                          </a:solidFill>
                          <a:latin typeface="Arial"/>
                          <a:ea typeface="Arial"/>
                          <a:cs typeface="Arial"/>
                        </a:rPr>
                        <a:t>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Evidence</a:t>
                      </a:r>
                    </a:p>
                  </a:txBody>
                  <a:tcPr marL="91440" marR="91440" marT="45720" marB="45720" anchor="ctr">
                    <a:solidFill>
                      <a:srgbClr val="103B35"/>
                    </a:solidFill>
                  </a:tcPr>
                </a:tc>
              </a:tr>
              <a:tr h="939800">
                <a:tc>
                  <a:txBody>
                    <a:bodyPr>
                      <a:noAutofit/>
                    </a:bodyPr>
                    <a:lstStyle/>
                    <a:p>
                      <a:r>
                        <a:rPr sz="1950" b="1">
                          <a:solidFill>
                            <a:srgbClr val="172B27"/>
                          </a:solidFill>
                          <a:latin typeface="Arial"/>
                          <a:ea typeface="Arial"/>
                          <a:cs typeface="Arial"/>
                        </a:rPr>
                        <a:t>Corporate EBITDA</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$275M–$325M</a:t>
                      </a:r>
                    </a:p>
                  </a:txBody>
                  <a:tcPr marL="91440" marR="91440" marT="45720" marB="45720" anchor="ctr">
                    <a:solidFill>
                      <a:srgbClr val="F7F0E1"/>
                    </a:solidFill>
                  </a:tcPr>
                </a:tc>
              </a:tr>
              <a:tr h="939800">
                <a:tc>
                  <a:txBody>
                    <a:bodyPr>
                      <a:noAutofit/>
                    </a:bodyPr>
                    <a:lstStyle/>
                    <a:p>
                      <a:r>
                        <a:rPr sz="1950" b="1">
                          <a:solidFill>
                            <a:srgbClr val="172B27"/>
                          </a:solidFill>
                          <a:latin typeface="Arial"/>
                          <a:ea typeface="Arial"/>
                          <a:cs typeface="Arial"/>
                        </a:rPr>
                        <a:t>Transaction days</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About +1% year over year</a:t>
                      </a:r>
                    </a:p>
                  </a:txBody>
                  <a:tcPr marL="91440" marR="91440" marT="45720" marB="45720" anchor="ctr">
                    <a:solidFill>
                      <a:srgbClr val="EEE5D5"/>
                    </a:solidFill>
                  </a:tcPr>
                </a:tc>
              </a:tr>
              <a:tr h="939800">
                <a:tc>
                  <a:txBody>
                    <a:bodyPr>
                      <a:noAutofit/>
                    </a:bodyPr>
                    <a:lstStyle/>
                    <a:p>
                      <a:r>
                        <a:rPr sz="1950" b="1">
                          <a:solidFill>
                            <a:srgbClr val="172B27"/>
                          </a:solidFill>
                          <a:latin typeface="Arial"/>
                          <a:ea typeface="Arial"/>
                          <a:cs typeface="Arial"/>
                        </a:rPr>
                        <a:t>Monthly net DPU</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$285–$295</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81DC7C82-AA66-43FE-B8F4-9C28C957443F}"/>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Management guidance issued August 6, 2026.</a:t>
            </a:r>
          </a:p>
        </p:txBody>
      </p:sp>
      <p:sp>
        <p:nvSpPr>
          <p:cNvPr id="5" name="source-link">
            <a:extLst xmlns:a="http://schemas.openxmlformats.org/drawingml/2006/main">
              <a:ext uri="{FF2B5EF4-FFF2-40B4-BE49-F238E27FC236}">
                <a16:creationId xmlns:a16="http://schemas.microsoft.com/office/drawing/2014/main" id="{CE721A06-384D-4F0E-A0D6-B41E0A56154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4ea89533213c4aa0"/>
              </a:rPr>
              <a:t>M / Q2 2026 management prepared remarks / 6 Aug 2026</a:t>
            </a:r>
          </a:p>
        </p:txBody>
      </p:sp>
      <p:sp>
        <p:nvSpPr>
          <p:cNvPr id="6" name="text">
            <a:extLst xmlns:a="http://schemas.openxmlformats.org/drawingml/2006/main">
              <a:ext uri="{FF2B5EF4-FFF2-40B4-BE49-F238E27FC236}">
                <a16:creationId xmlns:a16="http://schemas.microsoft.com/office/drawing/2014/main" id="{819CA689-CF50-43AC-9749-A7A71B2B75A7}"/>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E38F9A26-A413-4636-8E47-2C88C9ECEE65}"/>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A3BAC042-4621-4F3C-812C-1E1BBD9BFE4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570AB654-0B7F-446A-AFC0-6661CC4A3BD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050 / 60</a:t>
            </a:r>
          </a:p>
        </p:txBody>
      </p:sp>
    </p:spTree>
    <p:extLst>
      <p:ext uri="{BB962C8B-B14F-4D97-AF65-F5344CB8AC3E}">
        <p14:creationId xmlns:p14="http://schemas.microsoft.com/office/powerpoint/2010/main" val="422318692"/>
      </p:ext>
    </p:extLst>
  </p:cSld>
</p:sld>
</file>

<file path=ppt/slides/slide51.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E663D337-677D-4F0D-878E-337668059BED}"/>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0BB5FED7-02FE-45FC-95BB-3F3895320F0F}"/>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Annual guidance and run-rate ambition</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667125"/>
                <a:gridCol w="7400925"/>
              </a:tblGrid>
              <a:tr h="514350">
                <a:tc>
                  <a:txBody>
                    <a:bodyPr>
                      <a:noAutofit/>
                    </a:bodyPr>
                    <a:lstStyle/>
                    <a:p>
                      <a:r>
                        <a:rPr sz="1650" b="1">
                          <a:solidFill>
                            <a:srgbClr val="F0E5CF"/>
                          </a:solidFill>
                          <a:latin typeface="Arial"/>
                          <a:ea typeface="Arial"/>
                          <a:cs typeface="Arial"/>
                        </a:rPr>
                        <a:t>Period or metric</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Management statement</a:t>
                      </a:r>
                    </a:p>
                  </a:txBody>
                  <a:tcPr marL="91440" marR="91440" marT="45720" marB="45720" anchor="ctr">
                    <a:solidFill>
                      <a:srgbClr val="103B35"/>
                    </a:solidFill>
                  </a:tcPr>
                </a:tc>
              </a:tr>
              <a:tr h="971550">
                <a:tc>
                  <a:txBody>
                    <a:bodyPr>
                      <a:noAutofit/>
                    </a:bodyPr>
                    <a:lstStyle/>
                    <a:p>
                      <a:r>
                        <a:rPr sz="2025" b="1">
                          <a:solidFill>
                            <a:srgbClr val="172B27"/>
                          </a:solidFill>
                          <a:latin typeface="Arial"/>
                          <a:ea typeface="Arial"/>
                          <a:cs typeface="Arial"/>
                        </a:rPr>
                        <a:t>2026 outlook</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$225M–$275M Corporate EBITDA</a:t>
                      </a:r>
                    </a:p>
                  </a:txBody>
                  <a:tcPr marL="91440" marR="91440" marT="45720" marB="45720" anchor="ctr">
                    <a:solidFill>
                      <a:srgbClr val="F7F0E1"/>
                    </a:solidFill>
                  </a:tcPr>
                </a:tc>
              </a:tr>
              <a:tr h="971550">
                <a:tc>
                  <a:txBody>
                    <a:bodyPr>
                      <a:noAutofit/>
                    </a:bodyPr>
                    <a:lstStyle/>
                    <a:p>
                      <a:r>
                        <a:rPr sz="2025" b="1">
                          <a:solidFill>
                            <a:srgbClr val="172B27"/>
                          </a:solidFill>
                          <a:latin typeface="Arial"/>
                          <a:ea typeface="Arial"/>
                          <a:cs typeface="Arial"/>
                        </a:rPr>
                        <a:t>2026 fleet target</a:t>
                      </a:r>
                    </a:p>
                  </a:txBody>
                  <a:tcPr marL="91440" marR="91440" marT="45720" marB="45720" anchor="ctr">
                    <a:solidFill>
                      <a:srgbClr val="EEE5D5"/>
                    </a:solidFill>
                  </a:tcPr>
                </a:tc>
                <a:tc>
                  <a:txBody>
                    <a:bodyPr>
                      <a:noAutofit/>
                    </a:bodyPr>
                    <a:lstStyle/>
                    <a:p>
                      <a:r>
                        <a:rPr sz="2025" b="0">
                          <a:solidFill>
                            <a:srgbClr val="172B27"/>
                          </a:solidFill>
                          <a:latin typeface="Arial"/>
                          <a:ea typeface="Arial"/>
                          <a:cs typeface="Arial"/>
                        </a:rPr>
                        <a:t>About $300 monthly net DPU</a:t>
                      </a:r>
                    </a:p>
                  </a:txBody>
                  <a:tcPr marL="91440" marR="91440" marT="45720" marB="45720" anchor="ctr">
                    <a:solidFill>
                      <a:srgbClr val="EEE5D5"/>
                    </a:solidFill>
                  </a:tcPr>
                </a:tc>
              </a:tr>
              <a:tr h="971550">
                <a:tc>
                  <a:txBody>
                    <a:bodyPr>
                      <a:noAutofit/>
                    </a:bodyPr>
                    <a:lstStyle/>
                    <a:p>
                      <a:r>
                        <a:rPr sz="2025" b="1">
                          <a:solidFill>
                            <a:srgbClr val="172B27"/>
                          </a:solidFill>
                          <a:latin typeface="Arial"/>
                          <a:ea typeface="Arial"/>
                          <a:cs typeface="Arial"/>
                        </a:rPr>
                        <a:t>2027 and beyond</a:t>
                      </a:r>
                    </a:p>
                  </a:txBody>
                  <a:tcPr marL="91440" marR="91440" marT="45720" marB="45720" anchor="ctr">
                    <a:solidFill>
                      <a:srgbClr val="F7F0E1"/>
                    </a:solidFill>
                  </a:tcPr>
                </a:tc>
                <a:tc>
                  <a:txBody>
                    <a:bodyPr>
                      <a:noAutofit/>
                    </a:bodyPr>
                    <a:lstStyle/>
                    <a:p>
                      <a:r>
                        <a:rPr sz="2025" b="0">
                          <a:solidFill>
                            <a:srgbClr val="172B27"/>
                          </a:solidFill>
                          <a:latin typeface="Arial"/>
                          <a:ea typeface="Arial"/>
                          <a:cs typeface="Arial"/>
                        </a:rPr>
                        <a:t>Potentially more than $1B EBITDA run rate</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4B90CB68-C6BA-4A83-9FD7-504BA745AA9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Management outlook issued August 6. A run rate can exceed the earnings actually booked in a year.</a:t>
            </a:r>
          </a:p>
        </p:txBody>
      </p:sp>
      <p:sp>
        <p:nvSpPr>
          <p:cNvPr id="5" name="source-link">
            <a:extLst xmlns:a="http://schemas.openxmlformats.org/drawingml/2006/main">
              <a:ext uri="{FF2B5EF4-FFF2-40B4-BE49-F238E27FC236}">
                <a16:creationId xmlns:a16="http://schemas.microsoft.com/office/drawing/2014/main" id="{9C94EC00-F6C0-458E-ACBA-CB7CA7EAEDA6}"/>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1a717d7c44c4bc0"/>
              </a:rPr>
              <a:t>M / Q2 2026 management prepared remarks / 6 Aug 2026</a:t>
            </a:r>
          </a:p>
        </p:txBody>
      </p:sp>
      <p:sp>
        <p:nvSpPr>
          <p:cNvPr id="6" name="text">
            <a:extLst xmlns:a="http://schemas.openxmlformats.org/drawingml/2006/main">
              <a:ext uri="{FF2B5EF4-FFF2-40B4-BE49-F238E27FC236}">
                <a16:creationId xmlns:a16="http://schemas.microsoft.com/office/drawing/2014/main" id="{E82524CF-F1DD-4506-9C73-B03038E5C85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6F2267E2-0E54-4C7F-844E-3ADB97D8AD8A}"/>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53743E05-3674-4EBC-A924-6C3A8957248A}"/>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57AA2485-442E-44C2-BC8B-BE12770A5E9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051 / 60</a:t>
            </a:r>
          </a:p>
        </p:txBody>
      </p:sp>
    </p:spTree>
    <p:extLst>
      <p:ext uri="{BB962C8B-B14F-4D97-AF65-F5344CB8AC3E}">
        <p14:creationId xmlns:p14="http://schemas.microsoft.com/office/powerpoint/2010/main" val="1145612117"/>
      </p:ext>
    </p:extLst>
  </p:cSld>
</p:sld>
</file>

<file path=ppt/slides/slide52.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2E69A762-EF19-4375-844C-FBB40D7FD71F}"/>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EAC7F2CF-B933-4DEB-BDCF-07AB70ADA645}"/>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172B27"/>
                </a:solidFill>
                <a:latin typeface="Georgia"/>
                <a:ea typeface="Georgia"/>
                <a:cs typeface="Georgia"/>
              </a:defRPr>
            </a:pPr>
            <a:r>
              <a:rPr sz="3300" b="0" i="0">
                <a:solidFill>
                  <a:srgbClr val="172B27"/>
                </a:solidFill>
                <a:latin typeface="Georgia"/>
                <a:ea typeface="Georgia"/>
                <a:cs typeface="Georgia"/>
              </a:rPr>
              <a:t>Peer EBITDA margins frame the execution gap</a:t>
            </a:r>
          </a:p>
        </p:txBody>
      </p:sp>
      <p:sp>
        <p:nvSpPr>
          <p:cNvPr id="3" name="text">
            <a:extLst xmlns:a="http://schemas.openxmlformats.org/drawingml/2006/main">
              <a:ext uri="{FF2B5EF4-FFF2-40B4-BE49-F238E27FC236}">
                <a16:creationId xmlns:a16="http://schemas.microsoft.com/office/drawing/2014/main" id="{9C312BC7-039E-4B77-A851-371432AC8D9A}"/>
              </a:ext>
            </a:extLst>
          </p:cNvPr>
          <p:cNvSpPr>
            <a:spLocks xmlns:a="http://schemas.openxmlformats.org/drawingml/2006/main" noGrp="1"/>
          </p:cNvSpPr>
          <p:nvPr/>
        </p:nvSpPr>
        <p:spPr>
          <a:xfrm xmlns:a="http://schemas.openxmlformats.org/drawingml/2006/main">
            <a:off x="590550" y="1676400"/>
            <a:ext cx="1085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746F60"/>
                </a:solidFill>
                <a:latin typeface="Arial"/>
                <a:ea typeface="Arial"/>
                <a:cs typeface="Arial"/>
              </a:defRPr>
            </a:pPr>
            <a:r>
              <a:rPr sz="1500" b="0" i="0">
                <a:solidFill>
                  <a:srgbClr val="746F60"/>
                </a:solidFill>
                <a:latin typeface="Arial"/>
                <a:ea typeface="Arial"/>
                <a:cs typeface="Arial"/>
              </a:rPr>
              <a:t>Q2 non-GAAP EBITDA margin, percent</a:t>
            </a:r>
          </a:p>
        </p:txBody>
      </p:sp>
      <p:graphicFrame>
        <p:nvGraphicFramePr>
          <p:cNvPr id="18" name="Chart"/>
          <p:cNvGraphicFramePr/>
          <p:nvPr/>
        </p:nvGraphicFramePr>
        <p:xfrm>
          <a:off xmlns:a="http://schemas.openxmlformats.org/drawingml/2006/main" x="552450" y="2114550"/>
          <a:ext xmlns:a="http://schemas.openxmlformats.org/drawingml/2006/main" cx="11049000" cy="3171825"/>
        </p:xfrm>
        <a:graphic xmlns:a="http://schemas.openxmlformats.org/drawingml/2006/main">
          <a:graphicData uri="http://schemas.openxmlformats.org/drawingml/2006/chart">
            <c:chart xmlns:r="http://schemas.openxmlformats.org/officeDocument/2006/relationships" xmlns:c="http://schemas.openxmlformats.org/drawingml/2006/chart" r:id="Raed9d8f3c7a243d3"/>
          </a:graphicData>
        </a:graphic>
      </p:graphicFrame>
      <p:sp>
        <p:nvSpPr>
          <p:cNvPr id="5" name="takeaway">
            <a:extLst xmlns:a="http://schemas.openxmlformats.org/drawingml/2006/main">
              <a:ext uri="{FF2B5EF4-FFF2-40B4-BE49-F238E27FC236}">
                <a16:creationId xmlns:a16="http://schemas.microsoft.com/office/drawing/2014/main" id="{221A6AB4-371A-4F70-B2E0-E1832F46AD90}"/>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Hertz Corporate EBITDA and Avis Adjusted EBITDA are not fully standardized.</a:t>
            </a:r>
          </a:p>
        </p:txBody>
      </p:sp>
      <p:sp>
        <p:nvSpPr>
          <p:cNvPr id="6" name="source-link">
            <a:extLst xmlns:a="http://schemas.openxmlformats.org/drawingml/2006/main">
              <a:ext uri="{FF2B5EF4-FFF2-40B4-BE49-F238E27FC236}">
                <a16:creationId xmlns:a16="http://schemas.microsoft.com/office/drawing/2014/main" id="{551D0C53-C12B-49AE-82EC-DDC119FD9E81}"/>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41fb4e89c464602"/>
              </a:rPr>
              <a:t>E / Hertz Q2 2026 earnings release / 6 Aug 2026</a:t>
            </a:r>
          </a:p>
        </p:txBody>
      </p:sp>
      <p:sp>
        <p:nvSpPr>
          <p:cNvPr id="7" name="source-link">
            <a:extLst xmlns:a="http://schemas.openxmlformats.org/drawingml/2006/main">
              <a:ext uri="{FF2B5EF4-FFF2-40B4-BE49-F238E27FC236}">
                <a16:creationId xmlns:a16="http://schemas.microsoft.com/office/drawing/2014/main" id="{9E4C840F-D2FE-4B6C-BA30-919EB5428566}"/>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f9eb6c5d93e4476"/>
              </a:rPr>
              <a:t>CAR / Avis Budget Q2 results / 28 Jul 2026</a:t>
            </a:r>
          </a:p>
        </p:txBody>
      </p:sp>
      <p:sp>
        <p:nvSpPr>
          <p:cNvPr id="8" name="source-link">
            <a:extLst xmlns:a="http://schemas.openxmlformats.org/drawingml/2006/main">
              <a:ext uri="{FF2B5EF4-FFF2-40B4-BE49-F238E27FC236}">
                <a16:creationId xmlns:a16="http://schemas.microsoft.com/office/drawing/2014/main" id="{27A7E8C7-2C7C-4C09-994B-5576BA7B86D0}"/>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90e0b4548cb94562"/>
              </a:rPr>
              <a:t>MODEL / EpochX calculations and scenarios / 21 Sep 2026</a:t>
            </a:r>
          </a:p>
        </p:txBody>
      </p:sp>
      <p:sp>
        <p:nvSpPr>
          <p:cNvPr id="9" name="text">
            <a:extLst xmlns:a="http://schemas.openxmlformats.org/drawingml/2006/main">
              <a:ext uri="{FF2B5EF4-FFF2-40B4-BE49-F238E27FC236}">
                <a16:creationId xmlns:a16="http://schemas.microsoft.com/office/drawing/2014/main" id="{51FD87DA-F586-45F0-8C53-64F59E8B3CDD}"/>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66DFCB62-926E-4833-ADAF-F375AF27CF09}"/>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E109EDE9-E79F-4858-80A2-BEE569FC947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0D7AEA78-0079-4EA1-AF39-C11A1E1EC49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052 / 60</a:t>
            </a:r>
          </a:p>
        </p:txBody>
      </p:sp>
    </p:spTree>
    <p:extLst>
      <p:ext uri="{BB962C8B-B14F-4D97-AF65-F5344CB8AC3E}">
        <p14:creationId xmlns:p14="http://schemas.microsoft.com/office/powerpoint/2010/main" val="1716880501"/>
      </p:ext>
    </p:extLst>
  </p:cSld>
</p:sld>
</file>

<file path=ppt/slides/slide53.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88208B38-610D-40F7-BB35-9145D3DFF7B8}"/>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A0F5444C-B5CA-4F72-98DA-98B3D45D1BC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Reference operating value</a:t>
            </a:r>
          </a:p>
        </p:txBody>
      </p:sp>
      <p:graphicFrame>
        <p:nvGraphicFramePr>
          <p:cNvPr id="17" name=""/>
          <p:cNvGraphicFramePr/>
          <p:nvPr/>
        </p:nvGraphicFramePr>
        <p:xfrm>
          <a:off xmlns:a="http://schemas.openxmlformats.org/drawingml/2006/main" x="552450" y="1743075"/>
          <a:ext xmlns:a="http://schemas.openxmlformats.org/drawingml/2006/main" cx="11068050" cy="3333750"/>
        </p:xfrm>
        <a:graphic xmlns:a="http://schemas.openxmlformats.org/drawingml/2006/main">
          <a:graphicData uri="http://schemas.openxmlformats.org/drawingml/2006/table">
            <a:tbl>
              <a:tblPr firstRow="1" bandRow="0"/>
              <a:tblGrid>
                <a:gridCol w="4953000"/>
                <a:gridCol w="6115050"/>
              </a:tblGrid>
              <a:tr h="514350">
                <a:tc>
                  <a:txBody>
                    <a:bodyPr>
                      <a:noAutofit/>
                    </a:bodyPr>
                    <a:lstStyle/>
                    <a:p>
                      <a:r>
                        <a:rPr sz="1650" b="1">
                          <a:solidFill>
                            <a:srgbClr val="F0E5CF"/>
                          </a:solidFill>
                          <a:latin typeface="Arial"/>
                          <a:ea typeface="Arial"/>
                          <a:cs typeface="Arial"/>
                        </a:rPr>
                        <a:t>Measure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Evidence</a:t>
                      </a:r>
                    </a:p>
                  </a:txBody>
                  <a:tcPr marL="91440" marR="91440" marT="45720" marB="45720" anchor="ctr">
                    <a:solidFill>
                      <a:srgbClr val="103B35"/>
                    </a:solidFill>
                  </a:tcPr>
                </a:tc>
              </a:tr>
              <a:tr h="939800">
                <a:tc>
                  <a:txBody>
                    <a:bodyPr>
                      <a:noAutofit/>
                    </a:bodyPr>
                    <a:lstStyle/>
                    <a:p>
                      <a:r>
                        <a:rPr sz="1950" b="1">
                          <a:solidFill>
                            <a:srgbClr val="172B27"/>
                          </a:solidFill>
                          <a:latin typeface="Arial"/>
                          <a:ea typeface="Arial"/>
                          <a:cs typeface="Arial"/>
                        </a:rPr>
                        <a:t>Equity illustration at $1.82</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$581.3M</a:t>
                      </a:r>
                    </a:p>
                  </a:txBody>
                  <a:tcPr marL="91440" marR="91440" marT="45720" marB="45720" anchor="ctr">
                    <a:solidFill>
                      <a:srgbClr val="F7F0E1"/>
                    </a:solidFill>
                  </a:tcPr>
                </a:tc>
              </a:tr>
              <a:tr h="939800">
                <a:tc>
                  <a:txBody>
                    <a:bodyPr>
                      <a:noAutofit/>
                    </a:bodyPr>
                    <a:lstStyle/>
                    <a:p>
                      <a:r>
                        <a:rPr sz="1950" b="1">
                          <a:solidFill>
                            <a:srgbClr val="172B27"/>
                          </a:solidFill>
                          <a:latin typeface="Arial"/>
                          <a:ea typeface="Arial"/>
                          <a:cs typeface="Arial"/>
                        </a:rPr>
                        <a:t>Net corporate principal</a:t>
                      </a:r>
                    </a:p>
                  </a:txBody>
                  <a:tcPr marL="91440" marR="91440" marT="45720" marB="45720" anchor="ctr">
                    <a:solidFill>
                      <a:srgbClr val="EEE5D5"/>
                    </a:solidFill>
                  </a:tcPr>
                </a:tc>
                <a:tc>
                  <a:txBody>
                    <a:bodyPr>
                      <a:noAutofit/>
                    </a:bodyPr>
                    <a:lstStyle/>
                    <a:p>
                      <a:r>
                        <a:rPr sz="1950" b="0">
                          <a:solidFill>
                            <a:srgbClr val="172B27"/>
                          </a:solidFill>
                          <a:latin typeface="Arial"/>
                          <a:ea typeface="Arial"/>
                          <a:cs typeface="Arial"/>
                        </a:rPr>
                        <a:t>$5.672B</a:t>
                      </a:r>
                    </a:p>
                  </a:txBody>
                  <a:tcPr marL="91440" marR="91440" marT="45720" marB="45720" anchor="ctr">
                    <a:solidFill>
                      <a:srgbClr val="EEE5D5"/>
                    </a:solidFill>
                  </a:tcPr>
                </a:tc>
              </a:tr>
              <a:tr h="939800">
                <a:tc>
                  <a:txBody>
                    <a:bodyPr>
                      <a:noAutofit/>
                    </a:bodyPr>
                    <a:lstStyle/>
                    <a:p>
                      <a:r>
                        <a:rPr sz="1950" b="1">
                          <a:solidFill>
                            <a:srgbClr val="172B27"/>
                          </a:solidFill>
                          <a:latin typeface="Arial"/>
                          <a:ea typeface="Arial"/>
                          <a:cs typeface="Arial"/>
                        </a:rPr>
                        <a:t>Reference operating value</a:t>
                      </a:r>
                    </a:p>
                  </a:txBody>
                  <a:tcPr marL="91440" marR="91440" marT="45720" marB="45720" anchor="ctr">
                    <a:solidFill>
                      <a:srgbClr val="F7F0E1"/>
                    </a:solidFill>
                  </a:tcPr>
                </a:tc>
                <a:tc>
                  <a:txBody>
                    <a:bodyPr>
                      <a:noAutofit/>
                    </a:bodyPr>
                    <a:lstStyle/>
                    <a:p>
                      <a:r>
                        <a:rPr sz="1950" b="0">
                          <a:solidFill>
                            <a:srgbClr val="172B27"/>
                          </a:solidFill>
                          <a:latin typeface="Arial"/>
                          <a:ea typeface="Arial"/>
                          <a:cs typeface="Arial"/>
                        </a:rPr>
                        <a:t>$6.253B</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929E6E95-B694-41D9-B240-47C4DCFBF87D}"/>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Mixed dates: $1.82 Sep 18 close, July shares and June debt/cash. Separate from slide 2 quote.</a:t>
            </a:r>
          </a:p>
        </p:txBody>
      </p:sp>
      <p:sp>
        <p:nvSpPr>
          <p:cNvPr id="5" name="source-link">
            <a:extLst xmlns:a="http://schemas.openxmlformats.org/drawingml/2006/main">
              <a:ext uri="{FF2B5EF4-FFF2-40B4-BE49-F238E27FC236}">
                <a16:creationId xmlns:a16="http://schemas.microsoft.com/office/drawing/2014/main" id="{6525B66D-848B-4F93-9E02-A31B226FB40B}"/>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07ec2464a9e4753"/>
              </a:rPr>
              <a:t>MODEL / EpochX calculations and scenarios / 21 Sep 2026</a:t>
            </a:r>
          </a:p>
        </p:txBody>
      </p:sp>
      <p:sp>
        <p:nvSpPr>
          <p:cNvPr id="6" name="source-link">
            <a:extLst xmlns:a="http://schemas.openxmlformats.org/drawingml/2006/main">
              <a:ext uri="{FF2B5EF4-FFF2-40B4-BE49-F238E27FC236}">
                <a16:creationId xmlns:a16="http://schemas.microsoft.com/office/drawing/2014/main" id="{1C7C78D8-93BB-449D-AB70-4639C9A0BD28}"/>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9f44d30cd0c40a4"/>
              </a:rPr>
              <a:t>Q / Hertz June 2026 Form 10-Q / 6 Aug 2026</a:t>
            </a:r>
          </a:p>
        </p:txBody>
      </p:sp>
      <p:sp>
        <p:nvSpPr>
          <p:cNvPr id="7" name="source-link">
            <a:extLst xmlns:a="http://schemas.openxmlformats.org/drawingml/2006/main">
              <a:ext uri="{FF2B5EF4-FFF2-40B4-BE49-F238E27FC236}">
                <a16:creationId xmlns:a16="http://schemas.microsoft.com/office/drawing/2014/main" id="{6F17F69F-A9D6-4F9C-9BF1-4A6B266FF50E}"/>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ab18b8669e4410f"/>
              </a:rPr>
              <a:t>OWN / CK Amarillo Schedule 13D amendment 11 / 24 Aug 2026</a:t>
            </a:r>
          </a:p>
        </p:txBody>
      </p:sp>
      <p:sp>
        <p:nvSpPr>
          <p:cNvPr id="8" name="source-link">
            <a:extLst xmlns:a="http://schemas.openxmlformats.org/drawingml/2006/main">
              <a:ext uri="{FF2B5EF4-FFF2-40B4-BE49-F238E27FC236}">
                <a16:creationId xmlns:a16="http://schemas.microsoft.com/office/drawing/2014/main" id="{F152CE65-5EC0-466F-81D1-BF582BD60839}"/>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caf244fe8dfd4558"/>
              </a:rPr>
              <a:t>FP / FMP HTZ daily prices / 21 Sep 2026 retriev…</a:t>
            </a:r>
          </a:p>
        </p:txBody>
      </p:sp>
      <p:sp>
        <p:nvSpPr>
          <p:cNvPr id="9" name="text">
            <a:extLst xmlns:a="http://schemas.openxmlformats.org/drawingml/2006/main">
              <a:ext uri="{FF2B5EF4-FFF2-40B4-BE49-F238E27FC236}">
                <a16:creationId xmlns:a16="http://schemas.microsoft.com/office/drawing/2014/main" id="{C67E4A8E-878B-4FA3-92E5-5D921B235D6C}"/>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5EEC8C0C-DC5F-44EC-B22A-6B32E3151734}"/>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47CB185D-8B60-4D67-BD2E-C64B5180161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97F6950C-C8EE-4DA6-848B-7C4C28767247}"/>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053 / 60</a:t>
            </a:r>
          </a:p>
        </p:txBody>
      </p:sp>
    </p:spTree>
    <p:extLst>
      <p:ext uri="{BB962C8B-B14F-4D97-AF65-F5344CB8AC3E}">
        <p14:creationId xmlns:p14="http://schemas.microsoft.com/office/powerpoint/2010/main" val="1649357183"/>
      </p:ext>
    </p:extLst>
  </p:cSld>
</p:sld>
</file>

<file path=ppt/slides/slide54.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356025EE-FBEC-4677-AA48-17B8911A6875}"/>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2C98CB34-D0B6-495D-ADE6-ACA1C87A9AB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valuation relies on a much stronger earnings level</a:t>
            </a:r>
          </a:p>
        </p:txBody>
      </p:sp>
      <p:graphicFrame>
        <p:nvGraphicFramePr>
          <p:cNvPr id="15"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4476750"/>
                <a:gridCol w="6591300"/>
              </a:tblGrid>
              <a:tr h="514350">
                <a:tc>
                  <a:txBody>
                    <a:bodyPr>
                      <a:noAutofit/>
                    </a:bodyPr>
                    <a:lstStyle/>
                    <a:p>
                      <a:r>
                        <a:rPr sz="1650" b="1">
                          <a:solidFill>
                            <a:srgbClr val="F0E5CF"/>
                          </a:solidFill>
                          <a:latin typeface="Arial"/>
                          <a:ea typeface="Arial"/>
                          <a:cs typeface="Arial"/>
                        </a:rPr>
                        <a:t>Illustrative earnings level</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Reference multiple</a:t>
                      </a:r>
                    </a:p>
                  </a:txBody>
                  <a:tcPr marL="91440" marR="91440" marT="45720" marB="45720" anchor="ctr">
                    <a:solidFill>
                      <a:srgbClr val="103B35"/>
                    </a:solidFill>
                  </a:tcPr>
                </a:tc>
              </a:tr>
              <a:tr h="1457325">
                <a:tc>
                  <a:txBody>
                    <a:bodyPr>
                      <a:noAutofit/>
                    </a:bodyPr>
                    <a:lstStyle/>
                    <a:p>
                      <a:r>
                        <a:rPr sz="2100" b="1">
                          <a:solidFill>
                            <a:srgbClr val="172B27"/>
                          </a:solidFill>
                          <a:latin typeface="Arial"/>
                          <a:ea typeface="Arial"/>
                          <a:cs typeface="Arial"/>
                        </a:rPr>
                        <a:t>$250M annual EBITDA</a:t>
                      </a:r>
                    </a:p>
                  </a:txBody>
                  <a:tcPr marL="91440" marR="91440" marT="45720" marB="45720" anchor="ctr">
                    <a:solidFill>
                      <a:srgbClr val="F7F0E1"/>
                    </a:solidFill>
                  </a:tcPr>
                </a:tc>
                <a:tc>
                  <a:txBody>
                    <a:bodyPr>
                      <a:noAutofit/>
                    </a:bodyPr>
                    <a:lstStyle/>
                    <a:p>
                      <a:r>
                        <a:rPr sz="2100" b="0">
                          <a:solidFill>
                            <a:srgbClr val="172B27"/>
                          </a:solidFill>
                          <a:latin typeface="Arial"/>
                          <a:ea typeface="Arial"/>
                          <a:cs typeface="Arial"/>
                        </a:rPr>
                        <a:t>About 25.0× operating value / EBITDA</a:t>
                      </a:r>
                    </a:p>
                  </a:txBody>
                  <a:tcPr marL="91440" marR="91440" marT="45720" marB="45720" anchor="ctr">
                    <a:solidFill>
                      <a:srgbClr val="F7F0E1"/>
                    </a:solidFill>
                  </a:tcPr>
                </a:tc>
              </a:tr>
              <a:tr h="1457325">
                <a:tc>
                  <a:txBody>
                    <a:bodyPr>
                      <a:noAutofit/>
                    </a:bodyPr>
                    <a:lstStyle/>
                    <a:p>
                      <a:r>
                        <a:rPr sz="2100" b="1">
                          <a:solidFill>
                            <a:srgbClr val="172B27"/>
                          </a:solidFill>
                          <a:latin typeface="Arial"/>
                          <a:ea typeface="Arial"/>
                          <a:cs typeface="Arial"/>
                        </a:rPr>
                        <a:t>$1B annual EBITDA</a:t>
                      </a:r>
                    </a:p>
                  </a:txBody>
                  <a:tcPr marL="91440" marR="91440" marT="45720" marB="45720" anchor="ctr">
                    <a:solidFill>
                      <a:srgbClr val="EEE5D5"/>
                    </a:solidFill>
                  </a:tcPr>
                </a:tc>
                <a:tc>
                  <a:txBody>
                    <a:bodyPr>
                      <a:noAutofit/>
                    </a:bodyPr>
                    <a:lstStyle/>
                    <a:p>
                      <a:r>
                        <a:rPr sz="2100" b="0">
                          <a:solidFill>
                            <a:srgbClr val="172B27"/>
                          </a:solidFill>
                          <a:latin typeface="Arial"/>
                          <a:ea typeface="Arial"/>
                          <a:cs typeface="Arial"/>
                        </a:rPr>
                        <a:t>About 6.25× on the same value</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3178F7B3-22A7-4D27-AE21-FA43996994C6}"/>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Illustrative annual earnings denominators. The $1B case is not company annual guidance.</a:t>
            </a:r>
          </a:p>
        </p:txBody>
      </p:sp>
      <p:sp>
        <p:nvSpPr>
          <p:cNvPr id="5" name="source-link">
            <a:extLst xmlns:a="http://schemas.openxmlformats.org/drawingml/2006/main">
              <a:ext uri="{FF2B5EF4-FFF2-40B4-BE49-F238E27FC236}">
                <a16:creationId xmlns:a16="http://schemas.microsoft.com/office/drawing/2014/main" id="{422E62AF-8D67-4F6D-B09B-401D3B1CC57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398c014892284ed2"/>
              </a:rPr>
              <a:t>MODEL / EpochX calculations and scenarios / 21 Sep 2026</a:t>
            </a:r>
          </a:p>
        </p:txBody>
      </p:sp>
      <p:sp>
        <p:nvSpPr>
          <p:cNvPr id="6" name="source-link">
            <a:extLst xmlns:a="http://schemas.openxmlformats.org/drawingml/2006/main">
              <a:ext uri="{FF2B5EF4-FFF2-40B4-BE49-F238E27FC236}">
                <a16:creationId xmlns:a16="http://schemas.microsoft.com/office/drawing/2014/main" id="{0C83CA07-3AEB-455F-A9F4-18135AB8015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0a41fcbdf0b4cbd"/>
              </a:rPr>
              <a:t>M / Q2 2026 management prepared remarks / 6 Aug 2026</a:t>
            </a:r>
          </a:p>
        </p:txBody>
      </p:sp>
      <p:sp>
        <p:nvSpPr>
          <p:cNvPr id="7" name="text">
            <a:extLst xmlns:a="http://schemas.openxmlformats.org/drawingml/2006/main">
              <a:ext uri="{FF2B5EF4-FFF2-40B4-BE49-F238E27FC236}">
                <a16:creationId xmlns:a16="http://schemas.microsoft.com/office/drawing/2014/main" id="{9CC8879B-2F42-4ADE-BB5A-D79951A02FF6}"/>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4A1529C7-0DA6-4E01-A110-FA3D69D2CF00}"/>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E5B599CD-6E1B-4EBC-AD9A-7B7C74785178}"/>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7382E8AC-BCAD-4A88-AD5A-F269DD44906E}"/>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054 / 60</a:t>
            </a:r>
          </a:p>
        </p:txBody>
      </p:sp>
    </p:spTree>
    <p:extLst>
      <p:ext uri="{BB962C8B-B14F-4D97-AF65-F5344CB8AC3E}">
        <p14:creationId xmlns:p14="http://schemas.microsoft.com/office/powerpoint/2010/main" val="608736576"/>
      </p:ext>
    </p:extLst>
  </p:cSld>
</p:sld>
</file>

<file path=ppt/slides/slide55.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4C48C715-2E12-466F-946B-251311C12393}"/>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51FB223B-ACAF-4416-A3BA-C51B375DAB2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Debt and dilution drive very different equity outcomes</a:t>
            </a:r>
          </a:p>
        </p:txBody>
      </p:sp>
      <p:graphicFrame>
        <p:nvGraphicFramePr>
          <p:cNvPr id="14" name=""/>
          <p:cNvGraphicFramePr/>
          <p:nvPr/>
        </p:nvGraphicFramePr>
        <p:xfrm>
          <a:off xmlns:a="http://schemas.openxmlformats.org/drawingml/2006/main" x="552450" y="1743075"/>
          <a:ext xmlns:a="http://schemas.openxmlformats.org/drawingml/2006/main" cx="11068050" cy="3333750"/>
        </p:xfrm>
        <a:graphic xmlns:a="http://schemas.openxmlformats.org/drawingml/2006/main">
          <a:graphicData uri="http://schemas.openxmlformats.org/drawingml/2006/table">
            <a:tbl>
              <a:tblPr firstRow="1" bandRow="0"/>
              <a:tblGrid>
                <a:gridCol w="1352550"/>
                <a:gridCol w="1905000"/>
                <a:gridCol w="1428750"/>
                <a:gridCol w="2000250"/>
                <a:gridCol w="2000250"/>
                <a:gridCol w="2381250"/>
              </a:tblGrid>
              <a:tr h="514350">
                <a:tc>
                  <a:txBody>
                    <a:bodyPr>
                      <a:noAutofit/>
                    </a:bodyPr>
                    <a:lstStyle/>
                    <a:p>
                      <a:r>
                        <a:rPr sz="1650" b="1">
                          <a:solidFill>
                            <a:srgbClr val="F0E5CF"/>
                          </a:solidFill>
                          <a:latin typeface="Arial"/>
                          <a:ea typeface="Arial"/>
                          <a:cs typeface="Arial"/>
                        </a:rPr>
                        <a:t>Case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EBITDA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Multiple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Net debt</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Shares</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Per share</a:t>
                      </a:r>
                    </a:p>
                  </a:txBody>
                  <a:tcPr marL="91440" marR="91440" marT="45720" marB="45720" anchor="ctr">
                    <a:solidFill>
                      <a:srgbClr val="103B35"/>
                    </a:solidFill>
                  </a:tcPr>
                </a:tc>
              </a:tr>
              <a:tr h="939800">
                <a:tc>
                  <a:txBody>
                    <a:bodyPr>
                      <a:noAutofit/>
                    </a:bodyPr>
                    <a:lstStyle/>
                    <a:p>
                      <a:r>
                        <a:rPr sz="1725" b="1">
                          <a:solidFill>
                            <a:srgbClr val="172B27"/>
                          </a:solidFill>
                          <a:latin typeface="Arial"/>
                          <a:ea typeface="Arial"/>
                          <a:cs typeface="Arial"/>
                        </a:rPr>
                        <a:t>Bear</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$400M</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6×</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$5.8B</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$0 floor</a:t>
                      </a:r>
                    </a:p>
                  </a:txBody>
                  <a:tcPr marL="91440" marR="91440" marT="45720" marB="45720" anchor="ctr">
                    <a:solidFill>
                      <a:srgbClr val="F7F0E1"/>
                    </a:solidFill>
                  </a:tcPr>
                </a:tc>
              </a:tr>
              <a:tr h="939800">
                <a:tc>
                  <a:txBody>
                    <a:bodyPr>
                      <a:noAutofit/>
                    </a:bodyPr>
                    <a:lstStyle/>
                    <a:p>
                      <a:r>
                        <a:rPr sz="1725" b="1">
                          <a:solidFill>
                            <a:srgbClr val="172B27"/>
                          </a:solidFill>
                          <a:latin typeface="Arial"/>
                          <a:ea typeface="Arial"/>
                          <a:cs typeface="Arial"/>
                        </a:rPr>
                        <a:t>Base</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$900M</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7×</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$5.5B</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400M</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$2.00</a:t>
                      </a:r>
                    </a:p>
                  </a:txBody>
                  <a:tcPr marL="91440" marR="91440" marT="45720" marB="45720" anchor="ctr">
                    <a:solidFill>
                      <a:srgbClr val="EEE5D5"/>
                    </a:solidFill>
                  </a:tcPr>
                </a:tc>
              </a:tr>
              <a:tr h="939800">
                <a:tc>
                  <a:txBody>
                    <a:bodyPr>
                      <a:noAutofit/>
                    </a:bodyPr>
                    <a:lstStyle/>
                    <a:p>
                      <a:r>
                        <a:rPr sz="1725" b="1">
                          <a:solidFill>
                            <a:srgbClr val="172B27"/>
                          </a:solidFill>
                          <a:latin typeface="Arial"/>
                          <a:ea typeface="Arial"/>
                          <a:cs typeface="Arial"/>
                        </a:rPr>
                        <a:t>Bull</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$1.2B</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8×</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$5.0B</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450M</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$10.22</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7A1D751E-7F60-4078-8E0E-8367223C62FB}"/>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Undiscounted steady-state illustrations. No assigned probabilities or dated price targets.</a:t>
            </a:r>
          </a:p>
        </p:txBody>
      </p:sp>
      <p:sp>
        <p:nvSpPr>
          <p:cNvPr id="5" name="source-link">
            <a:extLst xmlns:a="http://schemas.openxmlformats.org/drawingml/2006/main">
              <a:ext uri="{FF2B5EF4-FFF2-40B4-BE49-F238E27FC236}">
                <a16:creationId xmlns:a16="http://schemas.microsoft.com/office/drawing/2014/main" id="{EAD522A8-E53A-4905-BE07-4B22F5E1C659}"/>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2f3fd59912cd49f3"/>
              </a:rPr>
              <a:t>MODEL / EpochX calculations and scenarios / 21 Sep 2026</a:t>
            </a:r>
          </a:p>
        </p:txBody>
      </p:sp>
      <p:sp>
        <p:nvSpPr>
          <p:cNvPr id="6" name="text">
            <a:extLst xmlns:a="http://schemas.openxmlformats.org/drawingml/2006/main">
              <a:ext uri="{FF2B5EF4-FFF2-40B4-BE49-F238E27FC236}">
                <a16:creationId xmlns:a16="http://schemas.microsoft.com/office/drawing/2014/main" id="{019D54A6-6539-41AA-BB36-A1EEC69F723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E8E3DEC3-2B85-47CD-BCC2-247700236B6C}"/>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0F470C9A-D559-42F5-801B-7DDD548D0BA0}"/>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2DCEB8CA-C26B-48E4-A1F1-A28361C36EB9}"/>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055 / 60</a:t>
            </a:r>
          </a:p>
        </p:txBody>
      </p:sp>
    </p:spTree>
    <p:extLst>
      <p:ext uri="{BB962C8B-B14F-4D97-AF65-F5344CB8AC3E}">
        <p14:creationId xmlns:p14="http://schemas.microsoft.com/office/powerpoint/2010/main" val="648275648"/>
      </p:ext>
    </p:extLst>
  </p:cSld>
</p:sld>
</file>

<file path=ppt/slides/slide56.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3" name="chapter">
            <a:extLst xmlns:a="http://schemas.openxmlformats.org/drawingml/2006/main">
              <a:ext uri="{FF2B5EF4-FFF2-40B4-BE49-F238E27FC236}">
                <a16:creationId xmlns:a16="http://schemas.microsoft.com/office/drawing/2014/main" id="{98804667-149F-41AE-AF49-0EDCB02E160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2B416849-64C4-43DB-85B9-B9541356D448}"/>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Equity sensitivity</a:t>
            </a:r>
          </a:p>
        </p:txBody>
      </p:sp>
      <p:sp>
        <p:nvSpPr>
          <p:cNvPr id="3" name="text">
            <a:extLst xmlns:a="http://schemas.openxmlformats.org/drawingml/2006/main">
              <a:ext uri="{FF2B5EF4-FFF2-40B4-BE49-F238E27FC236}">
                <a16:creationId xmlns:a16="http://schemas.microsoft.com/office/drawing/2014/main" id="{E4642634-F8CF-47A2-AC8D-B1EFAA487DD9}"/>
              </a:ext>
            </a:extLst>
          </p:cNvPr>
          <p:cNvSpPr>
            <a:spLocks xmlns:a="http://schemas.openxmlformats.org/drawingml/2006/main" noGrp="1"/>
          </p:cNvSpPr>
          <p:nvPr/>
        </p:nvSpPr>
        <p:spPr>
          <a:xfrm xmlns:a="http://schemas.openxmlformats.org/drawingml/2006/main">
            <a:off x="571500" y="21145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+$100M EBITDA</a:t>
            </a:r>
          </a:p>
        </p:txBody>
      </p:sp>
      <p:sp>
        <p:nvSpPr>
          <p:cNvPr id="4" name="text">
            <a:extLst xmlns:a="http://schemas.openxmlformats.org/drawingml/2006/main">
              <a:ext uri="{FF2B5EF4-FFF2-40B4-BE49-F238E27FC236}">
                <a16:creationId xmlns:a16="http://schemas.microsoft.com/office/drawing/2014/main" id="{CA568B93-A400-4A83-9DF6-A235BE107E79}"/>
              </a:ext>
            </a:extLst>
          </p:cNvPr>
          <p:cNvSpPr>
            <a:spLocks xmlns:a="http://schemas.openxmlformats.org/drawingml/2006/main" noGrp="1"/>
          </p:cNvSpPr>
          <p:nvPr/>
        </p:nvSpPr>
        <p:spPr>
          <a:xfrm xmlns:a="http://schemas.openxmlformats.org/drawingml/2006/main">
            <a:off x="4352925" y="21621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+$1.75 per share at 400M shares</a:t>
            </a:r>
          </a:p>
        </p:txBody>
      </p:sp>
      <p:sp>
        <p:nvSpPr>
          <p:cNvPr id="5" name="text">
            <a:extLst xmlns:a="http://schemas.openxmlformats.org/drawingml/2006/main">
              <a:ext uri="{FF2B5EF4-FFF2-40B4-BE49-F238E27FC236}">
                <a16:creationId xmlns:a16="http://schemas.microsoft.com/office/drawing/2014/main" id="{63330029-A2D6-4EBE-B918-4A1BD31CDB19}"/>
              </a:ext>
            </a:extLst>
          </p:cNvPr>
          <p:cNvSpPr>
            <a:spLocks xmlns:a="http://schemas.openxmlformats.org/drawingml/2006/main" noGrp="1"/>
          </p:cNvSpPr>
          <p:nvPr/>
        </p:nvSpPr>
        <p:spPr>
          <a:xfrm xmlns:a="http://schemas.openxmlformats.org/drawingml/2006/main">
            <a:off x="571500" y="3600450"/>
            <a:ext cx="35814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175" b="1" i="0">
                <a:solidFill>
                  <a:srgbClr val="7B5A24"/>
                </a:solidFill>
                <a:latin typeface="Arial"/>
                <a:ea typeface="Arial"/>
                <a:cs typeface="Arial"/>
              </a:defRPr>
            </a:pPr>
            <a:r>
              <a:rPr sz="2175" b="1" i="0">
                <a:solidFill>
                  <a:srgbClr val="7B5A24"/>
                </a:solidFill>
                <a:latin typeface="Arial"/>
                <a:ea typeface="Arial"/>
                <a:cs typeface="Arial"/>
              </a:rPr>
              <a:t>+$100M net debt</a:t>
            </a:r>
          </a:p>
        </p:txBody>
      </p:sp>
      <p:sp>
        <p:nvSpPr>
          <p:cNvPr id="6" name="text">
            <a:extLst xmlns:a="http://schemas.openxmlformats.org/drawingml/2006/main">
              <a:ext uri="{FF2B5EF4-FFF2-40B4-BE49-F238E27FC236}">
                <a16:creationId xmlns:a16="http://schemas.microsoft.com/office/drawing/2014/main" id="{2FB390C5-6E02-4FBC-94BF-1C36AEA494CC}"/>
              </a:ext>
            </a:extLst>
          </p:cNvPr>
          <p:cNvSpPr>
            <a:spLocks xmlns:a="http://schemas.openxmlformats.org/drawingml/2006/main" noGrp="1"/>
          </p:cNvSpPr>
          <p:nvPr/>
        </p:nvSpPr>
        <p:spPr>
          <a:xfrm xmlns:a="http://schemas.openxmlformats.org/drawingml/2006/main">
            <a:off x="4352925" y="3648075"/>
            <a:ext cx="715327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325" b="0" i="0">
                <a:solidFill>
                  <a:srgbClr val="172B27"/>
                </a:solidFill>
                <a:latin typeface="Arial"/>
                <a:ea typeface="Arial"/>
                <a:cs typeface="Arial"/>
              </a:defRPr>
            </a:pPr>
            <a:r>
              <a:rPr sz="2325" b="0" i="0">
                <a:solidFill>
                  <a:srgbClr val="172B27"/>
                </a:solidFill>
                <a:latin typeface="Arial"/>
                <a:ea typeface="Arial"/>
                <a:cs typeface="Arial"/>
              </a:rPr>
              <a:t>−$0.25 per share at 400M shares</a:t>
            </a:r>
          </a:p>
        </p:txBody>
      </p:sp>
      <p:sp>
        <p:nvSpPr>
          <p:cNvPr id="7" name="takeaway">
            <a:extLst xmlns:a="http://schemas.openxmlformats.org/drawingml/2006/main">
              <a:ext uri="{FF2B5EF4-FFF2-40B4-BE49-F238E27FC236}">
                <a16:creationId xmlns:a16="http://schemas.microsoft.com/office/drawing/2014/main" id="{30B0C0F1-785D-43A8-BE87-A685229101E7}"/>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Illustration with a positive equity residual and all other assumptions fixed. Not a price forecast.</a:t>
            </a:r>
          </a:p>
        </p:txBody>
      </p:sp>
      <p:sp>
        <p:nvSpPr>
          <p:cNvPr id="8" name="source-link">
            <a:extLst xmlns:a="http://schemas.openxmlformats.org/drawingml/2006/main">
              <a:ext uri="{FF2B5EF4-FFF2-40B4-BE49-F238E27FC236}">
                <a16:creationId xmlns:a16="http://schemas.microsoft.com/office/drawing/2014/main" id="{34EB0026-F0B6-442B-B2B9-E5A54368B782}"/>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5f05a52384ff4811"/>
              </a:rPr>
              <a:t>CALC / EpochX operating sensitivities and assumptions / 22 Sep 2026</a:t>
            </a:r>
          </a:p>
        </p:txBody>
      </p:sp>
      <p:sp>
        <p:nvSpPr>
          <p:cNvPr id="9" name="text">
            <a:extLst xmlns:a="http://schemas.openxmlformats.org/drawingml/2006/main">
              <a:ext uri="{FF2B5EF4-FFF2-40B4-BE49-F238E27FC236}">
                <a16:creationId xmlns:a16="http://schemas.microsoft.com/office/drawing/2014/main" id="{ADF6A6D8-ECA9-4409-B9D9-DDEE450E0C58}"/>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0" name="text">
            <a:extLst xmlns:a="http://schemas.openxmlformats.org/drawingml/2006/main">
              <a:ext uri="{FF2B5EF4-FFF2-40B4-BE49-F238E27FC236}">
                <a16:creationId xmlns:a16="http://schemas.microsoft.com/office/drawing/2014/main" id="{B178793F-4881-4274-BB37-12514F8B6FB6}"/>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1" name="text">
            <a:extLst xmlns:a="http://schemas.openxmlformats.org/drawingml/2006/main">
              <a:ext uri="{FF2B5EF4-FFF2-40B4-BE49-F238E27FC236}">
                <a16:creationId xmlns:a16="http://schemas.microsoft.com/office/drawing/2014/main" id="{0D3CEEEB-6DE6-4FEF-8C35-AED0D1CC351D}"/>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2" name="text">
            <a:extLst xmlns:a="http://schemas.openxmlformats.org/drawingml/2006/main">
              <a:ext uri="{FF2B5EF4-FFF2-40B4-BE49-F238E27FC236}">
                <a16:creationId xmlns:a16="http://schemas.microsoft.com/office/drawing/2014/main" id="{175E11BE-EFEC-4743-AA6E-5E35288E3FC1}"/>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056 / 60</a:t>
            </a:r>
          </a:p>
        </p:txBody>
      </p:sp>
    </p:spTree>
    <p:extLst>
      <p:ext uri="{BB962C8B-B14F-4D97-AF65-F5344CB8AC3E}">
        <p14:creationId xmlns:p14="http://schemas.microsoft.com/office/powerpoint/2010/main" val="2075718385"/>
      </p:ext>
    </p:extLst>
  </p:cSld>
</p:sld>
</file>

<file path=ppt/slides/slide57.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4" name="chapter">
            <a:extLst xmlns:a="http://schemas.openxmlformats.org/drawingml/2006/main">
              <a:ext uri="{FF2B5EF4-FFF2-40B4-BE49-F238E27FC236}">
                <a16:creationId xmlns:a16="http://schemas.microsoft.com/office/drawing/2014/main" id="{5A5C6FCD-CAB0-4334-BFB6-69AE35ECAB87}"/>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257F39AA-4D4D-4243-ADAA-6BACBD2C5521}"/>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strongest bull and bear arguments use the same assets</a:t>
            </a:r>
          </a:p>
        </p:txBody>
      </p:sp>
      <p:graphicFrame>
        <p:nvGraphicFramePr>
          <p:cNvPr id="18"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2476500"/>
                <a:gridCol w="4295775"/>
                <a:gridCol w="4295775"/>
              </a:tblGrid>
              <a:tr h="514350">
                <a:tc>
                  <a:txBody>
                    <a:bodyPr>
                      <a:noAutofit/>
                    </a:bodyPr>
                    <a:lstStyle/>
                    <a:p>
                      <a:r>
                        <a:rPr sz="1650" b="1">
                          <a:solidFill>
                            <a:srgbClr val="F0E5CF"/>
                          </a:solidFill>
                          <a:latin typeface="Arial"/>
                          <a:ea typeface="Arial"/>
                          <a:cs typeface="Arial"/>
                        </a:rPr>
                        <a:t>Common evidence</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Bull interpretation</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Bear interpretation</a:t>
                      </a:r>
                    </a:p>
                  </a:txBody>
                  <a:tcPr marL="91440" marR="91440" marT="45720" marB="45720" anchor="ctr">
                    <a:solidFill>
                      <a:srgbClr val="103B35"/>
                    </a:solidFill>
                  </a:tcPr>
                </a:tc>
              </a:tr>
              <a:tr h="971550">
                <a:tc>
                  <a:txBody>
                    <a:bodyPr>
                      <a:noAutofit/>
                    </a:bodyPr>
                    <a:lstStyle/>
                    <a:p>
                      <a:r>
                        <a:rPr sz="1725" b="1">
                          <a:solidFill>
                            <a:srgbClr val="172B27"/>
                          </a:solidFill>
                          <a:latin typeface="Arial"/>
                          <a:ea typeface="Arial"/>
                          <a:cs typeface="Arial"/>
                        </a:rPr>
                        <a:t>Fleet scale</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Small gains can add up</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Resale losses can dwarf them</a:t>
                      </a:r>
                    </a:p>
                  </a:txBody>
                  <a:tcPr marL="91440" marR="91440" marT="45720" marB="45720" anchor="ctr">
                    <a:solidFill>
                      <a:srgbClr val="F7F0E1"/>
                    </a:solidFill>
                  </a:tcPr>
                </a:tc>
              </a:tr>
              <a:tr h="971550">
                <a:tc>
                  <a:txBody>
                    <a:bodyPr>
                      <a:noAutofit/>
                    </a:bodyPr>
                    <a:lstStyle/>
                    <a:p>
                      <a:r>
                        <a:rPr sz="1725" b="1">
                          <a:solidFill>
                            <a:srgbClr val="172B27"/>
                          </a:solidFill>
                          <a:latin typeface="Arial"/>
                          <a:ea typeface="Arial"/>
                          <a:cs typeface="Arial"/>
                        </a:rPr>
                        <a:t>Operating software</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Fewer delays and better allocation</a:t>
                      </a:r>
                    </a:p>
                  </a:txBody>
                  <a:tcPr marL="91440" marR="91440" marT="45720" marB="45720" anchor="ctr">
                    <a:solidFill>
                      <a:srgbClr val="EEE5D5"/>
                    </a:solidFill>
                  </a:tcPr>
                </a:tc>
                <a:tc>
                  <a:txBody>
                    <a:bodyPr>
                      <a:noAutofit/>
                    </a:bodyPr>
                    <a:lstStyle/>
                    <a:p>
                      <a:r>
                        <a:rPr sz="1725" b="0">
                          <a:solidFill>
                            <a:srgbClr val="172B27"/>
                          </a:solidFill>
                          <a:latin typeface="Arial"/>
                          <a:ea typeface="Arial"/>
                          <a:cs typeface="Arial"/>
                        </a:rPr>
                        <a:t>Attributable ROI remains unclear</a:t>
                      </a:r>
                    </a:p>
                  </a:txBody>
                  <a:tcPr marL="91440" marR="91440" marT="45720" marB="45720" anchor="ctr">
                    <a:solidFill>
                      <a:srgbClr val="EEE5D5"/>
                    </a:solidFill>
                  </a:tcPr>
                </a:tc>
              </a:tr>
              <a:tr h="971550">
                <a:tc>
                  <a:txBody>
                    <a:bodyPr>
                      <a:noAutofit/>
                    </a:bodyPr>
                    <a:lstStyle/>
                    <a:p>
                      <a:r>
                        <a:rPr sz="1725" b="1">
                          <a:solidFill>
                            <a:srgbClr val="172B27"/>
                          </a:solidFill>
                          <a:latin typeface="Arial"/>
                          <a:ea typeface="Arial"/>
                          <a:cs typeface="Arial"/>
                        </a:rPr>
                        <a:t>Oro</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More uses for fleet capabilities</a:t>
                      </a:r>
                    </a:p>
                  </a:txBody>
                  <a:tcPr marL="91440" marR="91440" marT="45720" marB="45720" anchor="ctr">
                    <a:solidFill>
                      <a:srgbClr val="F7F0E1"/>
                    </a:solidFill>
                  </a:tcPr>
                </a:tc>
                <a:tc>
                  <a:txBody>
                    <a:bodyPr>
                      <a:noAutofit/>
                    </a:bodyPr>
                    <a:lstStyle/>
                    <a:p>
                      <a:r>
                        <a:rPr sz="1725" b="0">
                          <a:solidFill>
                            <a:srgbClr val="172B27"/>
                          </a:solidFill>
                          <a:latin typeface="Arial"/>
                          <a:ea typeface="Arial"/>
                          <a:cs typeface="Arial"/>
                        </a:rPr>
                        <a:t>Contracts may require more capital</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EE7CD591-F2EC-4E08-9278-2FB6D837869E}"/>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Analyst synthesis. The disagreement is over net returns and execution, not whether the assets exist.</a:t>
            </a:r>
          </a:p>
        </p:txBody>
      </p:sp>
      <p:sp>
        <p:nvSpPr>
          <p:cNvPr id="5" name="source-link">
            <a:extLst xmlns:a="http://schemas.openxmlformats.org/drawingml/2006/main">
              <a:ext uri="{FF2B5EF4-FFF2-40B4-BE49-F238E27FC236}">
                <a16:creationId xmlns:a16="http://schemas.microsoft.com/office/drawing/2014/main" id="{9D08D555-85CB-4FB5-B476-346BFC6DCB8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6466b7f8e4b4750"/>
              </a:rPr>
              <a:t>E / Hertz Q2 2026 earnings release / 6 Aug 2026</a:t>
            </a:r>
          </a:p>
        </p:txBody>
      </p:sp>
      <p:sp>
        <p:nvSpPr>
          <p:cNvPr id="6" name="source-link">
            <a:extLst xmlns:a="http://schemas.openxmlformats.org/drawingml/2006/main">
              <a:ext uri="{FF2B5EF4-FFF2-40B4-BE49-F238E27FC236}">
                <a16:creationId xmlns:a16="http://schemas.microsoft.com/office/drawing/2014/main" id="{D339DBFC-22AF-4722-A449-73A446E48020}"/>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bf199424c8314256"/>
              </a:rPr>
              <a:t>Q / Hertz June 2026 Form 10-Q / 6 Aug 2026</a:t>
            </a:r>
          </a:p>
        </p:txBody>
      </p:sp>
      <p:sp>
        <p:nvSpPr>
          <p:cNvPr id="7" name="source-link">
            <a:extLst xmlns:a="http://schemas.openxmlformats.org/drawingml/2006/main">
              <a:ext uri="{FF2B5EF4-FFF2-40B4-BE49-F238E27FC236}">
                <a16:creationId xmlns:a16="http://schemas.microsoft.com/office/drawing/2014/main" id="{D3B06CB5-E9EC-4B66-9FF1-1C84996B096E}"/>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0626c60dfde448cb"/>
              </a:rPr>
              <a:t>P / Original Hertz and Palantir partnership / 19 Oct 2022</a:t>
            </a:r>
          </a:p>
        </p:txBody>
      </p:sp>
      <p:sp>
        <p:nvSpPr>
          <p:cNvPr id="8" name="source-link">
            <a:extLst xmlns:a="http://schemas.openxmlformats.org/drawingml/2006/main">
              <a:ext uri="{FF2B5EF4-FFF2-40B4-BE49-F238E27FC236}">
                <a16:creationId xmlns:a16="http://schemas.microsoft.com/office/drawing/2014/main" id="{4662F75A-3B1C-4F5C-8E5B-455F5294A8CC}"/>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7f3c887550cc448f"/>
              </a:rPr>
              <a:t>ORO / Oro and Uber fleet partnerships / 30 Apr 2026</a:t>
            </a:r>
          </a:p>
        </p:txBody>
      </p:sp>
      <p:sp>
        <p:nvSpPr>
          <p:cNvPr id="9" name="source-link">
            <a:extLst xmlns:a="http://schemas.openxmlformats.org/drawingml/2006/main">
              <a:ext uri="{FF2B5EF4-FFF2-40B4-BE49-F238E27FC236}">
                <a16:creationId xmlns:a16="http://schemas.microsoft.com/office/drawing/2014/main" id="{EF1A98AD-4B42-4CD3-A666-CC719F911A6F}"/>
              </a:ext>
            </a:extLst>
          </p:cNvPr>
          <p:cNvSpPr>
            <a:spLocks xmlns:a="http://schemas.openxmlformats.org/drawingml/2006/main" noGrp="1"/>
          </p:cNvSpPr>
          <p:nvPr/>
        </p:nvSpPr>
        <p:spPr>
          <a:xfrm xmlns:a="http://schemas.openxmlformats.org/drawingml/2006/main">
            <a:off x="571500" y="635317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d161c4b5d34541e5"/>
              </a:rPr>
              <a:t>CALC / EpochX operating sensitivities and assumptions / 22 Sep 2026</a:t>
            </a:r>
          </a:p>
        </p:txBody>
      </p:sp>
      <p:sp>
        <p:nvSpPr>
          <p:cNvPr id="10" name="text">
            <a:extLst xmlns:a="http://schemas.openxmlformats.org/drawingml/2006/main">
              <a:ext uri="{FF2B5EF4-FFF2-40B4-BE49-F238E27FC236}">
                <a16:creationId xmlns:a16="http://schemas.microsoft.com/office/drawing/2014/main" id="{CB3D907F-2CE0-4EB2-8FD6-779A7383DC64}"/>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11" name="text">
            <a:extLst xmlns:a="http://schemas.openxmlformats.org/drawingml/2006/main">
              <a:ext uri="{FF2B5EF4-FFF2-40B4-BE49-F238E27FC236}">
                <a16:creationId xmlns:a16="http://schemas.microsoft.com/office/drawing/2014/main" id="{C5776D12-067A-42C8-96DE-A726B028C355}"/>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12" name="text">
            <a:extLst xmlns:a="http://schemas.openxmlformats.org/drawingml/2006/main">
              <a:ext uri="{FF2B5EF4-FFF2-40B4-BE49-F238E27FC236}">
                <a16:creationId xmlns:a16="http://schemas.microsoft.com/office/drawing/2014/main" id="{8E2FD02D-55E8-4931-84A1-E5F9D586AAB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3" name="text">
            <a:extLst xmlns:a="http://schemas.openxmlformats.org/drawingml/2006/main">
              <a:ext uri="{FF2B5EF4-FFF2-40B4-BE49-F238E27FC236}">
                <a16:creationId xmlns:a16="http://schemas.microsoft.com/office/drawing/2014/main" id="{C53E1EC6-87FE-4D48-A329-43DE635FCD5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057 / 60</a:t>
            </a:r>
          </a:p>
        </p:txBody>
      </p:sp>
    </p:spTree>
    <p:extLst>
      <p:ext uri="{BB962C8B-B14F-4D97-AF65-F5344CB8AC3E}">
        <p14:creationId xmlns:p14="http://schemas.microsoft.com/office/powerpoint/2010/main" val="864775644"/>
      </p:ext>
    </p:extLst>
  </p:cSld>
</p:sld>
</file>

<file path=ppt/slides/slide58.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1" name="chapter">
            <a:extLst xmlns:a="http://schemas.openxmlformats.org/drawingml/2006/main">
              <a:ext uri="{FF2B5EF4-FFF2-40B4-BE49-F238E27FC236}">
                <a16:creationId xmlns:a16="http://schemas.microsoft.com/office/drawing/2014/main" id="{F7A043E5-B8BE-428A-9155-126767BB78B9}"/>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D4FD8FB0-95E7-4742-BBA8-92DA042DACCE}"/>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next report needs progress on a short scorecard</a:t>
            </a:r>
          </a:p>
        </p:txBody>
      </p:sp>
      <p:graphicFrame>
        <p:nvGraphicFramePr>
          <p:cNvPr id="15" name=""/>
          <p:cNvGraphicFramePr/>
          <p:nvPr/>
        </p:nvGraphicFramePr>
        <p:xfrm>
          <a:off xmlns:a="http://schemas.openxmlformats.org/drawingml/2006/main" x="552450" y="1743075"/>
          <a:ext xmlns:a="http://schemas.openxmlformats.org/drawingml/2006/main" cx="11068050" cy="3638550"/>
        </p:xfrm>
        <a:graphic xmlns:a="http://schemas.openxmlformats.org/drawingml/2006/main">
          <a:graphicData uri="http://schemas.openxmlformats.org/drawingml/2006/table">
            <a:tbl>
              <a:tblPr firstRow="1" bandRow="0"/>
              <a:tblGrid>
                <a:gridCol w="3333750"/>
                <a:gridCol w="7734300"/>
              </a:tblGrid>
              <a:tr h="514350">
                <a:tc>
                  <a:txBody>
                    <a:bodyPr>
                      <a:noAutofit/>
                    </a:bodyPr>
                    <a:lstStyle/>
                    <a:p>
                      <a:r>
                        <a:rPr sz="1650" b="1">
                          <a:solidFill>
                            <a:srgbClr val="F0E5CF"/>
                          </a:solidFill>
                          <a:latin typeface="Arial"/>
                          <a:ea typeface="Arial"/>
                          <a:cs typeface="Arial"/>
                        </a:rPr>
                        <a:t>What to monitor</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Reference or evidence needed</a:t>
                      </a:r>
                    </a:p>
                  </a:txBody>
                  <a:tcPr marL="91440" marR="91440" marT="45720" marB="45720" anchor="ctr">
                    <a:solidFill>
                      <a:srgbClr val="103B35"/>
                    </a:solidFill>
                  </a:tcPr>
                </a:tc>
              </a:tr>
              <a:tr h="624840">
                <a:tc>
                  <a:txBody>
                    <a:bodyPr>
                      <a:noAutofit/>
                    </a:bodyPr>
                    <a:lstStyle/>
                    <a:p>
                      <a:r>
                        <a:rPr sz="1800" b="1">
                          <a:solidFill>
                            <a:srgbClr val="172B27"/>
                          </a:solidFill>
                          <a:latin typeface="Arial"/>
                          <a:ea typeface="Arial"/>
                          <a:cs typeface="Arial"/>
                        </a:rPr>
                        <a:t>Corporate EBITDA</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Q3 guide: $275M–$325M</a:t>
                      </a:r>
                    </a:p>
                  </a:txBody>
                  <a:tcPr marL="91440" marR="91440" marT="45720" marB="45720" anchor="ctr">
                    <a:solidFill>
                      <a:srgbClr val="F7F0E1"/>
                    </a:solidFill>
                  </a:tcPr>
                </a:tc>
              </a:tr>
              <a:tr h="624840">
                <a:tc>
                  <a:txBody>
                    <a:bodyPr>
                      <a:noAutofit/>
                    </a:bodyPr>
                    <a:lstStyle/>
                    <a:p>
                      <a:r>
                        <a:rPr sz="1800" b="1">
                          <a:solidFill>
                            <a:srgbClr val="172B27"/>
                          </a:solidFill>
                          <a:latin typeface="Arial"/>
                          <a:ea typeface="Arial"/>
                          <a:cs typeface="Arial"/>
                        </a:rPr>
                        <a:t>Net DPU</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Q3 guide: $285–$295 per month</a:t>
                      </a:r>
                    </a:p>
                  </a:txBody>
                  <a:tcPr marL="91440" marR="91440" marT="45720" marB="45720" anchor="ctr">
                    <a:solidFill>
                      <a:srgbClr val="EEE5D5"/>
                    </a:solidFill>
                  </a:tcPr>
                </a:tc>
              </a:tr>
              <a:tr h="624840">
                <a:tc>
                  <a:txBody>
                    <a:bodyPr>
                      <a:noAutofit/>
                    </a:bodyPr>
                    <a:lstStyle/>
                    <a:p>
                      <a:r>
                        <a:rPr sz="1800" b="1">
                          <a:solidFill>
                            <a:srgbClr val="172B27"/>
                          </a:solidFill>
                          <a:latin typeface="Arial"/>
                          <a:ea typeface="Arial"/>
                          <a:cs typeface="Arial"/>
                        </a:rPr>
                        <a:t>Demand and utilization</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Q3 transaction-day guide: about +1%</a:t>
                      </a:r>
                    </a:p>
                  </a:txBody>
                  <a:tcPr marL="91440" marR="91440" marT="45720" marB="45720" anchor="ctr">
                    <a:solidFill>
                      <a:srgbClr val="F7F0E1"/>
                    </a:solidFill>
                  </a:tcPr>
                </a:tc>
              </a:tr>
              <a:tr h="624840">
                <a:tc>
                  <a:txBody>
                    <a:bodyPr>
                      <a:noAutofit/>
                    </a:bodyPr>
                    <a:lstStyle/>
                    <a:p>
                      <a:r>
                        <a:rPr sz="1800" b="1">
                          <a:solidFill>
                            <a:srgbClr val="172B27"/>
                          </a:solidFill>
                          <a:latin typeface="Arial"/>
                          <a:ea typeface="Arial"/>
                          <a:cs typeface="Arial"/>
                        </a:rPr>
                        <a:t>Liquidity</a:t>
                      </a:r>
                    </a:p>
                  </a:txBody>
                  <a:tcPr marL="91440" marR="91440" marT="45720" marB="45720" anchor="ctr">
                    <a:solidFill>
                      <a:srgbClr val="EEE5D5"/>
                    </a:solidFill>
                  </a:tcPr>
                </a:tc>
                <a:tc>
                  <a:txBody>
                    <a:bodyPr>
                      <a:noAutofit/>
                    </a:bodyPr>
                    <a:lstStyle/>
                    <a:p>
                      <a:r>
                        <a:rPr sz="1800" b="0">
                          <a:solidFill>
                            <a:srgbClr val="172B27"/>
                          </a:solidFill>
                          <a:latin typeface="Arial"/>
                          <a:ea typeface="Arial"/>
                          <a:cs typeface="Arial"/>
                        </a:rPr>
                        <a:t>2026 year-end outlook: $1.0B–$1.4B</a:t>
                      </a:r>
                    </a:p>
                  </a:txBody>
                  <a:tcPr marL="91440" marR="91440" marT="45720" marB="45720" anchor="ctr">
                    <a:solidFill>
                      <a:srgbClr val="EEE5D5"/>
                    </a:solidFill>
                  </a:tcPr>
                </a:tc>
              </a:tr>
              <a:tr h="624840">
                <a:tc>
                  <a:txBody>
                    <a:bodyPr>
                      <a:noAutofit/>
                    </a:bodyPr>
                    <a:lstStyle/>
                    <a:p>
                      <a:r>
                        <a:rPr sz="1800" b="1">
                          <a:solidFill>
                            <a:srgbClr val="172B27"/>
                          </a:solidFill>
                          <a:latin typeface="Arial"/>
                          <a:ea typeface="Arial"/>
                          <a:cs typeface="Arial"/>
                        </a:rPr>
                        <a:t>Operating proof</a:t>
                      </a:r>
                    </a:p>
                  </a:txBody>
                  <a:tcPr marL="91440" marR="91440" marT="45720" marB="45720" anchor="ctr">
                    <a:solidFill>
                      <a:srgbClr val="F7F0E1"/>
                    </a:solidFill>
                  </a:tcPr>
                </a:tc>
                <a:tc>
                  <a:txBody>
                    <a:bodyPr>
                      <a:noAutofit/>
                    </a:bodyPr>
                    <a:lstStyle/>
                    <a:p>
                      <a:r>
                        <a:rPr sz="1800" b="0">
                          <a:solidFill>
                            <a:srgbClr val="172B27"/>
                          </a:solidFill>
                          <a:latin typeface="Arial"/>
                          <a:ea typeface="Arial"/>
                          <a:cs typeface="Arial"/>
                        </a:rPr>
                        <a:t>Downtime, labor cost and service quality</a:t>
                      </a:r>
                    </a:p>
                  </a:txBody>
                  <a:tcPr marL="91440" marR="91440" marT="45720" marB="45720" anchor="ctr">
                    <a:solidFill>
                      <a:srgbClr val="F7F0E1"/>
                    </a:solidFill>
                  </a:tcPr>
                </a:tc>
              </a:tr>
            </a:tbl>
          </a:graphicData>
        </a:graphic>
      </p:graphicFrame>
      <p:sp>
        <p:nvSpPr>
          <p:cNvPr id="4" name="takeaway">
            <a:extLst xmlns:a="http://schemas.openxmlformats.org/drawingml/2006/main">
              <a:ext uri="{FF2B5EF4-FFF2-40B4-BE49-F238E27FC236}">
                <a16:creationId xmlns:a16="http://schemas.microsoft.com/office/drawing/2014/main" id="{D58D23A1-417D-4845-AA16-C36B139078C5}"/>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Guidance is management’s. The operating-proof request is our proposed follow-up.</a:t>
            </a:r>
          </a:p>
        </p:txBody>
      </p:sp>
      <p:sp>
        <p:nvSpPr>
          <p:cNvPr id="5" name="source-link">
            <a:extLst xmlns:a="http://schemas.openxmlformats.org/drawingml/2006/main">
              <a:ext uri="{FF2B5EF4-FFF2-40B4-BE49-F238E27FC236}">
                <a16:creationId xmlns:a16="http://schemas.microsoft.com/office/drawing/2014/main" id="{D2EFECDA-B5F3-4872-86F0-C4674D565DBD}"/>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6929841822264501"/>
              </a:rPr>
              <a:t>M / Q2 2026 management prepared remarks / 6 Aug 2026</a:t>
            </a:r>
          </a:p>
        </p:txBody>
      </p:sp>
      <p:sp>
        <p:nvSpPr>
          <p:cNvPr id="6" name="source-link">
            <a:extLst xmlns:a="http://schemas.openxmlformats.org/drawingml/2006/main">
              <a:ext uri="{FF2B5EF4-FFF2-40B4-BE49-F238E27FC236}">
                <a16:creationId xmlns:a16="http://schemas.microsoft.com/office/drawing/2014/main" id="{6C1E0527-D8B6-4968-AA51-01D2D56EA793}"/>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f5bc089157374a46"/>
              </a:rPr>
              <a:t>CALC / EpochX operating sensitivities and assumptions / 22 Sep 2026</a:t>
            </a:r>
          </a:p>
        </p:txBody>
      </p:sp>
      <p:sp>
        <p:nvSpPr>
          <p:cNvPr id="7" name="text">
            <a:extLst xmlns:a="http://schemas.openxmlformats.org/drawingml/2006/main">
              <a:ext uri="{FF2B5EF4-FFF2-40B4-BE49-F238E27FC236}">
                <a16:creationId xmlns:a16="http://schemas.microsoft.com/office/drawing/2014/main" id="{B9318AD4-1DDF-4C4F-AD04-90BEF55963E1}"/>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8" name="text">
            <a:extLst xmlns:a="http://schemas.openxmlformats.org/drawingml/2006/main">
              <a:ext uri="{FF2B5EF4-FFF2-40B4-BE49-F238E27FC236}">
                <a16:creationId xmlns:a16="http://schemas.microsoft.com/office/drawing/2014/main" id="{E690817B-E1DB-40FE-BCB5-466AF565AEF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9" name="text">
            <a:extLst xmlns:a="http://schemas.openxmlformats.org/drawingml/2006/main">
              <a:ext uri="{FF2B5EF4-FFF2-40B4-BE49-F238E27FC236}">
                <a16:creationId xmlns:a16="http://schemas.microsoft.com/office/drawing/2014/main" id="{6D3F660B-FC6E-42E9-AFFC-FD611D1E3963}"/>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10" name="text">
            <a:extLst xmlns:a="http://schemas.openxmlformats.org/drawingml/2006/main">
              <a:ext uri="{FF2B5EF4-FFF2-40B4-BE49-F238E27FC236}">
                <a16:creationId xmlns:a16="http://schemas.microsoft.com/office/drawing/2014/main" id="{E3EA6CC8-25B5-4E0F-ABCF-14F68443F04A}"/>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058 / 60</a:t>
            </a:r>
          </a:p>
        </p:txBody>
      </p:sp>
    </p:spTree>
    <p:extLst>
      <p:ext uri="{BB962C8B-B14F-4D97-AF65-F5344CB8AC3E}">
        <p14:creationId xmlns:p14="http://schemas.microsoft.com/office/powerpoint/2010/main" val="1725157212"/>
      </p:ext>
    </p:extLst>
  </p:cSld>
</p:sld>
</file>

<file path=ppt/slides/slide59.xml><?xml version="1.0" encoding="utf-8"?>
<p:sld xmlns:p="http://schemas.openxmlformats.org/presentationml/2006/main">
  <p:cSld>
    <p:bg>
      <p:bgPr>
        <a:solidFill xmlns:a="http://schemas.openxmlformats.org/drawingml/2006/main">
          <a:srgbClr val="F7F0E1"/>
        </a:solidFill>
      </p:bgPr>
    </p:bg>
    <p:spTree>
      <p:nvGrpSpPr>
        <p:cNvPr id="1" name=""/>
        <p:cNvGrpSpPr/>
        <p:nvPr/>
      </p:nvGrpSpPr>
      <p:grpSpPr>
        <a:xfrm xmlns:a="http://schemas.openxmlformats.org/drawingml/2006/main"/>
      </p:grpSpPr>
      <p:sp>
        <p:nvSpPr>
          <p:cNvPr id="10" name="chapter">
            <a:extLst xmlns:a="http://schemas.openxmlformats.org/drawingml/2006/main">
              <a:ext uri="{FF2B5EF4-FFF2-40B4-BE49-F238E27FC236}">
                <a16:creationId xmlns:a16="http://schemas.microsoft.com/office/drawing/2014/main" id="{3E870580-E963-4116-B556-10BBFA50A8CA}"/>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7B5A24"/>
                </a:solidFill>
                <a:latin typeface="Arial"/>
                <a:ea typeface="Arial"/>
                <a:cs typeface="Arial"/>
              </a:defRPr>
            </a:pPr>
            <a:r>
              <a:rPr sz="975" b="0" i="0">
                <a:solidFill>
                  <a:srgbClr val="7B5A24"/>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89B959F9-83E8-468F-93A0-7848FDC99E46}"/>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925" b="0" i="0">
                <a:solidFill>
                  <a:srgbClr val="172B27"/>
                </a:solidFill>
                <a:latin typeface="Georgia"/>
                <a:ea typeface="Georgia"/>
                <a:cs typeface="Georgia"/>
              </a:defRPr>
            </a:pPr>
            <a:r>
              <a:rPr sz="2925" b="0" i="0">
                <a:solidFill>
                  <a:srgbClr val="172B27"/>
                </a:solidFill>
                <a:latin typeface="Georgia"/>
                <a:ea typeface="Georgia"/>
                <a:cs typeface="Georgia"/>
              </a:rPr>
              <a:t>The most useful next disclosures concern returns and contracts</a:t>
            </a:r>
          </a:p>
        </p:txBody>
      </p:sp>
      <p:graphicFrame>
        <p:nvGraphicFramePr>
          <p:cNvPr id="14" name=""/>
          <p:cNvGraphicFramePr/>
          <p:nvPr/>
        </p:nvGraphicFramePr>
        <p:xfrm>
          <a:off xmlns:a="http://schemas.openxmlformats.org/drawingml/2006/main" x="552450" y="1743075"/>
          <a:ext xmlns:a="http://schemas.openxmlformats.org/drawingml/2006/main" cx="11068050" cy="3429000"/>
        </p:xfrm>
        <a:graphic xmlns:a="http://schemas.openxmlformats.org/drawingml/2006/main">
          <a:graphicData uri="http://schemas.openxmlformats.org/drawingml/2006/table">
            <a:tbl>
              <a:tblPr firstRow="1" bandRow="0"/>
              <a:tblGrid>
                <a:gridCol w="3190875"/>
                <a:gridCol w="7877175"/>
              </a:tblGrid>
              <a:tr h="514350">
                <a:tc>
                  <a:txBody>
                    <a:bodyPr>
                      <a:noAutofit/>
                    </a:bodyPr>
                    <a:lstStyle/>
                    <a:p>
                      <a:r>
                        <a:rPr sz="1650" b="1">
                          <a:solidFill>
                            <a:srgbClr val="F0E5CF"/>
                          </a:solidFill>
                          <a:latin typeface="Arial"/>
                          <a:ea typeface="Arial"/>
                          <a:cs typeface="Arial"/>
                        </a:rPr>
                        <a:t>Area</a:t>
                      </a:r>
                    </a:p>
                  </a:txBody>
                  <a:tcPr marL="91440" marR="91440" marT="45720" marB="45720" anchor="ctr">
                    <a:solidFill>
                      <a:srgbClr val="103B35"/>
                    </a:solidFill>
                  </a:tcPr>
                </a:tc>
                <a:tc>
                  <a:txBody>
                    <a:bodyPr>
                      <a:noAutofit/>
                    </a:bodyPr>
                    <a:lstStyle/>
                    <a:p>
                      <a:r>
                        <a:rPr sz="1650" b="1">
                          <a:solidFill>
                            <a:srgbClr val="F0E5CF"/>
                          </a:solidFill>
                          <a:latin typeface="Arial"/>
                          <a:ea typeface="Arial"/>
                          <a:cs typeface="Arial"/>
                        </a:rPr>
                        <a:t>Disclosure that would change the analysis</a:t>
                      </a:r>
                    </a:p>
                  </a:txBody>
                  <a:tcPr marL="91440" marR="91440" marT="45720" marB="45720" anchor="ctr">
                    <a:solidFill>
                      <a:srgbClr val="103B35"/>
                    </a:solidFill>
                  </a:tcPr>
                </a:tc>
              </a:tr>
              <a:tr h="728663">
                <a:tc>
                  <a:txBody>
                    <a:bodyPr>
                      <a:noAutofit/>
                    </a:bodyPr>
                    <a:lstStyle/>
                    <a:p>
                      <a:r>
                        <a:rPr sz="1875" b="1">
                          <a:solidFill>
                            <a:srgbClr val="172B27"/>
                          </a:solidFill>
                          <a:latin typeface="Arial"/>
                          <a:ea typeface="Arial"/>
                          <a:cs typeface="Arial"/>
                        </a:rPr>
                        <a:t>Palantir economics</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All-in cost and independently tracked net savings</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Oro contracts</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Fees, contribution and who funds each fleet</a:t>
                      </a:r>
                    </a:p>
                  </a:txBody>
                  <a:tcPr marL="91440" marR="91440" marT="45720" marB="45720" anchor="ctr">
                    <a:solidFill>
                      <a:srgbClr val="EEE5D5"/>
                    </a:solidFill>
                  </a:tcPr>
                </a:tc>
              </a:tr>
              <a:tr h="728663">
                <a:tc>
                  <a:txBody>
                    <a:bodyPr>
                      <a:noAutofit/>
                    </a:bodyPr>
                    <a:lstStyle/>
                    <a:p>
                      <a:r>
                        <a:rPr sz="1875" b="1">
                          <a:solidFill>
                            <a:srgbClr val="172B27"/>
                          </a:solidFill>
                          <a:latin typeface="Arial"/>
                          <a:ea typeface="Arial"/>
                          <a:cs typeface="Arial"/>
                        </a:rPr>
                        <a:t>Fleet productivity</a:t>
                      </a:r>
                    </a:p>
                  </a:txBody>
                  <a:tcPr marL="91440" marR="91440" marT="45720" marB="45720" anchor="ctr">
                    <a:solidFill>
                      <a:srgbClr val="F7F0E1"/>
                    </a:solidFill>
                  </a:tcPr>
                </a:tc>
                <a:tc>
                  <a:txBody>
                    <a:bodyPr>
                      <a:noAutofit/>
                    </a:bodyPr>
                    <a:lstStyle/>
                    <a:p>
                      <a:r>
                        <a:rPr sz="1875" b="0">
                          <a:solidFill>
                            <a:srgbClr val="172B27"/>
                          </a:solidFill>
                          <a:latin typeface="Arial"/>
                          <a:ea typeface="Arial"/>
                          <a:cs typeface="Arial"/>
                        </a:rPr>
                        <a:t>Paid days recovered versus spare vehicles removed</a:t>
                      </a:r>
                    </a:p>
                  </a:txBody>
                  <a:tcPr marL="91440" marR="91440" marT="45720" marB="45720" anchor="ctr">
                    <a:solidFill>
                      <a:srgbClr val="F7F0E1"/>
                    </a:solidFill>
                  </a:tcPr>
                </a:tc>
              </a:tr>
              <a:tr h="728663">
                <a:tc>
                  <a:txBody>
                    <a:bodyPr>
                      <a:noAutofit/>
                    </a:bodyPr>
                    <a:lstStyle/>
                    <a:p>
                      <a:r>
                        <a:rPr sz="1875" b="1">
                          <a:solidFill>
                            <a:srgbClr val="172B27"/>
                          </a:solidFill>
                          <a:latin typeface="Arial"/>
                          <a:ea typeface="Arial"/>
                          <a:cs typeface="Arial"/>
                        </a:rPr>
                        <a:t>Financing path</a:t>
                      </a:r>
                    </a:p>
                  </a:txBody>
                  <a:tcPr marL="91440" marR="91440" marT="45720" marB="45720" anchor="ctr">
                    <a:solidFill>
                      <a:srgbClr val="EEE5D5"/>
                    </a:solidFill>
                  </a:tcPr>
                </a:tc>
                <a:tc>
                  <a:txBody>
                    <a:bodyPr>
                      <a:noAutofit/>
                    </a:bodyPr>
                    <a:lstStyle/>
                    <a:p>
                      <a:r>
                        <a:rPr sz="1875" b="0">
                          <a:solidFill>
                            <a:srgbClr val="172B27"/>
                          </a:solidFill>
                          <a:latin typeface="Arial"/>
                          <a:ea typeface="Arial"/>
                          <a:cs typeface="Arial"/>
                        </a:rPr>
                        <a:t>Cash requirements and a reconciled diluted share count</a:t>
                      </a:r>
                    </a:p>
                  </a:txBody>
                  <a:tcPr marL="91440" marR="91440" marT="45720" marB="45720" anchor="ctr">
                    <a:solidFill>
                      <a:srgbClr val="EEE5D5"/>
                    </a:solidFill>
                  </a:tcPr>
                </a:tc>
              </a:tr>
            </a:tbl>
          </a:graphicData>
        </a:graphic>
      </p:graphicFrame>
      <p:sp>
        <p:nvSpPr>
          <p:cNvPr id="4" name="takeaway">
            <a:extLst xmlns:a="http://schemas.openxmlformats.org/drawingml/2006/main">
              <a:ext uri="{FF2B5EF4-FFF2-40B4-BE49-F238E27FC236}">
                <a16:creationId xmlns:a16="http://schemas.microsoft.com/office/drawing/2014/main" id="{548FB204-1707-4CB8-AE02-0D6734307979}"/>
              </a:ext>
            </a:extLst>
          </p:cNvPr>
          <p:cNvSpPr>
            <a:spLocks xmlns:a="http://schemas.openxmlformats.org/drawingml/2006/main" noGrp="1"/>
          </p:cNvSpPr>
          <p:nvPr/>
        </p:nvSpPr>
        <p:spPr>
          <a:xfrm xmlns:a="http://schemas.openxmlformats.org/drawingml/2006/main">
            <a:off x="571500" y="5524500"/>
            <a:ext cx="1100137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500" b="0" i="0">
                <a:solidFill>
                  <a:srgbClr val="172B27"/>
                </a:solidFill>
                <a:latin typeface="Arial"/>
                <a:ea typeface="Arial"/>
                <a:cs typeface="Arial"/>
              </a:defRPr>
            </a:pPr>
            <a:r>
              <a:rPr sz="1500" b="0" i="0">
                <a:solidFill>
                  <a:srgbClr val="172B27"/>
                </a:solidFill>
                <a:latin typeface="Arial"/>
                <a:ea typeface="Arial"/>
                <a:cs typeface="Arial"/>
              </a:rPr>
              <a:t>Research questions. These values are not established by the reviewed sources.</a:t>
            </a:r>
          </a:p>
        </p:txBody>
      </p:sp>
      <p:sp>
        <p:nvSpPr>
          <p:cNvPr id="5" name="source-link">
            <a:extLst xmlns:a="http://schemas.openxmlformats.org/drawingml/2006/main">
              <a:ext uri="{FF2B5EF4-FFF2-40B4-BE49-F238E27FC236}">
                <a16:creationId xmlns:a16="http://schemas.microsoft.com/office/drawing/2014/main" id="{05397BA3-59FE-43DE-A8C8-1202D315B127}"/>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746F60"/>
                </a:solidFill>
                <a:latin typeface="Arial"/>
                <a:ea typeface="Arial"/>
                <a:cs typeface="Arial"/>
              </a:defRPr>
            </a:pPr>
            <a:r>
              <a:rPr sz="863" b="0" i="0">
                <a:solidFill>
                  <a:srgbClr val="746F60"/>
                </a:solidFill>
                <a:latin typeface="Arial"/>
                <a:ea typeface="Arial"/>
                <a:cs typeface="Arial"/>
                <a:hlinkClick xmlns:r="http://schemas.openxmlformats.org/officeDocument/2006/relationships" r:id="R8b94b12ff399469b"/>
              </a:rPr>
              <a:t>CALC / EpochX operating sensitivities and assumptions / 22 Sep 2026</a:t>
            </a:r>
          </a:p>
        </p:txBody>
      </p:sp>
      <p:sp>
        <p:nvSpPr>
          <p:cNvPr id="6" name="text">
            <a:extLst xmlns:a="http://schemas.openxmlformats.org/drawingml/2006/main">
              <a:ext uri="{FF2B5EF4-FFF2-40B4-BE49-F238E27FC236}">
                <a16:creationId xmlns:a16="http://schemas.microsoft.com/office/drawing/2014/main" id="{A387BC2B-FD03-4BDA-ABED-5247E15FD10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172B27"/>
                </a:solidFill>
                <a:latin typeface="Arial"/>
                <a:ea typeface="Arial"/>
                <a:cs typeface="Arial"/>
              </a:defRPr>
            </a:pPr>
            <a:r>
              <a:rPr sz="1875" b="0" i="0">
                <a:solidFill>
                  <a:srgbClr val="172B27"/>
                </a:solidFill>
                <a:latin typeface="Arial"/>
                <a:ea typeface="Arial"/>
                <a:cs typeface="Arial"/>
              </a:rPr>
              <a:t>Epoch</a:t>
            </a:r>
          </a:p>
        </p:txBody>
      </p:sp>
      <p:sp>
        <p:nvSpPr>
          <p:cNvPr id="7" name="text">
            <a:extLst xmlns:a="http://schemas.openxmlformats.org/drawingml/2006/main">
              <a:ext uri="{FF2B5EF4-FFF2-40B4-BE49-F238E27FC236}">
                <a16:creationId xmlns:a16="http://schemas.microsoft.com/office/drawing/2014/main" id="{BEAE4B36-B94C-4626-8437-0D33FE85B2B8}"/>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176B63"/>
                </a:solidFill>
                <a:latin typeface="Georgia"/>
                <a:ea typeface="Georgia"/>
                <a:cs typeface="Georgia"/>
              </a:defRPr>
            </a:pPr>
            <a:r>
              <a:rPr sz="2025" b="0" i="1">
                <a:solidFill>
                  <a:srgbClr val="176B63"/>
                </a:solidFill>
                <a:latin typeface="Georgia"/>
                <a:ea typeface="Georgia"/>
                <a:cs typeface="Georgia"/>
              </a:rPr>
              <a:t>X</a:t>
            </a:r>
          </a:p>
        </p:txBody>
      </p:sp>
      <p:sp>
        <p:nvSpPr>
          <p:cNvPr id="8" name="text">
            <a:extLst xmlns:a="http://schemas.openxmlformats.org/drawingml/2006/main">
              <a:ext uri="{FF2B5EF4-FFF2-40B4-BE49-F238E27FC236}">
                <a16:creationId xmlns:a16="http://schemas.microsoft.com/office/drawing/2014/main" id="{CE9A12EE-B5CA-4AA4-A994-5C15CC347A46}"/>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746F60"/>
                </a:solidFill>
                <a:latin typeface="Arial"/>
                <a:ea typeface="Arial"/>
                <a:cs typeface="Arial"/>
              </a:defRPr>
            </a:pPr>
            <a:r>
              <a:rPr sz="825" b="0" i="0">
                <a:solidFill>
                  <a:srgbClr val="746F60"/>
                </a:solidFill>
                <a:latin typeface="Arial"/>
                <a:ea typeface="Arial"/>
                <a:cs typeface="Arial"/>
              </a:rPr>
              <a:t>FIELD TAPE / YOUTUBE HIGHLIGHTS</a:t>
            </a:r>
          </a:p>
        </p:txBody>
      </p:sp>
      <p:sp>
        <p:nvSpPr>
          <p:cNvPr id="9" name="text">
            <a:extLst xmlns:a="http://schemas.openxmlformats.org/drawingml/2006/main">
              <a:ext uri="{FF2B5EF4-FFF2-40B4-BE49-F238E27FC236}">
                <a16:creationId xmlns:a16="http://schemas.microsoft.com/office/drawing/2014/main" id="{0BCD59E1-F09B-4ED3-97B3-1EAEC11A8915}"/>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746F60"/>
                </a:solidFill>
                <a:latin typeface="Arial"/>
                <a:ea typeface="Arial"/>
                <a:cs typeface="Arial"/>
              </a:defRPr>
            </a:pPr>
            <a:r>
              <a:rPr sz="1050" b="0" i="0">
                <a:solidFill>
                  <a:srgbClr val="746F60"/>
                </a:solidFill>
                <a:latin typeface="Arial"/>
                <a:ea typeface="Arial"/>
                <a:cs typeface="Arial"/>
              </a:rPr>
              <a:t>059 / 60</a:t>
            </a:r>
          </a:p>
        </p:txBody>
      </p:sp>
    </p:spTree>
    <p:extLst>
      <p:ext uri="{BB962C8B-B14F-4D97-AF65-F5344CB8AC3E}">
        <p14:creationId xmlns:p14="http://schemas.microsoft.com/office/powerpoint/2010/main" val="1091200206"/>
      </p:ext>
    </p:extLst>
  </p:cSld>
</p:sld>
</file>

<file path=ppt/slides/slide60.xml><?xml version="1.0" encoding="utf-8"?>
<p:sld xmlns:p="http://schemas.openxmlformats.org/presentationml/2006/main">
  <p:cSld>
    <p:bg>
      <p:bgPr>
        <a:solidFill xmlns:a="http://schemas.openxmlformats.org/drawingml/2006/main">
          <a:srgbClr val="081D1A"/>
        </a:solidFill>
      </p:bgPr>
    </p:bg>
    <p:spTree>
      <p:nvGrpSpPr>
        <p:cNvPr id="1" name=""/>
        <p:cNvGrpSpPr/>
        <p:nvPr/>
      </p:nvGrpSpPr>
      <p:grpSpPr>
        <a:xfrm xmlns:a="http://schemas.openxmlformats.org/drawingml/2006/main"/>
      </p:grpSpPr>
      <p:sp>
        <p:nvSpPr>
          <p:cNvPr id="15" name="chapter">
            <a:extLst xmlns:a="http://schemas.openxmlformats.org/drawingml/2006/main">
              <a:ext uri="{FF2B5EF4-FFF2-40B4-BE49-F238E27FC236}">
                <a16:creationId xmlns:a16="http://schemas.microsoft.com/office/drawing/2014/main" id="{1862C330-02EB-4C8C-8D56-378D86A2B2DD}"/>
              </a:ext>
            </a:extLst>
          </p:cNvPr>
          <p:cNvSpPr>
            <a:spLocks xmlns:a="http://schemas.openxmlformats.org/drawingml/2006/main" noGrp="1"/>
          </p:cNvSpPr>
          <p:nvPr/>
        </p:nvSpPr>
        <p:spPr>
          <a:xfrm xmlns:a="http://schemas.openxmlformats.org/drawingml/2006/main">
            <a:off x="533400" y="266700"/>
            <a:ext cx="11049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975" b="0" i="0">
                <a:solidFill>
                  <a:srgbClr val="B99552"/>
                </a:solidFill>
                <a:latin typeface="Arial"/>
                <a:ea typeface="Arial"/>
                <a:cs typeface="Arial"/>
              </a:defRPr>
            </a:pPr>
            <a:r>
              <a:rPr sz="975" b="0" i="0">
                <a:solidFill>
                  <a:srgbClr val="B99552"/>
                </a:solidFill>
                <a:latin typeface="Arial"/>
                <a:ea typeface="Arial"/>
                <a:cs typeface="Arial"/>
              </a:rPr>
              <a:t>07 / TARGETS, VALUATION AND THE NEXT EVIDENCE</a:t>
            </a:r>
          </a:p>
        </p:txBody>
      </p:sp>
      <p:sp>
        <p:nvSpPr>
          <p:cNvPr id="2" name="title">
            <a:extLst xmlns:a="http://schemas.openxmlformats.org/drawingml/2006/main">
              <a:ext uri="{FF2B5EF4-FFF2-40B4-BE49-F238E27FC236}">
                <a16:creationId xmlns:a16="http://schemas.microsoft.com/office/drawing/2014/main" id="{7C4E4F7A-622A-4636-BCC6-41EE34C73D82}"/>
              </a:ext>
            </a:extLst>
          </p:cNvPr>
          <p:cNvSpPr>
            <a:spLocks xmlns:a="http://schemas.openxmlformats.org/drawingml/2006/main" noGrp="1"/>
          </p:cNvSpPr>
          <p:nvPr/>
        </p:nvSpPr>
        <p:spPr>
          <a:xfrm xmlns:a="http://schemas.openxmlformats.org/drawingml/2006/main">
            <a:off x="504825" y="723900"/>
            <a:ext cx="11144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3300" b="0" i="0">
                <a:solidFill>
                  <a:srgbClr val="F0E5CF"/>
                </a:solidFill>
                <a:latin typeface="Georgia"/>
                <a:ea typeface="Georgia"/>
                <a:cs typeface="Georgia"/>
              </a:defRPr>
            </a:pPr>
            <a:r>
              <a:rPr sz="3300" b="0" i="0">
                <a:solidFill>
                  <a:srgbClr val="F0E5CF"/>
                </a:solidFill>
                <a:latin typeface="Georgia"/>
                <a:ea typeface="Georgia"/>
                <a:cs typeface="Georgia"/>
              </a:rPr>
              <a:t>Better returns from every car</a:t>
            </a:r>
          </a:p>
        </p:txBody>
      </p:sp>
      <p:sp>
        <p:nvSpPr>
          <p:cNvPr id="3" name="text">
            <a:extLst xmlns:a="http://schemas.openxmlformats.org/drawingml/2006/main">
              <a:ext uri="{FF2B5EF4-FFF2-40B4-BE49-F238E27FC236}">
                <a16:creationId xmlns:a16="http://schemas.microsoft.com/office/drawing/2014/main" id="{33470919-ABA1-428C-A45D-BD68D1AA1397}"/>
              </a:ext>
            </a:extLst>
          </p:cNvPr>
          <p:cNvSpPr>
            <a:spLocks xmlns:a="http://schemas.openxmlformats.org/drawingml/2006/main" noGrp="1"/>
          </p:cNvSpPr>
          <p:nvPr/>
        </p:nvSpPr>
        <p:spPr>
          <a:xfrm xmlns:a="http://schemas.openxmlformats.org/drawingml/2006/main">
            <a:off x="571500" y="195262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00" b="1" i="0">
                <a:solidFill>
                  <a:srgbClr val="B99552"/>
                </a:solidFill>
                <a:latin typeface="Arial"/>
                <a:ea typeface="Arial"/>
                <a:cs typeface="Arial"/>
              </a:defRPr>
            </a:pPr>
            <a:r>
              <a:rPr sz="1800" b="1" i="0">
                <a:solidFill>
                  <a:srgbClr val="B99552"/>
                </a:solidFill>
                <a:latin typeface="Arial"/>
                <a:ea typeface="Arial"/>
                <a:cs typeface="Arial"/>
              </a:rPr>
              <a:t>Palantir</a:t>
            </a:r>
          </a:p>
        </p:txBody>
      </p:sp>
      <p:sp>
        <p:nvSpPr>
          <p:cNvPr id="4" name="text">
            <a:extLst xmlns:a="http://schemas.openxmlformats.org/drawingml/2006/main">
              <a:ext uri="{FF2B5EF4-FFF2-40B4-BE49-F238E27FC236}">
                <a16:creationId xmlns:a16="http://schemas.microsoft.com/office/drawing/2014/main" id="{7C41AB39-C41F-473A-BD6C-9A9F0B27AC53}"/>
              </a:ext>
            </a:extLst>
          </p:cNvPr>
          <p:cNvSpPr>
            <a:spLocks xmlns:a="http://schemas.openxmlformats.org/drawingml/2006/main" noGrp="1"/>
          </p:cNvSpPr>
          <p:nvPr/>
        </p:nvSpPr>
        <p:spPr>
          <a:xfrm xmlns:a="http://schemas.openxmlformats.org/drawingml/2006/main">
            <a:off x="3238500" y="1952625"/>
            <a:ext cx="82677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0">
                <a:solidFill>
                  <a:srgbClr val="F0E5CF"/>
                </a:solidFill>
                <a:latin typeface="Arial"/>
                <a:ea typeface="Arial"/>
                <a:cs typeface="Arial"/>
              </a:defRPr>
            </a:pPr>
            <a:r>
              <a:rPr sz="2025" b="0" i="0">
                <a:solidFill>
                  <a:srgbClr val="F0E5CF"/>
                </a:solidFill>
                <a:latin typeface="Arial"/>
                <a:ea typeface="Arial"/>
                <a:cs typeface="Arial"/>
              </a:rPr>
              <a:t>A credible operating role, with ROI still to prove</a:t>
            </a:r>
          </a:p>
        </p:txBody>
      </p:sp>
      <p:sp>
        <p:nvSpPr>
          <p:cNvPr id="5" name="text">
            <a:extLst xmlns:a="http://schemas.openxmlformats.org/drawingml/2006/main">
              <a:ext uri="{FF2B5EF4-FFF2-40B4-BE49-F238E27FC236}">
                <a16:creationId xmlns:a16="http://schemas.microsoft.com/office/drawing/2014/main" id="{60BA5CC1-68EC-4251-B04C-A11CD1931510}"/>
              </a:ext>
            </a:extLst>
          </p:cNvPr>
          <p:cNvSpPr>
            <a:spLocks xmlns:a="http://schemas.openxmlformats.org/drawingml/2006/main" noGrp="1"/>
          </p:cNvSpPr>
          <p:nvPr/>
        </p:nvSpPr>
        <p:spPr>
          <a:xfrm xmlns:a="http://schemas.openxmlformats.org/drawingml/2006/main">
            <a:off x="571500" y="3190875"/>
            <a:ext cx="2476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00" b="1" i="0">
                <a:solidFill>
                  <a:srgbClr val="B99552"/>
                </a:solidFill>
                <a:latin typeface="Arial"/>
                <a:ea typeface="Arial"/>
                <a:cs typeface="Arial"/>
              </a:defRPr>
            </a:pPr>
            <a:r>
              <a:rPr sz="1800" b="1" i="0">
                <a:solidFill>
                  <a:srgbClr val="B99552"/>
                </a:solidFill>
                <a:latin typeface="Arial"/>
                <a:ea typeface="Arial"/>
                <a:cs typeface="Arial"/>
              </a:rPr>
              <a:t>The equity</a:t>
            </a:r>
          </a:p>
        </p:txBody>
      </p:sp>
      <p:sp>
        <p:nvSpPr>
          <p:cNvPr id="6" name="text">
            <a:extLst xmlns:a="http://schemas.openxmlformats.org/drawingml/2006/main">
              <a:ext uri="{FF2B5EF4-FFF2-40B4-BE49-F238E27FC236}">
                <a16:creationId xmlns:a16="http://schemas.microsoft.com/office/drawing/2014/main" id="{EC64F25C-207C-4412-B027-E69119379AC6}"/>
              </a:ext>
            </a:extLst>
          </p:cNvPr>
          <p:cNvSpPr>
            <a:spLocks xmlns:a="http://schemas.openxmlformats.org/drawingml/2006/main" noGrp="1"/>
          </p:cNvSpPr>
          <p:nvPr/>
        </p:nvSpPr>
        <p:spPr>
          <a:xfrm xmlns:a="http://schemas.openxmlformats.org/drawingml/2006/main">
            <a:off x="3238500" y="3190875"/>
            <a:ext cx="82677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0">
                <a:solidFill>
                  <a:srgbClr val="F0E5CF"/>
                </a:solidFill>
                <a:latin typeface="Arial"/>
                <a:ea typeface="Arial"/>
                <a:cs typeface="Arial"/>
              </a:defRPr>
            </a:pPr>
            <a:r>
              <a:rPr sz="2025" b="0" i="0">
                <a:solidFill>
                  <a:srgbClr val="F0E5CF"/>
                </a:solidFill>
                <a:latin typeface="Arial"/>
                <a:ea typeface="Arial"/>
                <a:cs typeface="Arial"/>
              </a:rPr>
              <a:t>Needs cash improvement to outrun financing and dilution</a:t>
            </a:r>
          </a:p>
        </p:txBody>
      </p:sp>
      <p:sp>
        <p:nvSpPr>
          <p:cNvPr id="7" name="source-link">
            <a:extLst xmlns:a="http://schemas.openxmlformats.org/drawingml/2006/main">
              <a:ext uri="{FF2B5EF4-FFF2-40B4-BE49-F238E27FC236}">
                <a16:creationId xmlns:a16="http://schemas.microsoft.com/office/drawing/2014/main" id="{3960BAF8-DD88-4648-95B3-FF823D95EF63}"/>
              </a:ext>
            </a:extLst>
          </p:cNvPr>
          <p:cNvSpPr>
            <a:spLocks xmlns:a="http://schemas.openxmlformats.org/drawingml/2006/main" noGrp="1"/>
          </p:cNvSpPr>
          <p:nvPr/>
        </p:nvSpPr>
        <p:spPr>
          <a:xfrm xmlns:a="http://schemas.openxmlformats.org/drawingml/2006/main">
            <a:off x="57150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9b0219c57ded4328"/>
              </a:rPr>
              <a:t>E / Hertz Q2 2026 earnings release / 6 Aug 2026</a:t>
            </a:r>
          </a:p>
        </p:txBody>
      </p:sp>
      <p:sp>
        <p:nvSpPr>
          <p:cNvPr id="8" name="source-link">
            <a:extLst xmlns:a="http://schemas.openxmlformats.org/drawingml/2006/main">
              <a:ext uri="{FF2B5EF4-FFF2-40B4-BE49-F238E27FC236}">
                <a16:creationId xmlns:a16="http://schemas.microsoft.com/office/drawing/2014/main" id="{92922C14-6E9E-4512-B500-D112F47E3C8D}"/>
              </a:ext>
            </a:extLst>
          </p:cNvPr>
          <p:cNvSpPr>
            <a:spLocks xmlns:a="http://schemas.openxmlformats.org/drawingml/2006/main" noGrp="1"/>
          </p:cNvSpPr>
          <p:nvPr/>
        </p:nvSpPr>
        <p:spPr>
          <a:xfrm xmlns:a="http://schemas.openxmlformats.org/drawingml/2006/main">
            <a:off x="6229350" y="6067425"/>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9f457139387c4e39"/>
              </a:rPr>
              <a:t>Q / Hertz June 2026 Form 10-Q / 6 Aug 2026</a:t>
            </a:r>
          </a:p>
        </p:txBody>
      </p:sp>
      <p:sp>
        <p:nvSpPr>
          <p:cNvPr id="9" name="source-link">
            <a:extLst xmlns:a="http://schemas.openxmlformats.org/drawingml/2006/main">
              <a:ext uri="{FF2B5EF4-FFF2-40B4-BE49-F238E27FC236}">
                <a16:creationId xmlns:a16="http://schemas.microsoft.com/office/drawing/2014/main" id="{5BA5D4FC-FFA4-418A-AE45-84126C1EAA19}"/>
              </a:ext>
            </a:extLst>
          </p:cNvPr>
          <p:cNvSpPr>
            <a:spLocks xmlns:a="http://schemas.openxmlformats.org/drawingml/2006/main" noGrp="1"/>
          </p:cNvSpPr>
          <p:nvPr/>
        </p:nvSpPr>
        <p:spPr>
          <a:xfrm xmlns:a="http://schemas.openxmlformats.org/drawingml/2006/main">
            <a:off x="57150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d83bb9cc623d4b4c"/>
              </a:rPr>
              <a:t>M / Q2 2026 management prepared remarks / 6 Aug 2026</a:t>
            </a:r>
          </a:p>
        </p:txBody>
      </p:sp>
      <p:sp>
        <p:nvSpPr>
          <p:cNvPr id="10" name="source-link">
            <a:extLst xmlns:a="http://schemas.openxmlformats.org/drawingml/2006/main">
              <a:ext uri="{FF2B5EF4-FFF2-40B4-BE49-F238E27FC236}">
                <a16:creationId xmlns:a16="http://schemas.microsoft.com/office/drawing/2014/main" id="{4B37824A-26B1-4F12-8FDE-952A859FDC8E}"/>
              </a:ext>
            </a:extLst>
          </p:cNvPr>
          <p:cNvSpPr>
            <a:spLocks xmlns:a="http://schemas.openxmlformats.org/drawingml/2006/main" noGrp="1"/>
          </p:cNvSpPr>
          <p:nvPr/>
        </p:nvSpPr>
        <p:spPr>
          <a:xfrm xmlns:a="http://schemas.openxmlformats.org/drawingml/2006/main">
            <a:off x="6229350" y="6210300"/>
            <a:ext cx="5505450" cy="152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63" b="0" i="0">
                <a:solidFill>
                  <a:srgbClr val="C8BBA2"/>
                </a:solidFill>
                <a:latin typeface="Arial"/>
                <a:ea typeface="Arial"/>
                <a:cs typeface="Arial"/>
              </a:defRPr>
            </a:pPr>
            <a:r>
              <a:rPr sz="863" b="0" i="0">
                <a:solidFill>
                  <a:srgbClr val="C8BBA2"/>
                </a:solidFill>
                <a:latin typeface="Arial"/>
                <a:ea typeface="Arial"/>
                <a:cs typeface="Arial"/>
                <a:hlinkClick xmlns:r="http://schemas.openxmlformats.org/officeDocument/2006/relationships" r:id="R7d34540c17e74e34"/>
              </a:rPr>
              <a:t>P / Original Hertz and Palantir partnership / 19 Oct 2022</a:t>
            </a:r>
          </a:p>
        </p:txBody>
      </p:sp>
      <p:sp>
        <p:nvSpPr>
          <p:cNvPr id="11" name="text">
            <a:extLst xmlns:a="http://schemas.openxmlformats.org/drawingml/2006/main">
              <a:ext uri="{FF2B5EF4-FFF2-40B4-BE49-F238E27FC236}">
                <a16:creationId xmlns:a16="http://schemas.microsoft.com/office/drawing/2014/main" id="{E3079B28-51A0-484C-8A34-651B9C1A7680}"/>
              </a:ext>
            </a:extLst>
          </p:cNvPr>
          <p:cNvSpPr>
            <a:spLocks xmlns:a="http://schemas.openxmlformats.org/drawingml/2006/main" noGrp="1"/>
          </p:cNvSpPr>
          <p:nvPr/>
        </p:nvSpPr>
        <p:spPr>
          <a:xfrm xmlns:a="http://schemas.openxmlformats.org/drawingml/2006/main">
            <a:off x="533400" y="6486525"/>
            <a:ext cx="1047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1875" b="0" i="0">
                <a:solidFill>
                  <a:srgbClr val="F0E5CF"/>
                </a:solidFill>
                <a:latin typeface="Arial"/>
                <a:ea typeface="Arial"/>
                <a:cs typeface="Arial"/>
              </a:defRPr>
            </a:pPr>
            <a:r>
              <a:rPr sz="1875" b="0" i="0">
                <a:solidFill>
                  <a:srgbClr val="F0E5CF"/>
                </a:solidFill>
                <a:latin typeface="Arial"/>
                <a:ea typeface="Arial"/>
                <a:cs typeface="Arial"/>
              </a:rPr>
              <a:t>Epoch</a:t>
            </a:r>
          </a:p>
        </p:txBody>
      </p:sp>
      <p:sp>
        <p:nvSpPr>
          <p:cNvPr id="12" name="text">
            <a:extLst xmlns:a="http://schemas.openxmlformats.org/drawingml/2006/main">
              <a:ext uri="{FF2B5EF4-FFF2-40B4-BE49-F238E27FC236}">
                <a16:creationId xmlns:a16="http://schemas.microsoft.com/office/drawing/2014/main" id="{F7E2247C-6A38-4E0A-9262-878D9351534E}"/>
              </a:ext>
            </a:extLst>
          </p:cNvPr>
          <p:cNvSpPr>
            <a:spLocks xmlns:a="http://schemas.openxmlformats.org/drawingml/2006/main" noGrp="1"/>
          </p:cNvSpPr>
          <p:nvPr/>
        </p:nvSpPr>
        <p:spPr>
          <a:xfrm xmlns:a="http://schemas.openxmlformats.org/drawingml/2006/main">
            <a:off x="1238250" y="6477000"/>
            <a:ext cx="4286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2025" b="0" i="1">
                <a:solidFill>
                  <a:srgbClr val="79BEAF"/>
                </a:solidFill>
                <a:latin typeface="Georgia"/>
                <a:ea typeface="Georgia"/>
                <a:cs typeface="Georgia"/>
              </a:defRPr>
            </a:pPr>
            <a:r>
              <a:rPr sz="2025" b="0" i="1">
                <a:solidFill>
                  <a:srgbClr val="79BEAF"/>
                </a:solidFill>
                <a:latin typeface="Georgia"/>
                <a:ea typeface="Georgia"/>
                <a:cs typeface="Georgia"/>
              </a:rPr>
              <a:t>X</a:t>
            </a:r>
          </a:p>
        </p:txBody>
      </p:sp>
      <p:sp>
        <p:nvSpPr>
          <p:cNvPr id="13" name="text">
            <a:extLst xmlns:a="http://schemas.openxmlformats.org/drawingml/2006/main">
              <a:ext uri="{FF2B5EF4-FFF2-40B4-BE49-F238E27FC236}">
                <a16:creationId xmlns:a16="http://schemas.microsoft.com/office/drawing/2014/main" id="{B0F68839-AEAE-4542-8F7B-47326D808D74}"/>
              </a:ext>
            </a:extLst>
          </p:cNvPr>
          <p:cNvSpPr>
            <a:spLocks xmlns:a="http://schemas.openxmlformats.org/drawingml/2006/main" noGrp="1"/>
          </p:cNvSpPr>
          <p:nvPr/>
        </p:nvSpPr>
        <p:spPr>
          <a:xfrm xmlns:a="http://schemas.openxmlformats.org/drawingml/2006/main">
            <a:off x="1828800" y="6562725"/>
            <a:ext cx="6191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l">
              <a:buNone/>
              <a:defRPr sz="825" b="0" i="0">
                <a:solidFill>
                  <a:srgbClr val="C8BBA2"/>
                </a:solidFill>
                <a:latin typeface="Arial"/>
                <a:ea typeface="Arial"/>
                <a:cs typeface="Arial"/>
              </a:defRPr>
            </a:pPr>
            <a:r>
              <a:rPr sz="825" b="0" i="0">
                <a:solidFill>
                  <a:srgbClr val="C8BBA2"/>
                </a:solidFill>
                <a:latin typeface="Arial"/>
                <a:ea typeface="Arial"/>
                <a:cs typeface="Arial"/>
              </a:rPr>
              <a:t>FIELD TAPE / YOUTUBE HIGHLIGHTS</a:t>
            </a:r>
          </a:p>
        </p:txBody>
      </p:sp>
      <p:sp>
        <p:nvSpPr>
          <p:cNvPr id="14" name="text">
            <a:extLst xmlns:a="http://schemas.openxmlformats.org/drawingml/2006/main">
              <a:ext uri="{FF2B5EF4-FFF2-40B4-BE49-F238E27FC236}">
                <a16:creationId xmlns:a16="http://schemas.microsoft.com/office/drawing/2014/main" id="{568A5554-A4A2-45A9-82C5-2F9E4879A5FC}"/>
              </a:ext>
            </a:extLst>
          </p:cNvPr>
          <p:cNvSpPr>
            <a:spLocks xmlns:a="http://schemas.openxmlformats.org/drawingml/2006/main" noGrp="1"/>
          </p:cNvSpPr>
          <p:nvPr/>
        </p:nvSpPr>
        <p:spPr>
          <a:xfrm xmlns:a="http://schemas.openxmlformats.org/drawingml/2006/main">
            <a:off x="10334625" y="6524625"/>
            <a:ext cx="1295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lgn="r">
              <a:buNone/>
              <a:defRPr sz="1050" b="0" i="0">
                <a:solidFill>
                  <a:srgbClr val="C8BBA2"/>
                </a:solidFill>
                <a:latin typeface="Arial"/>
                <a:ea typeface="Arial"/>
                <a:cs typeface="Arial"/>
              </a:defRPr>
            </a:pPr>
            <a:r>
              <a:rPr sz="1050" b="0" i="0">
                <a:solidFill>
                  <a:srgbClr val="C8BBA2"/>
                </a:solidFill>
                <a:latin typeface="Arial"/>
                <a:ea typeface="Arial"/>
                <a:cs typeface="Arial"/>
              </a:rPr>
              <a:t>060 / 60</a:t>
            </a:r>
          </a:p>
        </p:txBody>
      </p:sp>
    </p:spTree>
    <p:extLst>
      <p:ext uri="{BB962C8B-B14F-4D97-AF65-F5344CB8AC3E}">
        <p14:creationId xmlns:p14="http://schemas.microsoft.com/office/powerpoint/2010/main" val="193543731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2026-09-24T01:29:08.5330000Z</dcterms:created>
  <dcterms:modified xsi:type="dcterms:W3CDTF">2026-09-24T01:29:08.5330000Z</dcterms:modified>
</coreProperties>
</file>