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charts/chart1.xml" ContentType="application/vnd.openxmlformats-officedocument.drawingml.chart+xml"/>
  <Override PartName="/ppt/slides/charts/chart2.xml" ContentType="application/vnd.openxmlformats-officedocument.drawingml.chart+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3.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4.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charts/chart5.xml" ContentType="application/vnd.openxmlformats-officedocument.drawingml.chart+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charts/chart6.xml" ContentType="application/vnd.openxmlformats-officedocument.drawingml.chart+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charts/chart7.xml" ContentType="application/vnd.openxmlformats-officedocument.drawingml.chart+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charts/chart8.xml" ContentType="application/vnd.openxmlformats-officedocument.drawingml.chart+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charts/chart9.xml" ContentType="application/vnd.openxmlformats-officedocument.drawingml.chart+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charts/chart10.xml" ContentType="application/vnd.openxmlformats-officedocument.drawingml.chart+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e1172c44f20b41d3" /><Relationship Type="http://schemas.openxmlformats.org/officeDocument/2006/relationships/extended-properties" Target="/docProps/app.xml" Id="R39378578d47f4620" /><Relationship Type="http://schemas.openxmlformats.org/officeDocument/2006/relationships/officeDocument" Target="/ppt/presentation.xml" Id="Re333b5526145464f" /></Relationships>
</file>

<file path=ppt/presentation.xml><?xml version="1.0" encoding="utf-8"?>
<p:presentation xmlns:p="http://schemas.openxmlformats.org/presentationml/2006/main">
  <p:sldMasterIdLst>
    <p:sldMasterId xmlns:r="http://schemas.openxmlformats.org/officeDocument/2006/relationships" id="2147483648" r:id="Rcdfcd1f388ed49e5"/>
  </p:sldMasterIdLst>
  <p:notesMasterIdLst>
    <p:notesMasterId xmlns:r="http://schemas.openxmlformats.org/officeDocument/2006/relationships" r:id="Rbf8ce05db28c4258"/>
  </p:notesMasterIdLst>
  <p:sldIdLst>
    <p:sldId xmlns:r="http://schemas.openxmlformats.org/officeDocument/2006/relationships" id="256" r:id="Re281ae35bf6048b4"/>
    <p:sldId xmlns:r="http://schemas.openxmlformats.org/officeDocument/2006/relationships" id="257" r:id="R48cc9ceaf1ca4da7"/>
    <p:sldId xmlns:r="http://schemas.openxmlformats.org/officeDocument/2006/relationships" id="258" r:id="R0a2a2a5a84bd40d3"/>
    <p:sldId xmlns:r="http://schemas.openxmlformats.org/officeDocument/2006/relationships" id="259" r:id="R41cf87ddb1f540d1"/>
    <p:sldId xmlns:r="http://schemas.openxmlformats.org/officeDocument/2006/relationships" id="260" r:id="R15ef06e3e5a943e5"/>
    <p:sldId xmlns:r="http://schemas.openxmlformats.org/officeDocument/2006/relationships" id="261" r:id="R394aa698928b4d8f"/>
    <p:sldId xmlns:r="http://schemas.openxmlformats.org/officeDocument/2006/relationships" id="262" r:id="Rf687ce117a7a4b71"/>
    <p:sldId xmlns:r="http://schemas.openxmlformats.org/officeDocument/2006/relationships" id="263" r:id="Rce2e7566300742b4"/>
    <p:sldId xmlns:r="http://schemas.openxmlformats.org/officeDocument/2006/relationships" id="264" r:id="R26bc0a424a5b4c80"/>
    <p:sldId xmlns:r="http://schemas.openxmlformats.org/officeDocument/2006/relationships" id="265" r:id="Rb0a3b5c5e4184338"/>
    <p:sldId xmlns:r="http://schemas.openxmlformats.org/officeDocument/2006/relationships" id="266" r:id="R29469c59f1e3423b"/>
    <p:sldId xmlns:r="http://schemas.openxmlformats.org/officeDocument/2006/relationships" id="267" r:id="Rb6a0a20b583e4d67"/>
    <p:sldId xmlns:r="http://schemas.openxmlformats.org/officeDocument/2006/relationships" id="268" r:id="Rc36974a68ddb47a8"/>
    <p:sldId xmlns:r="http://schemas.openxmlformats.org/officeDocument/2006/relationships" id="269" r:id="R1f9b99940a43421e"/>
    <p:sldId xmlns:r="http://schemas.openxmlformats.org/officeDocument/2006/relationships" id="270" r:id="Rf8505ffdbe4c4c76"/>
    <p:sldId xmlns:r="http://schemas.openxmlformats.org/officeDocument/2006/relationships" id="271" r:id="R82133643ab9d4f9a"/>
    <p:sldId xmlns:r="http://schemas.openxmlformats.org/officeDocument/2006/relationships" id="272" r:id="Ra97a62b6461c49d7"/>
    <p:sldId xmlns:r="http://schemas.openxmlformats.org/officeDocument/2006/relationships" id="273" r:id="Re12ff0425a63495f"/>
    <p:sldId xmlns:r="http://schemas.openxmlformats.org/officeDocument/2006/relationships" id="274" r:id="R65631f2bd64a490f"/>
    <p:sldId xmlns:r="http://schemas.openxmlformats.org/officeDocument/2006/relationships" id="275" r:id="R86d3a3d0ba874193"/>
    <p:sldId xmlns:r="http://schemas.openxmlformats.org/officeDocument/2006/relationships" id="276" r:id="R59074027f9a948e3"/>
    <p:sldId xmlns:r="http://schemas.openxmlformats.org/officeDocument/2006/relationships" id="277" r:id="R73ed2b93c88d449e"/>
    <p:sldId xmlns:r="http://schemas.openxmlformats.org/officeDocument/2006/relationships" id="278" r:id="R88dd9ffc1f164db3"/>
    <p:sldId xmlns:r="http://schemas.openxmlformats.org/officeDocument/2006/relationships" id="279" r:id="Rbb019688fb774b1e"/>
    <p:sldId xmlns:r="http://schemas.openxmlformats.org/officeDocument/2006/relationships" id="280" r:id="R6ec32131b54c4bfe"/>
    <p:sldId xmlns:r="http://schemas.openxmlformats.org/officeDocument/2006/relationships" id="281" r:id="R1a289816630f4678"/>
    <p:sldId xmlns:r="http://schemas.openxmlformats.org/officeDocument/2006/relationships" id="282" r:id="R9768af961de641f3"/>
    <p:sldId xmlns:r="http://schemas.openxmlformats.org/officeDocument/2006/relationships" id="283" r:id="R3da455173d8d45be"/>
    <p:sldId xmlns:r="http://schemas.openxmlformats.org/officeDocument/2006/relationships" id="284" r:id="Raffea08d8dc5497b"/>
    <p:sldId xmlns:r="http://schemas.openxmlformats.org/officeDocument/2006/relationships" id="285" r:id="R6e47122a67924cbe"/>
    <p:sldId xmlns:r="http://schemas.openxmlformats.org/officeDocument/2006/relationships" id="286" r:id="R3509deb6a7ac4dc6"/>
    <p:sldId xmlns:r="http://schemas.openxmlformats.org/officeDocument/2006/relationships" id="287" r:id="R6108fbc14165491d"/>
    <p:sldId xmlns:r="http://schemas.openxmlformats.org/officeDocument/2006/relationships" id="288" r:id="R88c6efedb00e4047"/>
    <p:sldId xmlns:r="http://schemas.openxmlformats.org/officeDocument/2006/relationships" id="289" r:id="Rbbf186b0670c4cc1"/>
    <p:sldId xmlns:r="http://schemas.openxmlformats.org/officeDocument/2006/relationships" id="290" r:id="Rc09fb01618b84ea7"/>
    <p:sldId xmlns:r="http://schemas.openxmlformats.org/officeDocument/2006/relationships" id="291" r:id="R4c2418fc94544d21"/>
    <p:sldId xmlns:r="http://schemas.openxmlformats.org/officeDocument/2006/relationships" id="292" r:id="Rd5124f4e92cd4005"/>
    <p:sldId xmlns:r="http://schemas.openxmlformats.org/officeDocument/2006/relationships" id="293" r:id="R9781136ed9a440b8"/>
    <p:sldId xmlns:r="http://schemas.openxmlformats.org/officeDocument/2006/relationships" id="294" r:id="R33a933c24f214ffd"/>
    <p:sldId xmlns:r="http://schemas.openxmlformats.org/officeDocument/2006/relationships" id="295" r:id="R420c623d37c8494f"/>
    <p:sldId xmlns:r="http://schemas.openxmlformats.org/officeDocument/2006/relationships" id="296" r:id="R5a3456fc011948e0"/>
    <p:sldId xmlns:r="http://schemas.openxmlformats.org/officeDocument/2006/relationships" id="297" r:id="Rb3636f9cca1942b3"/>
    <p:sldId xmlns:r="http://schemas.openxmlformats.org/officeDocument/2006/relationships" id="298" r:id="R6e0a97a336db4a24"/>
    <p:sldId xmlns:r="http://schemas.openxmlformats.org/officeDocument/2006/relationships" id="299" r:id="Reb893a07c4a1442c"/>
    <p:sldId xmlns:r="http://schemas.openxmlformats.org/officeDocument/2006/relationships" id="300" r:id="Rbe446231546d4de0"/>
    <p:sldId xmlns:r="http://schemas.openxmlformats.org/officeDocument/2006/relationships" id="301" r:id="R87f225e14d2843f3"/>
    <p:sldId xmlns:r="http://schemas.openxmlformats.org/officeDocument/2006/relationships" id="302" r:id="R4dddb855e2024835"/>
    <p:sldId xmlns:r="http://schemas.openxmlformats.org/officeDocument/2006/relationships" id="303" r:id="Re4dfbb01b47a4ca7"/>
    <p:sldId xmlns:r="http://schemas.openxmlformats.org/officeDocument/2006/relationships" id="304" r:id="R24987213dbff4090"/>
    <p:sldId xmlns:r="http://schemas.openxmlformats.org/officeDocument/2006/relationships" id="305" r:id="Rfa791a278cf3493c"/>
    <p:sldId xmlns:r="http://schemas.openxmlformats.org/officeDocument/2006/relationships" id="306" r:id="R1a61b78cc06442a0"/>
    <p:sldId xmlns:r="http://schemas.openxmlformats.org/officeDocument/2006/relationships" id="307" r:id="R2d322bbb1caf4414"/>
    <p:sldId xmlns:r="http://schemas.openxmlformats.org/officeDocument/2006/relationships" id="308" r:id="R01cd312fa3a14eaf"/>
    <p:sldId xmlns:r="http://schemas.openxmlformats.org/officeDocument/2006/relationships" id="309" r:id="R64ffa01c30b54bc1"/>
    <p:sldId xmlns:r="http://schemas.openxmlformats.org/officeDocument/2006/relationships" id="310" r:id="R9dffcfa9123341ea"/>
    <p:sldId xmlns:r="http://schemas.openxmlformats.org/officeDocument/2006/relationships" id="311" r:id="Raa591e6fc8004bc1"/>
    <p:sldId xmlns:r="http://schemas.openxmlformats.org/officeDocument/2006/relationships" id="312" r:id="Rc6f4463b25894ebe"/>
    <p:sldId xmlns:r="http://schemas.openxmlformats.org/officeDocument/2006/relationships" id="313" r:id="Ra6ac5c131e73402e"/>
    <p:sldId xmlns:r="http://schemas.openxmlformats.org/officeDocument/2006/relationships" id="314" r:id="R5ae25833cf034ae8"/>
    <p:sldId xmlns:r="http://schemas.openxmlformats.org/officeDocument/2006/relationships" id="315" r:id="R4f97c5b54bb94b7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fe5506e389440ae" /><Relationship Type="http://schemas.openxmlformats.org/officeDocument/2006/relationships/slideMaster" Target="/ppt/slideMasters/slideMaster1.xml" Id="Rcdfcd1f388ed49e5" /><Relationship Type="http://schemas.openxmlformats.org/officeDocument/2006/relationships/notesMaster" Target="/ppt/notesMasters/notesMaster1.xml" Id="Rbf8ce05db28c4258" /><Relationship Type="http://schemas.openxmlformats.org/officeDocument/2006/relationships/presProps" Target="/ppt/presProps.xml" Id="R47b2be792eac464a" /><Relationship Type="http://schemas.openxmlformats.org/officeDocument/2006/relationships/tableStyles" Target="/ppt/tableStyles.xml" Id="R0a283e0b96ed4e4a" /><Relationship Type="http://schemas.openxmlformats.org/officeDocument/2006/relationships/slide" Target="/ppt/slides/slide1.xml" Id="Re281ae35bf6048b4" /><Relationship Type="http://schemas.openxmlformats.org/officeDocument/2006/relationships/slide" Target="/ppt/slides/slide2.xml" Id="R48cc9ceaf1ca4da7" /><Relationship Type="http://schemas.openxmlformats.org/officeDocument/2006/relationships/slide" Target="/ppt/slides/slide3.xml" Id="R0a2a2a5a84bd40d3" /><Relationship Type="http://schemas.openxmlformats.org/officeDocument/2006/relationships/slide" Target="/ppt/slides/slide4.xml" Id="R41cf87ddb1f540d1" /><Relationship Type="http://schemas.openxmlformats.org/officeDocument/2006/relationships/slide" Target="/ppt/slides/slide5.xml" Id="R15ef06e3e5a943e5" /><Relationship Type="http://schemas.openxmlformats.org/officeDocument/2006/relationships/slide" Target="/ppt/slides/slide6.xml" Id="R394aa698928b4d8f" /><Relationship Type="http://schemas.openxmlformats.org/officeDocument/2006/relationships/slide" Target="/ppt/slides/slide7.xml" Id="Rf687ce117a7a4b71" /><Relationship Type="http://schemas.openxmlformats.org/officeDocument/2006/relationships/slide" Target="/ppt/slides/slide8.xml" Id="Rce2e7566300742b4" /><Relationship Type="http://schemas.openxmlformats.org/officeDocument/2006/relationships/slide" Target="/ppt/slides/slide9.xml" Id="R26bc0a424a5b4c80" /><Relationship Type="http://schemas.openxmlformats.org/officeDocument/2006/relationships/slide" Target="/ppt/slides/slide10.xml" Id="Rb0a3b5c5e4184338" /><Relationship Type="http://schemas.openxmlformats.org/officeDocument/2006/relationships/slide" Target="/ppt/slides/slide11.xml" Id="R29469c59f1e3423b" /><Relationship Type="http://schemas.openxmlformats.org/officeDocument/2006/relationships/slide" Target="/ppt/slides/slide12.xml" Id="Rb6a0a20b583e4d67" /><Relationship Type="http://schemas.openxmlformats.org/officeDocument/2006/relationships/slide" Target="/ppt/slides/slide13.xml" Id="Rc36974a68ddb47a8" /><Relationship Type="http://schemas.openxmlformats.org/officeDocument/2006/relationships/slide" Target="/ppt/slides/slide14.xml" Id="R1f9b99940a43421e" /><Relationship Type="http://schemas.openxmlformats.org/officeDocument/2006/relationships/slide" Target="/ppt/slides/slide15.xml" Id="Rf8505ffdbe4c4c76" /><Relationship Type="http://schemas.openxmlformats.org/officeDocument/2006/relationships/slide" Target="/ppt/slides/slide16.xml" Id="R82133643ab9d4f9a" /><Relationship Type="http://schemas.openxmlformats.org/officeDocument/2006/relationships/slide" Target="/ppt/slides/slide17.xml" Id="Ra97a62b6461c49d7" /><Relationship Type="http://schemas.openxmlformats.org/officeDocument/2006/relationships/slide" Target="/ppt/slides/slide18.xml" Id="Re12ff0425a63495f" /><Relationship Type="http://schemas.openxmlformats.org/officeDocument/2006/relationships/slide" Target="/ppt/slides/slide19.xml" Id="R65631f2bd64a490f" /><Relationship Type="http://schemas.openxmlformats.org/officeDocument/2006/relationships/slide" Target="/ppt/slides/slide20.xml" Id="R86d3a3d0ba874193" /><Relationship Type="http://schemas.openxmlformats.org/officeDocument/2006/relationships/slide" Target="/ppt/slides/slide21.xml" Id="R59074027f9a948e3" /><Relationship Type="http://schemas.openxmlformats.org/officeDocument/2006/relationships/slide" Target="/ppt/slides/slide22.xml" Id="R73ed2b93c88d449e" /><Relationship Type="http://schemas.openxmlformats.org/officeDocument/2006/relationships/slide" Target="/ppt/slides/slide23.xml" Id="R88dd9ffc1f164db3" /><Relationship Type="http://schemas.openxmlformats.org/officeDocument/2006/relationships/slide" Target="/ppt/slides/slide24.xml" Id="Rbb019688fb774b1e" /><Relationship Type="http://schemas.openxmlformats.org/officeDocument/2006/relationships/slide" Target="/ppt/slides/slide25.xml" Id="R6ec32131b54c4bfe" /><Relationship Type="http://schemas.openxmlformats.org/officeDocument/2006/relationships/slide" Target="/ppt/slides/slide26.xml" Id="R1a289816630f4678" /><Relationship Type="http://schemas.openxmlformats.org/officeDocument/2006/relationships/slide" Target="/ppt/slides/slide27.xml" Id="R9768af961de641f3" /><Relationship Type="http://schemas.openxmlformats.org/officeDocument/2006/relationships/slide" Target="/ppt/slides/slide28.xml" Id="R3da455173d8d45be" /><Relationship Type="http://schemas.openxmlformats.org/officeDocument/2006/relationships/slide" Target="/ppt/slides/slide29.xml" Id="Raffea08d8dc5497b" /><Relationship Type="http://schemas.openxmlformats.org/officeDocument/2006/relationships/slide" Target="/ppt/slides/slide30.xml" Id="R6e47122a67924cbe" /><Relationship Type="http://schemas.openxmlformats.org/officeDocument/2006/relationships/slide" Target="/ppt/slides/slide31.xml" Id="R3509deb6a7ac4dc6" /><Relationship Type="http://schemas.openxmlformats.org/officeDocument/2006/relationships/slide" Target="/ppt/slides/slide32.xml" Id="R6108fbc14165491d" /><Relationship Type="http://schemas.openxmlformats.org/officeDocument/2006/relationships/slide" Target="/ppt/slides/slide33.xml" Id="R88c6efedb00e4047" /><Relationship Type="http://schemas.openxmlformats.org/officeDocument/2006/relationships/slide" Target="/ppt/slides/slide34.xml" Id="Rbbf186b0670c4cc1" /><Relationship Type="http://schemas.openxmlformats.org/officeDocument/2006/relationships/slide" Target="/ppt/slides/slide35.xml" Id="Rc09fb01618b84ea7" /><Relationship Type="http://schemas.openxmlformats.org/officeDocument/2006/relationships/slide" Target="/ppt/slides/slide36.xml" Id="R4c2418fc94544d21" /><Relationship Type="http://schemas.openxmlformats.org/officeDocument/2006/relationships/slide" Target="/ppt/slides/slide37.xml" Id="Rd5124f4e92cd4005" /><Relationship Type="http://schemas.openxmlformats.org/officeDocument/2006/relationships/slide" Target="/ppt/slides/slide38.xml" Id="R9781136ed9a440b8" /><Relationship Type="http://schemas.openxmlformats.org/officeDocument/2006/relationships/slide" Target="/ppt/slides/slide39.xml" Id="R33a933c24f214ffd" /><Relationship Type="http://schemas.openxmlformats.org/officeDocument/2006/relationships/slide" Target="/ppt/slides/slide40.xml" Id="R420c623d37c8494f" /><Relationship Type="http://schemas.openxmlformats.org/officeDocument/2006/relationships/slide" Target="/ppt/slides/slide41.xml" Id="R5a3456fc011948e0" /><Relationship Type="http://schemas.openxmlformats.org/officeDocument/2006/relationships/slide" Target="/ppt/slides/slide42.xml" Id="Rb3636f9cca1942b3" /><Relationship Type="http://schemas.openxmlformats.org/officeDocument/2006/relationships/slide" Target="/ppt/slides/slide43.xml" Id="R6e0a97a336db4a24" /><Relationship Type="http://schemas.openxmlformats.org/officeDocument/2006/relationships/slide" Target="/ppt/slides/slide44.xml" Id="Reb893a07c4a1442c" /><Relationship Type="http://schemas.openxmlformats.org/officeDocument/2006/relationships/slide" Target="/ppt/slides/slide45.xml" Id="Rbe446231546d4de0" /><Relationship Type="http://schemas.openxmlformats.org/officeDocument/2006/relationships/slide" Target="/ppt/slides/slide46.xml" Id="R87f225e14d2843f3" /><Relationship Type="http://schemas.openxmlformats.org/officeDocument/2006/relationships/slide" Target="/ppt/slides/slide47.xml" Id="R4dddb855e2024835" /><Relationship Type="http://schemas.openxmlformats.org/officeDocument/2006/relationships/slide" Target="/ppt/slides/slide48.xml" Id="Re4dfbb01b47a4ca7" /><Relationship Type="http://schemas.openxmlformats.org/officeDocument/2006/relationships/slide" Target="/ppt/slides/slide49.xml" Id="R24987213dbff4090" /><Relationship Type="http://schemas.openxmlformats.org/officeDocument/2006/relationships/slide" Target="/ppt/slides/slide50.xml" Id="Rfa791a278cf3493c" /><Relationship Type="http://schemas.openxmlformats.org/officeDocument/2006/relationships/slide" Target="/ppt/slides/slide51.xml" Id="R1a61b78cc06442a0" /><Relationship Type="http://schemas.openxmlformats.org/officeDocument/2006/relationships/slide" Target="/ppt/slides/slide52.xml" Id="R2d322bbb1caf4414" /><Relationship Type="http://schemas.openxmlformats.org/officeDocument/2006/relationships/slide" Target="/ppt/slides/slide53.xml" Id="R01cd312fa3a14eaf" /><Relationship Type="http://schemas.openxmlformats.org/officeDocument/2006/relationships/slide" Target="/ppt/slides/slide54.xml" Id="R64ffa01c30b54bc1" /><Relationship Type="http://schemas.openxmlformats.org/officeDocument/2006/relationships/slide" Target="/ppt/slides/slide55.xml" Id="R9dffcfa9123341ea" /><Relationship Type="http://schemas.openxmlformats.org/officeDocument/2006/relationships/slide" Target="/ppt/slides/slide56.xml" Id="Raa591e6fc8004bc1" /><Relationship Type="http://schemas.openxmlformats.org/officeDocument/2006/relationships/slide" Target="/ppt/slides/slide57.xml" Id="Rc6f4463b25894ebe" /><Relationship Type="http://schemas.openxmlformats.org/officeDocument/2006/relationships/slide" Target="/ppt/slides/slide58.xml" Id="Ra6ac5c131e73402e" /><Relationship Type="http://schemas.openxmlformats.org/officeDocument/2006/relationships/slide" Target="/ppt/slides/slide59.xml" Id="R5ae25833cf034ae8" /><Relationship Type="http://schemas.openxmlformats.org/officeDocument/2006/relationships/slide" Target="/ppt/slides/slide60.xml" Id="R4f97c5b54bb94b7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d36fafd252049d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9ee455d8e804fb7" /><Relationship Type="http://schemas.openxmlformats.org/officeDocument/2006/relationships/notesMaster" Target="/ppt/notesMasters/notesMaster1.xml" Id="R603e4c3e1d0b4fd7" /></Relationships>
</file>

<file path=ppt/notesSlides/_rels/notesSlide2.xml.rels>&#65279;<?xml version="1.0" encoding="utf-8"?><Relationships xmlns="http://schemas.openxmlformats.org/package/2006/relationships"><Relationship Type="http://schemas.openxmlformats.org/officeDocument/2006/relationships/slide" Target="/ppt/slides/slide2.xml" Id="R4b174d3820734583" /><Relationship Type="http://schemas.openxmlformats.org/officeDocument/2006/relationships/notesMaster" Target="/ppt/notesMasters/notesMaster1.xml" Id="Rc365f7148b034218" /></Relationships>
</file>

<file path=ppt/notesSlides/_rels/notesSlide3.xml.rels>&#65279;<?xml version="1.0" encoding="utf-8"?><Relationships xmlns="http://schemas.openxmlformats.org/package/2006/relationships"><Relationship Type="http://schemas.openxmlformats.org/officeDocument/2006/relationships/slide" Target="/ppt/slides/slide3.xml" Id="R8af2e9cdfa554818" /><Relationship Type="http://schemas.openxmlformats.org/officeDocument/2006/relationships/notesMaster" Target="/ppt/notesMasters/notesMaster1.xml" Id="R8c26eb80ea784d43" /></Relationships>
</file>

<file path=ppt/notesSlides/_rels/notesSlide4.xml.rels>&#65279;<?xml version="1.0" encoding="utf-8"?><Relationships xmlns="http://schemas.openxmlformats.org/package/2006/relationships"><Relationship Type="http://schemas.openxmlformats.org/officeDocument/2006/relationships/slide" Target="/ppt/slides/slide4.xml" Id="Re7abcca4c2fb4585" /><Relationship Type="http://schemas.openxmlformats.org/officeDocument/2006/relationships/notesMaster" Target="/ppt/notesMasters/notesMaster1.xml" Id="R9df89a1273c646f2" /></Relationships>
</file>

<file path=ppt/notesSlides/_rels/notesSlide5.xml.rels>&#65279;<?xml version="1.0" encoding="utf-8"?><Relationships xmlns="http://schemas.openxmlformats.org/package/2006/relationships"><Relationship Type="http://schemas.openxmlformats.org/officeDocument/2006/relationships/slide" Target="/ppt/slides/slide5.xml" Id="Rb828debb55464dce" /><Relationship Type="http://schemas.openxmlformats.org/officeDocument/2006/relationships/notesMaster" Target="/ppt/notesMasters/notesMaster1.xml" Id="Rc792f6bc24334866" /></Relationships>
</file>

<file path=ppt/notesSlides/_rels/notesSlide6.xml.rels>&#65279;<?xml version="1.0" encoding="utf-8"?><Relationships xmlns="http://schemas.openxmlformats.org/package/2006/relationships"><Relationship Type="http://schemas.openxmlformats.org/officeDocument/2006/relationships/slide" Target="/ppt/slides/slide6.xml" Id="Ra4ef777c61a4441d" /><Relationship Type="http://schemas.openxmlformats.org/officeDocument/2006/relationships/notesMaster" Target="/ppt/notesMasters/notesMaster1.xml" Id="R42a216551efa417e" /></Relationships>
</file>

<file path=ppt/notesSlides/_rels/notesSlide7.xml.rels>&#65279;<?xml version="1.0" encoding="utf-8"?><Relationships xmlns="http://schemas.openxmlformats.org/package/2006/relationships"><Relationship Type="http://schemas.openxmlformats.org/officeDocument/2006/relationships/slide" Target="/ppt/slides/slide7.xml" Id="Ra36827da4e26478d" /><Relationship Type="http://schemas.openxmlformats.org/officeDocument/2006/relationships/notesMaster" Target="/ppt/notesMasters/notesMaster1.xml" Id="Ra766c1782f2b4fc0" /></Relationships>
</file>

<file path=ppt/notesSlides/_rels/notesSlide8.xml.rels>&#65279;<?xml version="1.0" encoding="utf-8"?><Relationships xmlns="http://schemas.openxmlformats.org/package/2006/relationships"><Relationship Type="http://schemas.openxmlformats.org/officeDocument/2006/relationships/slide" Target="/ppt/slides/slide8.xml" Id="R3d1089e0a7d04860" /><Relationship Type="http://schemas.openxmlformats.org/officeDocument/2006/relationships/notesMaster" Target="/ppt/notesMasters/notesMaster1.xml" Id="R8a71a664bdb14830" /></Relationships>
</file>

<file path=ppt/notesSlides/_rels/notesSlide9.xml.rels>&#65279;<?xml version="1.0" encoding="utf-8"?><Relationships xmlns="http://schemas.openxmlformats.org/package/2006/relationships"><Relationship Type="http://schemas.openxmlformats.org/officeDocument/2006/relationships/slide" Target="/ppt/slides/slide9.xml" Id="Rc2f3c12709224855" /><Relationship Type="http://schemas.openxmlformats.org/officeDocument/2006/relationships/notesMaster" Target="/ppt/notesMasters/notesMaster1.xml" Id="Rf5af87ed9cff4a2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48d3a6378ee4b68" /><Relationship Type="http://schemas.openxmlformats.org/officeDocument/2006/relationships/notesMaster" Target="/ppt/notesMasters/notesMaster1.xml" Id="Rc85fe96a447d495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e4e147d38f341f3" /><Relationship Type="http://schemas.openxmlformats.org/officeDocument/2006/relationships/notesMaster" Target="/ppt/notesMasters/notesMaster1.xml" Id="Rf5f35cf7288f456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301beaa11634663" /><Relationship Type="http://schemas.openxmlformats.org/officeDocument/2006/relationships/notesMaster" Target="/ppt/notesMasters/notesMaster1.xml" Id="R670e3a7e8b7f415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11956a8a771450b" /><Relationship Type="http://schemas.openxmlformats.org/officeDocument/2006/relationships/notesMaster" Target="/ppt/notesMasters/notesMaster1.xml" Id="Rf30cb3f413834e4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6d11c295a904b54" /><Relationship Type="http://schemas.openxmlformats.org/officeDocument/2006/relationships/notesMaster" Target="/ppt/notesMasters/notesMaster1.xml" Id="R7227d27d59dc4bd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06e95a596be46a2" /><Relationship Type="http://schemas.openxmlformats.org/officeDocument/2006/relationships/notesMaster" Target="/ppt/notesMasters/notesMaster1.xml" Id="R82e5d18072c1441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20ed5f0080c412c" /><Relationship Type="http://schemas.openxmlformats.org/officeDocument/2006/relationships/notesMaster" Target="/ppt/notesMasters/notesMaster1.xml" Id="R5eab575dfd794ca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3efc83c918242aa" /><Relationship Type="http://schemas.openxmlformats.org/officeDocument/2006/relationships/notesMaster" Target="/ppt/notesMasters/notesMaster1.xml" Id="R72022440fe2a434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e4a85e412ed423f" /><Relationship Type="http://schemas.openxmlformats.org/officeDocument/2006/relationships/notesMaster" Target="/ppt/notesMasters/notesMaster1.xml" Id="Rf46a3bdf70384c9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dc0ebdb92824ae7" /><Relationship Type="http://schemas.openxmlformats.org/officeDocument/2006/relationships/notesMaster" Target="/ppt/notesMasters/notesMaster1.xml" Id="Rfc3218da7dc1487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60d28dd6346440d" /><Relationship Type="http://schemas.openxmlformats.org/officeDocument/2006/relationships/notesMaster" Target="/ppt/notesMasters/notesMaster1.xml" Id="Re564e5fd772e457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bab1fd60fe449b0" /><Relationship Type="http://schemas.openxmlformats.org/officeDocument/2006/relationships/notesMaster" Target="/ppt/notesMasters/notesMaster1.xml" Id="R327cecafe7cb43a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bd0c92bc7084fed" /><Relationship Type="http://schemas.openxmlformats.org/officeDocument/2006/relationships/notesMaster" Target="/ppt/notesMasters/notesMaster1.xml" Id="R34258b3de489439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af10beb2c754a4c" /><Relationship Type="http://schemas.openxmlformats.org/officeDocument/2006/relationships/notesMaster" Target="/ppt/notesMasters/notesMaster1.xml" Id="Rbad3c3a21d2d4fe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a3b637d61c24070" /><Relationship Type="http://schemas.openxmlformats.org/officeDocument/2006/relationships/notesMaster" Target="/ppt/notesMasters/notesMaster1.xml" Id="Rc178c285da1b4ce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065df905c7f4194" /><Relationship Type="http://schemas.openxmlformats.org/officeDocument/2006/relationships/notesMaster" Target="/ppt/notesMasters/notesMaster1.xml" Id="R56b58b8a1671426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d17af61e8fa4a51" /><Relationship Type="http://schemas.openxmlformats.org/officeDocument/2006/relationships/notesMaster" Target="/ppt/notesMasters/notesMaster1.xml" Id="Rca0606b2acbc4b1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ec340b5bc3f4435" /><Relationship Type="http://schemas.openxmlformats.org/officeDocument/2006/relationships/notesMaster" Target="/ppt/notesMasters/notesMaster1.xml" Id="R91ac991f008b4e6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e7463a920bf417e" /><Relationship Type="http://schemas.openxmlformats.org/officeDocument/2006/relationships/notesMaster" Target="/ppt/notesMasters/notesMaster1.xml" Id="Rca0d56049e624cd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5d994e27b1f4dbd" /><Relationship Type="http://schemas.openxmlformats.org/officeDocument/2006/relationships/notesMaster" Target="/ppt/notesMasters/notesMaster1.xml" Id="R03c4bcf663fa4fc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417ec52b79b4f3b" /><Relationship Type="http://schemas.openxmlformats.org/officeDocument/2006/relationships/notesMaster" Target="/ppt/notesMasters/notesMaster1.xml" Id="Rbd10bd40a51a403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c9b9f0740594959" /><Relationship Type="http://schemas.openxmlformats.org/officeDocument/2006/relationships/notesMaster" Target="/ppt/notesMasters/notesMaster1.xml" Id="Rfe8da88894c84a5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9d8278f97614d30" /><Relationship Type="http://schemas.openxmlformats.org/officeDocument/2006/relationships/notesMaster" Target="/ppt/notesMasters/notesMaster1.xml" Id="R2d52f14af7f4434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c7f4f901699445f" /><Relationship Type="http://schemas.openxmlformats.org/officeDocument/2006/relationships/notesMaster" Target="/ppt/notesMasters/notesMaster1.xml" Id="R3709c7dc864b4da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b7cc193ec474a0a" /><Relationship Type="http://schemas.openxmlformats.org/officeDocument/2006/relationships/notesMaster" Target="/ppt/notesMasters/notesMaster1.xml" Id="R8a6e969ff197410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0cff6f434fe46e8" /><Relationship Type="http://schemas.openxmlformats.org/officeDocument/2006/relationships/notesMaster" Target="/ppt/notesMasters/notesMaster1.xml" Id="Red3e73e33a6b4e1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cebb6c51db44e50" /><Relationship Type="http://schemas.openxmlformats.org/officeDocument/2006/relationships/notesMaster" Target="/ppt/notesMasters/notesMaster1.xml" Id="R135f0d06c92b400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02e53db16e784751" /><Relationship Type="http://schemas.openxmlformats.org/officeDocument/2006/relationships/notesMaster" Target="/ppt/notesMasters/notesMaster1.xml" Id="R65a442fcf4b14fb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14af9eb18b341ca" /><Relationship Type="http://schemas.openxmlformats.org/officeDocument/2006/relationships/notesMaster" Target="/ppt/notesMasters/notesMaster1.xml" Id="R25a09df4ad0443c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251b862f846144fc" /><Relationship Type="http://schemas.openxmlformats.org/officeDocument/2006/relationships/notesMaster" Target="/ppt/notesMasters/notesMaster1.xml" Id="R0ad73c28e84a4d2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ee4c56e18cf54448" /><Relationship Type="http://schemas.openxmlformats.org/officeDocument/2006/relationships/notesMaster" Target="/ppt/notesMasters/notesMaster1.xml" Id="Rcc74eee3dff6431c"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f1b3ec26b474ff8" /><Relationship Type="http://schemas.openxmlformats.org/officeDocument/2006/relationships/notesMaster" Target="/ppt/notesMasters/notesMaster1.xml" Id="R6a5124d5c2564b9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0473cd8b6fc42c8" /><Relationship Type="http://schemas.openxmlformats.org/officeDocument/2006/relationships/notesMaster" Target="/ppt/notesMasters/notesMaster1.xml" Id="R9ff8669e30db4b9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9865eca7caff4d48" /><Relationship Type="http://schemas.openxmlformats.org/officeDocument/2006/relationships/notesMaster" Target="/ppt/notesMasters/notesMaster1.xml" Id="R7064cf837c8a48c6"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c220f3e8a38a41ed" /><Relationship Type="http://schemas.openxmlformats.org/officeDocument/2006/relationships/notesMaster" Target="/ppt/notesMasters/notesMaster1.xml" Id="R6af4bc7279d741d2"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cfc1cc7c21324238" /><Relationship Type="http://schemas.openxmlformats.org/officeDocument/2006/relationships/notesMaster" Target="/ppt/notesMasters/notesMaster1.xml" Id="R2e3149f2b6fb4172"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71d3d6b0383b4ae8" /><Relationship Type="http://schemas.openxmlformats.org/officeDocument/2006/relationships/notesMaster" Target="/ppt/notesMasters/notesMaster1.xml" Id="Rb99e081e2d274ab7"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6d3bc65bdfc449a2" /><Relationship Type="http://schemas.openxmlformats.org/officeDocument/2006/relationships/notesMaster" Target="/ppt/notesMasters/notesMaster1.xml" Id="R3528d761aede4bf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7107575fd76b4396" /><Relationship Type="http://schemas.openxmlformats.org/officeDocument/2006/relationships/notesMaster" Target="/ppt/notesMasters/notesMaster1.xml" Id="Rb1f9f12d2d0f4584"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144cfaa9f437415b" /><Relationship Type="http://schemas.openxmlformats.org/officeDocument/2006/relationships/notesMaster" Target="/ppt/notesMasters/notesMaster1.xml" Id="R96231e3653574121"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0386f713b205421b" /><Relationship Type="http://schemas.openxmlformats.org/officeDocument/2006/relationships/notesMaster" Target="/ppt/notesMasters/notesMaster1.xml" Id="R84d1a0c274b240f6"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be7970e66cfd4ca6" /><Relationship Type="http://schemas.openxmlformats.org/officeDocument/2006/relationships/notesMaster" Target="/ppt/notesMasters/notesMaster1.xml" Id="R58f34c69ba9c484f"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c23b4c8a641a4d94" /><Relationship Type="http://schemas.openxmlformats.org/officeDocument/2006/relationships/notesMaster" Target="/ppt/notesMasters/notesMaster1.xml" Id="R37db3aad411340ed"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4c1d3c8f566d48d3" /><Relationship Type="http://schemas.openxmlformats.org/officeDocument/2006/relationships/notesMaster" Target="/ppt/notesMasters/notesMaster1.xml" Id="Rcc05eccf44a147a1"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4f54f113aae142ef" /><Relationship Type="http://schemas.openxmlformats.org/officeDocument/2006/relationships/notesMaster" Target="/ppt/notesMasters/notesMaster1.xml" Id="R30e1193cd49d4277"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555c18b03b1342bd" /><Relationship Type="http://schemas.openxmlformats.org/officeDocument/2006/relationships/notesMaster" Target="/ppt/notesMasters/notesMaster1.xml" Id="Rd678d9ce25cc4a5d"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5789a4c6f9e543ac" /><Relationship Type="http://schemas.openxmlformats.org/officeDocument/2006/relationships/notesMaster" Target="/ppt/notesMasters/notesMaster1.xml" Id="Rf33bf1e4444e409a"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2262dbaa528e4e09" /><Relationship Type="http://schemas.openxmlformats.org/officeDocument/2006/relationships/notesMaster" Target="/ppt/notesMasters/notesMaster1.xml" Id="Rf287ec69f19b4d7b"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c2044166439d4fb7" /><Relationship Type="http://schemas.openxmlformats.org/officeDocument/2006/relationships/notesMaster" Target="/ppt/notesMasters/notesMaster1.xml" Id="R4344817e76454f66"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858eb5ef34c841b6" /><Relationship Type="http://schemas.openxmlformats.org/officeDocument/2006/relationships/notesMaster" Target="/ppt/notesMasters/notesMaster1.xml" Id="R927d6dd448f344f2"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e3f4a68447ca407c" /><Relationship Type="http://schemas.openxmlformats.org/officeDocument/2006/relationships/notesMaster" Target="/ppt/notesMasters/notesMaster1.xml" Id="Rcba009569adb484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night in Miami. One rental car. And a business trying to earn better returns from every vehicle. The game provides the comedy; these sixty slides provide the evidence behind Palantir, autonomous fleet services, data and the equity.</a:t>
            </a:r>
          </a:p>
          <a:p xmlns:a="http://schemas.openxmlformats.org/drawingml/2006/main">
            <a:r>
              <a:t/>
            </a:r>
          </a:p>
          <a:p xmlns:a="http://schemas.openxmlformats.org/drawingml/2006/main">
            <a:r>
              <a:t>Sources and definitions:</a:t>
            </a:r>
          </a:p>
          <a:p xmlns:a="http://schemas.openxmlformats.org/drawingml/2006/main">
            <a:r>
              <a:t>E: Hertz Q2 2026 earnings release (6 Aug 2026). https://www.sec.gov/Archives/edgar/data/47129/000165785326000045/q22026earningsrelease.htm</a:t>
            </a:r>
          </a:p>
          <a:p xmlns:a="http://schemas.openxmlformats.org/drawingml/2006/main">
            <a:r>
              <a:t>P: Original Hertz and Palantir partnership (19 Oct 2022). https://newsroom.hertz.com/press-releases/press-release-details/hertz-partners-with-palantir-to-drive-operational-excellence-and-enhance-customer-experien/</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the September twenty-third close, FMP shows Hertz at one dollar seventy-four, with a market capitalization near five hundred forty-nine million dollars. Its fifty-two-week range is one dollar forty-five to eight dollars eighteen. Six analysts estimate about 9.19 billion dollars of revenue in 2026 and 9.56 billion in 2027. Daily RSI is about 34.6. The marked support and resistance zones are interpretations of price history, not forecasts. This is a dated snapshot; it is not a live quote.</a:t>
            </a:r>
          </a:p>
          <a:p xmlns:a="http://schemas.openxmlformats.org/drawingml/2006/main">
            <a:r>
              <a:t/>
            </a:r>
          </a:p>
          <a:p xmlns:a="http://schemas.openxmlformats.org/drawingml/2006/main">
            <a:r>
              <a:t>Sources and definitions:</a:t>
            </a:r>
          </a:p>
          <a:p xmlns:a="http://schemas.openxmlformats.org/drawingml/2006/main">
            <a:r>
              <a:t>FS: FMP HTZ quote, revenue consensus and technical data (23 Sep 2026 close). Research_Sources/fmp_snapshot_2026-09-23.json</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Hertz reports roughly eleven thousand company-operated and franchise locations across one hundred sixty countries and jurisdictions. The Americas has about forty-six hundred locations and International about sixty-three hundred; rounding explains why these do not sum exactly to eleven thousand. Location count measures distribution reach, not the revenue Hertz books at every counter. Franchisees own many customer relationships and retain their rental revenue while paying Hertz fees. The 10-K does not give a single worldwide company-operated-only count in this summary.</a:t>
            </a:r>
          </a:p>
          <a:p xmlns:a="http://schemas.openxmlformats.org/drawingml/2006/main">
            <a:r>
              <a:t/>
            </a:r>
          </a:p>
          <a:p xmlns:a="http://schemas.openxmlformats.org/drawingml/2006/main">
            <a:r>
              <a:t>Sources and definitions:</a:t>
            </a:r>
          </a:p>
          <a:p xmlns:a="http://schemas.openxmlformats.org/drawingml/2006/main">
            <a:r>
              <a:t>K: Hertz 2025 Form 10-K (26 Feb 2026). https://www.sec.gov/Archives/edgar/data/47129/000165785326000008/htz-20251231.htm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Revenue grew and corporate EBITDA improved by 63 million dollars. The adjusted net result still showed a loss. GAAP profit included a 98 million dollar warrant remeasurement gain and a 64 million dollar gain on nonvehicle asset disposals, among other reconciliation items. We should evaluate the rental recovery using the full reconciliation, rather than annualizing headline profit.</a:t>
            </a:r>
          </a:p>
          <a:p xmlns:a="http://schemas.openxmlformats.org/drawingml/2006/main">
            <a:r>
              <a:t/>
            </a:r>
          </a:p>
          <a:p xmlns:a="http://schemas.openxmlformats.org/drawingml/2006/main">
            <a:r>
              <a:t>Sources and definitions:</a:t>
            </a:r>
          </a:p>
          <a:p xmlns:a="http://schemas.openxmlformats.org/drawingml/2006/main">
            <a:r>
              <a:t>E: Hertz Q2 2026 earnings release (6 Aug 2026). https://www.sec.gov/Archives/edgar/data/47129/000165785326000045/q22026earningsrelease.htm</a:t>
            </a:r>
          </a:p>
          <a:p xmlns:a="http://schemas.openxmlformats.org/drawingml/2006/main">
            <a:r>
              <a:t>Q: Hertz June 2026 Form 10-Q (6 Aug 2026). https://www.sec.gov/Archives/edgar/data/47129/000165785326000046/htzz-20260630.htm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transaction day generated 61 dollars and 98 cents in revenue against 37 dollars and 62 cents of reported direct operating expense. The difference is useful for following rental economics. It is not the final profit. Vehicle depreciation and financing still matter enormously. Intelligence creates value only when the total economics improve, not merely when a single dashboard metric rises.</a:t>
            </a:r>
          </a:p>
          <a:p xmlns:a="http://schemas.openxmlformats.org/drawingml/2006/main">
            <a:r>
              <a:t/>
            </a:r>
          </a:p>
          <a:p xmlns:a="http://schemas.openxmlformats.org/drawingml/2006/main">
            <a:r>
              <a:t>Sources and definitions:</a:t>
            </a:r>
          </a:p>
          <a:p xmlns:a="http://schemas.openxmlformats.org/drawingml/2006/main">
            <a:r>
              <a:t>E: Hertz Q2 2026 earnings release (6 Aug 2026). https://www.sec.gov/Archives/edgar/data/47129/000165785326000045/q22026earningsrelease.htm</a:t>
            </a:r>
          </a:p>
          <a:p xmlns:a="http://schemas.openxmlformats.org/drawingml/2006/main">
            <a:r>
              <a:t>M: Q2 2026 management prepared remarks (6 Aug 2026). https://newsroom.hertz.com/articles/article-details/hertz-global-holdings-inc-q2-2026-prepared-remarks/</a:t>
            </a:r>
          </a:p>
          <a:p xmlns:a="http://schemas.openxmlformats.org/drawingml/2006/main">
            <a:r>
              <a:t>MODEL: EpochX calculations and scenarios (21 Sep 2026). Research_Sources/model_assumptions.md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part of the cleanup is already complete: Hertz reported finishing its announced thirty-thousand-vehicle EV reduction in its full-year 2024 results. That does not establish that every Tesla has been sold, or that normal fleet disposal has ended. The forward thesis is a more disciplined vehicle mix, paired with better decisions on repairs, allocation and resale. Palantir can support those decisions, while ordinary depreciation and financing remain ongoing costs.</a:t>
            </a:r>
          </a:p>
          <a:p xmlns:a="http://schemas.openxmlformats.org/drawingml/2006/main">
            <a:r>
              <a:t/>
            </a:r>
          </a:p>
          <a:p xmlns:a="http://schemas.openxmlformats.org/drawingml/2006/main">
            <a:r>
              <a:t>Sources and definitions:</a:t>
            </a:r>
          </a:p>
          <a:p xmlns:a="http://schemas.openxmlformats.org/drawingml/2006/main">
            <a:r>
              <a:t>TES21: Hertz announces initial Tesla order (25 Oct 2021). https://www.prnewswire.com/news-releases/hertz-invests-in-largest-electric-vehicle-rental-fleet-and-partners-with-seven-time-super-bowl-champion-tom-brady-to-headline-new-campaign-301407266.html</a:t>
            </a:r>
          </a:p>
          <a:p xmlns:a="http://schemas.openxmlformats.org/drawingml/2006/main">
            <a:r>
              <a:t>EV24: Hertz FY2024 results and EV reduction (13 Feb 2025). https://newsroom.hertz.com/press-releases/press-release-details/hertz-reports-fourth-quarter-and-full-year-2024-results/</a:t>
            </a:r>
          </a:p>
          <a:p xmlns:a="http://schemas.openxmlformats.org/drawingml/2006/main">
            <a:r>
              <a:t>K: Hertz 2025 Form 10-K (26 Feb 2026). https://www.sec.gov/Archives/edgar/data/47129/000165785326000008/htz-20251231.htm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Depreciation per unit rose from 256 to 302 dollars per month in the Q2 comparison. At the current average fleet size, a 25 dollar monthly change would alter annual depreciation by about 162 million dollars. That is an annual sensitivity using a constant fleet, not an annual forecast. Better purchasing and disposal decisions can be as important as finding another rental.</a:t>
            </a:r>
          </a:p>
          <a:p xmlns:a="http://schemas.openxmlformats.org/drawingml/2006/main">
            <a:r>
              <a:t/>
            </a:r>
          </a:p>
          <a:p xmlns:a="http://schemas.openxmlformats.org/drawingml/2006/main">
            <a:r>
              <a:t>Sources and definitions:</a:t>
            </a:r>
          </a:p>
          <a:p xmlns:a="http://schemas.openxmlformats.org/drawingml/2006/main">
            <a:r>
              <a:t>E: Hertz Q2 2026 earnings release (6 Aug 2026). https://www.sec.gov/Archives/edgar/data/47129/000165785326000045/q22026earningsrelease.htm</a:t>
            </a:r>
          </a:p>
          <a:p xmlns:a="http://schemas.openxmlformats.org/drawingml/2006/main">
            <a:r>
              <a:t>CALC: EpochX operating sensitivities and assumptions (22 Sep 2026). Research_Sources/operating_models.md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Recalls affected about fifteen thousand vehicles per month in Q2 and created an estimated thirty-million-dollar Q2 EBITDA headwind, with more than fifty-five million across the first half. Software can prioritize repairs, but it cannot create an unavailable part or remove a legal safety hold. The recoverable value depends on repair timing and paying demand.</a:t>
            </a:r>
          </a:p>
          <a:p xmlns:a="http://schemas.openxmlformats.org/drawingml/2006/main">
            <a:r>
              <a:t/>
            </a:r>
          </a:p>
          <a:p xmlns:a="http://schemas.openxmlformats.org/drawingml/2006/main">
            <a:r>
              <a:t>Sources and definitions:</a:t>
            </a:r>
          </a:p>
          <a:p xmlns:a="http://schemas.openxmlformats.org/drawingml/2006/main">
            <a:r>
              <a:t>E: Hertz Q2 2026 earnings release (6 Aug 2026). https://www.sec.gov/Archives/edgar/data/47129/000165785326000045/q22026earningsrelease.htm</a:t>
            </a:r>
          </a:p>
          <a:p xmlns:a="http://schemas.openxmlformats.org/drawingml/2006/main">
            <a:r>
              <a:t>M: Q2 2026 management prepared remarks (6 Aug 2026). https://newsroom.hertz.com/articles/article-details/hertz-global-holdings-inc-q2-2026-prepared-remarks/</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Americas produced 1.918 billion dollars of the 2.396 billion dollars of second-quarter revenue. International produced 478 million. On the separate country geography, the United States generated 1.836 billion, or almost seventy-seven percent. Canada is outside the U.S. but inside the Americas segment, so the two breakdowns must not be mixed. Hertz does not publish a city-by-city revenue ranking in these financial statements; the size of the Miami game setting is not a claim about Miami revenue.</a:t>
            </a:r>
          </a:p>
          <a:p xmlns:a="http://schemas.openxmlformats.org/drawingml/2006/main">
            <a:r>
              <a:t/>
            </a:r>
          </a:p>
          <a:p xmlns:a="http://schemas.openxmlformats.org/drawingml/2006/main">
            <a:r>
              <a:t>Sources and definitions:</a:t>
            </a:r>
          </a:p>
          <a:p xmlns:a="http://schemas.openxmlformats.org/drawingml/2006/main">
            <a:r>
              <a:t>Q: Hertz June 2026 Form 10-Q (6 Aug 2026). https://www.sec.gov/Archives/edgar/data/47129/000165785326000046/htzz-20260630.htm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Hertz reports more than fifteen thousand frontline users and over four million monthly operational touchpoints. Those figures establish scale of usage. They do not disclose dollars saved, software cost or the effect on cash flow. The next slides focus on the decisions the system can change.</a:t>
            </a:r>
          </a:p>
          <a:p xmlns:a="http://schemas.openxmlformats.org/drawingml/2006/main">
            <a:r>
              <a:t/>
            </a:r>
          </a:p>
          <a:p xmlns:a="http://schemas.openxmlformats.org/drawingml/2006/main">
            <a:r>
              <a:t>Sources and definitions:</a:t>
            </a:r>
          </a:p>
          <a:p xmlns:a="http://schemas.openxmlformats.org/drawingml/2006/main">
            <a:r>
              <a:t>AIP: Hertz Daytona demonstration at AIPCon 10 (2026 / accessed 21 Sep). https://www.linkedin.com/posts/palantir-technologies_at-aipcon-10-hertz-reveals-how-palantir-activity-7470120635973799936-nqem</a:t>
            </a:r>
          </a:p>
          <a:p xmlns:a="http://schemas.openxmlformats.org/drawingml/2006/main">
            <a:r>
              <a:t>DAY: Hertz confirms Daytona deployment (2026 / accessed 21 Sep). https://www.linkedin.com/posts/hertz_navigating-the-operational-complexity-of-activity-7470127003765985281-u_-A</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record saying that a car is broken is useful. Linking that record to an arriving customer and a repair slot makes it operational. Foundry brings records together. The Ontology represents the business relationships and permitted actions. AIP supports AI within those workflows. This is a simplified explanation of Palantir’s platform, not a claim that every possible capability has been deployed by Hertz.</a:t>
            </a:r>
          </a:p>
          <a:p xmlns:a="http://schemas.openxmlformats.org/drawingml/2006/main">
            <a:r>
              <a:t/>
            </a:r>
          </a:p>
          <a:p xmlns:a="http://schemas.openxmlformats.org/drawingml/2006/main">
            <a:r>
              <a:t>Sources and definitions:</a:t>
            </a:r>
          </a:p>
          <a:p xmlns:a="http://schemas.openxmlformats.org/drawingml/2006/main">
            <a:r>
              <a:t>P: Original Hertz and Palantir partnership (19 Oct 2022). https://newsroom.hertz.com/press-releases/press-release-details/hertz-partners-with-palantir-to-drive-operational-excellence-and-enhance-customer-experien/</a:t>
            </a:r>
          </a:p>
          <a:p xmlns:a="http://schemas.openxmlformats.org/drawingml/2006/main">
            <a:r>
              <a:t>ONT: Palantir Ontology overview (Accessed 22 Sep 2026). https://www.palantir.com/docs/foundry/ontology/overview</a:t>
            </a:r>
          </a:p>
          <a:p xmlns:a="http://schemas.openxmlformats.org/drawingml/2006/main">
            <a:r>
              <a:t>AIPDOC: Palantir AIP architecture (Accessed 22 Sep 2026). https://www.palantir.com/docs/foundry/architecture-center/aip-architecture</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interesting feature is coordination. A maintenance problem immediately becomes a customer-assignment problem. The demonstration connects both. Its value would come from fewer missed handoffs and a shorter period in which the vehicle cannot earn.</a:t>
            </a:r>
          </a:p>
          <a:p xmlns:a="http://schemas.openxmlformats.org/drawingml/2006/main">
            <a:r>
              <a:t/>
            </a:r>
          </a:p>
          <a:p xmlns:a="http://schemas.openxmlformats.org/drawingml/2006/main">
            <a:r>
              <a:t>Sources and definitions:</a:t>
            </a:r>
          </a:p>
          <a:p xmlns:a="http://schemas.openxmlformats.org/drawingml/2006/main">
            <a:r>
              <a:t>AIP: Hertz Daytona demonstration at AIPCon 10 (2026 / accessed 21 Sep). https://www.linkedin.com/posts/palantir-technologies_at-aipcon-10-hertz-reveals-how-palantir-activity-7470120635973799936-nqem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Choosing the cheapest invoice can create the most expensive delay. A useful decision compares the complete opportunity cost. The following numerical example is ours, rather than a price or result reported in the demonstration.</a:t>
            </a:r>
          </a:p>
          <a:p xmlns:a="http://schemas.openxmlformats.org/drawingml/2006/main">
            <a:r>
              <a:t/>
            </a:r>
          </a:p>
          <a:p xmlns:a="http://schemas.openxmlformats.org/drawingml/2006/main">
            <a:r>
              <a:t>Sources and definitions:</a:t>
            </a:r>
          </a:p>
          <a:p xmlns:a="http://schemas.openxmlformats.org/drawingml/2006/main">
            <a:r>
              <a:t>AIP: Hertz Daytona demonstration at AIPCon 10 (2026 / accessed 21 Sep). https://www.linkedin.com/posts/palantir-technologies_at-aipcon-10-hertz-reveals-how-palantir-activity-7470120635973799936-nqem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Suppose the internal option costs one hundred dollars but takes four days. An outside repair costs two hundred dollars and takes one day. At forty dollars of lost contribution per day, the outside option costs twenty dollars less overall. If there is no paying demand, the logic can reverse. This is why an intelligent system needs both repair data and commercial context.</a:t>
            </a:r>
          </a:p>
          <a:p xmlns:a="http://schemas.openxmlformats.org/drawingml/2006/main">
            <a:r>
              <a:t/>
            </a:r>
          </a:p>
          <a:p xmlns:a="http://schemas.openxmlformats.org/drawingml/2006/main">
            <a:r>
              <a:t>Sources and definitions:</a:t>
            </a:r>
          </a:p>
          <a:p xmlns:a="http://schemas.openxmlformats.org/drawingml/2006/main">
            <a:r>
              <a:t>CALC: EpochX operating sensitivities and assumptions (22 Sep 2026). Research_Sources/operating_models.md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Labor is the clearest current earnings-call connection to Palantir. Hertz says its new model aligns staffing with demand and reduces overtime and third-party labor. The investment test is whether the savings persist after software and implementation costs while queues and customer service improve. No separate dollar amount was provided for this model in the reviewed remarks. The September leadership filing identifies Rental, Fleet, Service and Oro Mobility as four operating platforms. Financial reporting still has two reportable segments: Americas RAC and International RAC.</a:t>
            </a:r>
          </a:p>
          <a:p xmlns:a="http://schemas.openxmlformats.org/drawingml/2006/main">
            <a:r>
              <a:t/>
            </a:r>
          </a:p>
          <a:p xmlns:a="http://schemas.openxmlformats.org/drawingml/2006/main">
            <a:r>
              <a:t>Sources and definitions:</a:t>
            </a:r>
          </a:p>
          <a:p xmlns:a="http://schemas.openxmlformats.org/drawingml/2006/main">
            <a:r>
              <a:t>M: Q2 2026 management prepared remarks (6 Aug 2026). https://newsroom.hertz.com/articles/article-details/hertz-global-holdings-inc-q2-2026-prepared-remarks/</a:t>
            </a:r>
          </a:p>
          <a:p xmlns:a="http://schemas.openxmlformats.org/drawingml/2006/main">
            <a:r>
              <a:t>AIP7: Hertz CIO at AIPCon 7 (2025 / accessed 22 Sep 2026). https://www.linkedin.com/posts/palantir-technologies_from-two-way-radios-and-dispatchers-to-custom-activity-7338567961638547457-rf4a</a:t>
            </a:r>
          </a:p>
          <a:p xmlns:a="http://schemas.openxmlformats.org/drawingml/2006/main">
            <a:r>
              <a:t>ORG: Hertz rental and service division appointments (10 Sep 2026). https://www.sec.gov/Archives/edgar/data/47129/000165785326000057/htz-20260909.htm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Q1 call reports an advanced fleet planning engine using decision optimization inside Palantir Foundry. That is a concrete operating deployment, beyond a dashboard demonstration. Its business purpose is to place the right available vehicle where demand can use it. The economic test is whether added rental contribution exceeds relocation, holding and implementation costs. Hertz has not separately disclosed the engine cost or an isolated return, so overall revenue improvement cannot all be credited to Palantir.</a:t>
            </a:r>
          </a:p>
          <a:p xmlns:a="http://schemas.openxmlformats.org/drawingml/2006/main">
            <a:r>
              <a:t/>
            </a:r>
          </a:p>
          <a:p xmlns:a="http://schemas.openxmlformats.org/drawingml/2006/main">
            <a:r>
              <a:t>Sources and definitions:</a:t>
            </a:r>
          </a:p>
          <a:p xmlns:a="http://schemas.openxmlformats.org/drawingml/2006/main">
            <a:r>
              <a:t>Q1T: Hertz Q1 2026 earnings call, company transcript (7 May 2026). https://s204.q4cdn.com/384814028/files/doc_financials/2026/q1/Q1-Earnings-Call-Transcript.pdf</a:t>
            </a:r>
          </a:p>
          <a:p xmlns:a="http://schemas.openxmlformats.org/drawingml/2006/main">
            <a:r>
              <a:t>Q1E: Hertz Q1 2026 results and fleet planning launch (7 May 2026). https://newsroom.hertz.com/press-releases/press-release-details/hertz-announces-q1-2026-results-strongest-revenue-growth-in-three-years/</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network has many more off-airport locations, but airports generate roughly two-thirds of vehicle rental revenue. The 10-K discloses a thirty-four percent off-airport revenue share. This distinction explains why location counts are a poor substitute for revenue or profit. Airport demand, flight timing, concessions and peak-period fleet placement matter disproportionately. International and off-airport franchise locations also carry a different revenue recognition model from company-operated rentals.</a:t>
            </a:r>
          </a:p>
          <a:p xmlns:a="http://schemas.openxmlformats.org/drawingml/2006/main">
            <a:r>
              <a:t/>
            </a:r>
          </a:p>
          <a:p xmlns:a="http://schemas.openxmlformats.org/drawingml/2006/main">
            <a:r>
              <a:t>Sources and definitions:</a:t>
            </a:r>
          </a:p>
          <a:p xmlns:a="http://schemas.openxmlformats.org/drawingml/2006/main">
            <a:r>
              <a:t>K: Hertz 2025 Form 10-K (26 Feb 2026). https://www.sec.gov/Archives/edgar/data/47129/000165785326000008/htz-20251231.htm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Using the reported Q2 average fleet, ninety-one days and revenue per day, one additional percentage point of total utilization creates about four hundred ninety-one thousand rental days. At the same daily rate, that is roughly thirty million dollars of quarterly revenue. This assumes sufficient demand, unchanged mix and no displaced rentals. It is a sensitivity, not a forecast or a measured Palantir benefit.</a:t>
            </a:r>
          </a:p>
          <a:p xmlns:a="http://schemas.openxmlformats.org/drawingml/2006/main">
            <a:r>
              <a:t/>
            </a:r>
          </a:p>
          <a:p xmlns:a="http://schemas.openxmlformats.org/drawingml/2006/main">
            <a:r>
              <a:t>Sources and definitions:</a:t>
            </a:r>
          </a:p>
          <a:p xmlns:a="http://schemas.openxmlformats.org/drawingml/2006/main">
            <a:r>
              <a:t>E: Hertz Q2 2026 earnings release (6 Aug 2026). https://www.sec.gov/Archives/edgar/data/47129/000165785326000045/q22026earningsrelease.htm</a:t>
            </a:r>
          </a:p>
          <a:p xmlns:a="http://schemas.openxmlformats.org/drawingml/2006/main">
            <a:r>
              <a:t>CALC: EpochX operating sensitivities and assumptions (22 Sep 2026). Research_Sources/operating_models.md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Management says franchisees now produce more than one-quarter of Hertz-branded system revenue. The annual filing says franchise fees represented about two percent of Hertz worldwide vehicle rental revenue in 2025. These are not conflicting numbers: the first counts customer rental sales inside the branded system, and the second counts the fees recognized by Hertz. Franchising can reduce capital intensity, but an operator-to-franchise conversion may also reduce reported revenue even if brand reach stays intact. Watch fee profit, sale proceeds and capital released.</a:t>
            </a:r>
          </a:p>
          <a:p xmlns:a="http://schemas.openxmlformats.org/drawingml/2006/main">
            <a:r>
              <a:t/>
            </a:r>
          </a:p>
          <a:p xmlns:a="http://schemas.openxmlformats.org/drawingml/2006/main">
            <a:r>
              <a:t>Sources and definitions:</a:t>
            </a:r>
          </a:p>
          <a:p xmlns:a="http://schemas.openxmlformats.org/drawingml/2006/main">
            <a:r>
              <a:t>K: Hertz 2025 Form 10-K (26 Feb 2026). https://www.sec.gov/Archives/edgar/data/47129/000165785326000008/htz-20251231.htm</a:t>
            </a:r>
          </a:p>
          <a:p xmlns:a="http://schemas.openxmlformats.org/drawingml/2006/main">
            <a:r>
              <a:t>Q2T: Hertz Q2 2026 earnings call, Q&amp;A (6 Aug 2026). https://s204.q4cdn.com/384814028/files/doc_financials/2026/q2/Hertz-Global-Holdings-Inc-Q2-2026-Earnings-Call_Transcript_EditedCopy_20260806155605.pdf</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 the Q2 rental-day base, a dollar less direct operating expense per transaction day means almost thirty-nine million dollars of quarterly cost reduction. This can come from many sources, not only AI. It is the arithmetic that makes labor planning interesting. A model that changes staffing without delivering net savings or acceptable service has not met the economic test.</a:t>
            </a:r>
          </a:p>
          <a:p xmlns:a="http://schemas.openxmlformats.org/drawingml/2006/main">
            <a:r>
              <a:t/>
            </a:r>
          </a:p>
          <a:p xmlns:a="http://schemas.openxmlformats.org/drawingml/2006/main">
            <a:r>
              <a:t>Sources and definitions:</a:t>
            </a:r>
          </a:p>
          <a:p xmlns:a="http://schemas.openxmlformats.org/drawingml/2006/main">
            <a:r>
              <a:t>E: Hertz Q2 2026 earnings release (6 Aug 2026). https://www.sec.gov/Archives/edgar/data/47129/000165785326000045/q22026earningsrelease.htm</a:t>
            </a:r>
          </a:p>
          <a:p xmlns:a="http://schemas.openxmlformats.org/drawingml/2006/main">
            <a:r>
              <a:t>CALC: EpochX operating sensitivities and assumptions (22 Sep 2026). Research_Sources/operating_models.md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Hertz has not isolated the all-in cost of this work in the sources reviewed. We can still calculate a hurdle. On a simple four-times-Q2 rental-day base, a twenty-five million dollar annual program would need about sixteen cents of direct-cost improvement per rental day to break even. That illustration excludes revenue benefits. It also assumes the Q2 activity level persists, despite seasonality.</a:t>
            </a:r>
          </a:p>
          <a:p xmlns:a="http://schemas.openxmlformats.org/drawingml/2006/main">
            <a:r>
              <a:t/>
            </a:r>
          </a:p>
          <a:p xmlns:a="http://schemas.openxmlformats.org/drawingml/2006/main">
            <a:r>
              <a:t>Sources and definitions:</a:t>
            </a:r>
          </a:p>
          <a:p xmlns:a="http://schemas.openxmlformats.org/drawingml/2006/main">
            <a:r>
              <a:t>E: Hertz Q2 2026 earnings release (6 Aug 2026). https://www.sec.gov/Archives/edgar/data/47129/000165785326000045/q22026earningsrelease.htm</a:t>
            </a:r>
          </a:p>
          <a:p xmlns:a="http://schemas.openxmlformats.org/drawingml/2006/main">
            <a:r>
              <a:t>CALC: EpochX operating sensitivities and assumptions (22 Sep 2026). Research_Sources/operating_models.md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operating scorecard is mixed. Revenue per day rose and utilization improved, while depreciation and reported direct cost per day increased. Some direct costs rise with revenue, and management explains normalization items. The aggregate figures cannot tell us how much Palantir contributed. We need comparisons that control for mix, pricing, recalls and the many other changes underway.</a:t>
            </a:r>
          </a:p>
          <a:p xmlns:a="http://schemas.openxmlformats.org/drawingml/2006/main">
            <a:r>
              <a:t/>
            </a:r>
          </a:p>
          <a:p xmlns:a="http://schemas.openxmlformats.org/drawingml/2006/main">
            <a:r>
              <a:t>Sources and definitions:</a:t>
            </a:r>
          </a:p>
          <a:p xmlns:a="http://schemas.openxmlformats.org/drawingml/2006/main">
            <a:r>
              <a:t>E: Hertz Q2 2026 earnings release (6 Aug 2026). https://www.sec.gov/Archives/edgar/data/47129/000165785326000045/q22026earningsrelease.htm</a:t>
            </a:r>
          </a:p>
          <a:p xmlns:a="http://schemas.openxmlformats.org/drawingml/2006/main">
            <a:r>
              <a:t>M: Q2 2026 management prepared remarks (6 Aug 2026). https://newsroom.hertz.com/articles/article-details/hertz-global-holdings-inc-q2-2026-prepared-remarks/</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Q2 direct operating expense per transaction day increased on both the reported and adjusted definitions. Management describes underlying improvement after normalizing revenue-related costs, sale-leaseback effects and recall-related days. That is a useful explanation, not the same as an actual two-percent decline in the reported daily bill. The investment test is whether labor planning and throughput gains eventually show up in cash costs without sacrificing service.</a:t>
            </a:r>
          </a:p>
          <a:p xmlns:a="http://schemas.openxmlformats.org/drawingml/2006/main">
            <a:r>
              <a:t/>
            </a:r>
          </a:p>
          <a:p xmlns:a="http://schemas.openxmlformats.org/drawingml/2006/main">
            <a:r>
              <a:t>Sources and definitions:</a:t>
            </a:r>
          </a:p>
          <a:p xmlns:a="http://schemas.openxmlformats.org/drawingml/2006/main">
            <a:r>
              <a:t>Q: Hertz June 2026 Form 10-Q (6 Aug 2026). https://www.sec.gov/Archives/edgar/data/47129/000165785326000046/htzz-20260630.htm</a:t>
            </a:r>
          </a:p>
          <a:p xmlns:a="http://schemas.openxmlformats.org/drawingml/2006/main">
            <a:r>
              <a:t>Q2P: Hertz Q2 2026 investor presentation (6 Aug 2026). https://s204.q4cdn.com/384814028/files/doc_financials/2026/q2/Q2-2026-Investor-Presentation-8-5-2026-Final.pdf</a:t>
            </a:r>
          </a:p>
          <a:p xmlns:a="http://schemas.openxmlformats.org/drawingml/2006/main">
            <a:r>
              <a:t>M: Q2 2026 management prepared remarks (6 Aug 2026). https://newsroom.hertz.com/articles/article-details/hertz-global-holdings-inc-q2-2026-prepared-remarks/</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Suppose a car rents eighty percent of the time at sixty dollars per day. That produces forty-eight dollars of revenue per available car-day. If price falls to fifty dollars and utilization rises to ninety percent, revenue falls to forty-five dollars. More paid days are not always better. Research on joint pricing and capacity decisions supports evaluating the choices together. The prices here are illustrative, not Hertz quotes.</a:t>
            </a:r>
          </a:p>
          <a:p xmlns:a="http://schemas.openxmlformats.org/drawingml/2006/main">
            <a:r>
              <a:t/>
            </a:r>
          </a:p>
          <a:p xmlns:a="http://schemas.openxmlformats.org/drawingml/2006/main">
            <a:r>
              <a:t>Sources and definitions:</a:t>
            </a:r>
          </a:p>
          <a:p xmlns:a="http://schemas.openxmlformats.org/drawingml/2006/main">
            <a:r>
              <a:t>OPT: Integrating pricing and capacity decisions in car rental (2018 / accessed 22 Sep 2026). https://www.sciencedirect.com/science/article/pii/S2214716018302707</a:t>
            </a:r>
          </a:p>
          <a:p xmlns:a="http://schemas.openxmlformats.org/drawingml/2006/main">
            <a:r>
              <a:t>CALC: EpochX operating sensitivities and assumptions (22 Sep 2026). Research_Sources/operating_models.md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fleet is substantially refreshed: ninety-four percent of the U.S. core fleet is model year 2025 or 2026. Yet Q2 monthly depreciation was higher than the prior year. Newer vehicles do not eliminate acquisition cost, resale risk or carrying cost. Management says the prior-year comparison benefited from the tariff environment. Watch the Q3 two-eighty-five to two-ninety-five DPU target, actual sale proceeds and repair downtime together.</a:t>
            </a:r>
          </a:p>
          <a:p xmlns:a="http://schemas.openxmlformats.org/drawingml/2006/main">
            <a:r>
              <a:t/>
            </a:r>
          </a:p>
          <a:p xmlns:a="http://schemas.openxmlformats.org/drawingml/2006/main">
            <a:r>
              <a:t>Sources and definitions:</a:t>
            </a:r>
          </a:p>
          <a:p xmlns:a="http://schemas.openxmlformats.org/drawingml/2006/main">
            <a:r>
              <a:t>Q2P: Hertz Q2 2026 investor presentation (6 Aug 2026). https://s204.q4cdn.com/384814028/files/doc_financials/2026/q2/Q2-2026-Investor-Presentation-8-5-2026-Final.pdf</a:t>
            </a:r>
          </a:p>
          <a:p xmlns:a="http://schemas.openxmlformats.org/drawingml/2006/main">
            <a:r>
              <a:t>M: Q2 2026 management prepared remarks (6 Aug 2026). https://newsroom.hertz.com/articles/article-details/hertz-global-holdings-inc-q2-2026-prepared-remarks/</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Hertz’s UVeye partnership is another source of structured condition information. Better inspections could make maintenance decisions more consistent. Automated findings also need clear explanations and a fair dispute process. A Senate inquiry illustrates that customer trust is a material operating issue. These are inspection and billing questions, and should not be presented as evidence about Palantir’s separate planning work.</a:t>
            </a:r>
          </a:p>
          <a:p xmlns:a="http://schemas.openxmlformats.org/drawingml/2006/main">
            <a:r>
              <a:t/>
            </a:r>
          </a:p>
          <a:p xmlns:a="http://schemas.openxmlformats.org/drawingml/2006/main">
            <a:r>
              <a:t>Sources and definitions:</a:t>
            </a:r>
          </a:p>
          <a:p xmlns:a="http://schemas.openxmlformats.org/drawingml/2006/main">
            <a:r>
              <a:t>UV: Hertz and UVeye vehicle inspections (Company announcement). https://newsroom.hertz.com/articles/article-details/hertz-and-uveye-partner-to-modernize-vehicle-maintenance-with-ai-technology/</a:t>
            </a:r>
          </a:p>
          <a:p xmlns:a="http://schemas.openxmlformats.org/drawingml/2006/main">
            <a:r>
              <a:t>SEN: Senate inquiry into AI rental inspections (Aug 2025). https://www.blumenthal.senate.gov/newsroom/press/release/icymi-blumenthal-demands-answers-from-hertz-about-ai-rental-car-inspections</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resale opportunity is not just completing the old electric-vehicle reduction. Hertz still disposes of most vehicles through wholesale channels. Management wants a much larger share through higher-yield channels, supported by its own stores and digital distribution. That ambition is not the current sales mix. The value to measure is net proceeds after preparation, selling fees and extra inventory days; a higher sticker price alone does not establish more profit.</a:t>
            </a:r>
          </a:p>
          <a:p xmlns:a="http://schemas.openxmlformats.org/drawingml/2006/main">
            <a:r>
              <a:t/>
            </a:r>
          </a:p>
          <a:p xmlns:a="http://schemas.openxmlformats.org/drawingml/2006/main">
            <a:r>
              <a:t>Sources and definitions:</a:t>
            </a:r>
          </a:p>
          <a:p xmlns:a="http://schemas.openxmlformats.org/drawingml/2006/main">
            <a:r>
              <a:t>Q2T: Hertz Q2 2026 earnings call, Q&amp;A (6 Aug 2026). https://s204.q4cdn.com/384814028/files/doc_financials/2026/q2/Hertz-Global-Holdings-Inc-Q2-2026-Earnings-Call_Transcript_EditedCopy_20260806155605.pdf</a:t>
            </a:r>
          </a:p>
          <a:p xmlns:a="http://schemas.openxmlformats.org/drawingml/2006/main">
            <a:r>
              <a:t>AMZ: Hertz Car Sales on Amazon Autos (Company announcement). https://newsroom.hertz.com/uncategorizeds/uncategorized-details/hertz-car-sales-launches-on-amazon-autos/</a:t>
            </a:r>
          </a:p>
          <a:p xmlns:a="http://schemas.openxmlformats.org/drawingml/2006/main">
            <a:r>
              <a:t>EBAY: Hertz Car Sales expands on eBay (5 May 2026). https://newsroom.hertz.com/press-releases/press-release-details/hertz-car-sales-continues-retail-expansion-with-digital-showroom-on-ebay/</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Five percent of the June vehicle book value is six hundred eighty-four million dollars. This stress test is larger than the dated market capitalization at the opening. It is not a forecast of an accounting charge, and financing, tax and portfolio changes can affect the outcome. It shows why resale exposure can overwhelm modest operating savings.</a:t>
            </a:r>
          </a:p>
          <a:p xmlns:a="http://schemas.openxmlformats.org/drawingml/2006/main">
            <a:r>
              <a:t/>
            </a:r>
          </a:p>
          <a:p xmlns:a="http://schemas.openxmlformats.org/drawingml/2006/main">
            <a:r>
              <a:t>Sources and definitions:</a:t>
            </a:r>
          </a:p>
          <a:p xmlns:a="http://schemas.openxmlformats.org/drawingml/2006/main">
            <a:r>
              <a:t>Q: Hertz June 2026 Form 10-Q (6 Aug 2026). https://www.sec.gov/Archives/edgar/data/47129/000165785326000046/htzz-20260630.htm</a:t>
            </a:r>
          </a:p>
          <a:p xmlns:a="http://schemas.openxmlformats.org/drawingml/2006/main">
            <a:r>
              <a:t>MODEL: EpochX calculations and scenarios (21 Sep 2026). Research_Sources/model_assumptions.md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Hertz reported a positive GAAP quarter, but the adjusted result remained a loss. The earnings reconciliation removes fifty-one million dollars of financial-instrument gains and ninety-eight million of public-warrant fair-value gains, plus sixty-four million from non-vehicle asset sales. Other costs and tax adjustments also matter, so subtracting just these gains will not reproduce adjusted net income. The main lesson is to inspect operating performance and cash generation separately from market-value remeasurements and asset disposals.</a:t>
            </a:r>
          </a:p>
          <a:p xmlns:a="http://schemas.openxmlformats.org/drawingml/2006/main">
            <a:r>
              <a:t/>
            </a:r>
          </a:p>
          <a:p xmlns:a="http://schemas.openxmlformats.org/drawingml/2006/main">
            <a:r>
              <a:t>Sources and definitions:</a:t>
            </a:r>
          </a:p>
          <a:p xmlns:a="http://schemas.openxmlformats.org/drawingml/2006/main">
            <a:r>
              <a:t>E: Hertz Q2 2026 earnings release (6 Aug 2026). https://www.sec.gov/Archives/edgar/data/47129/000165785326000045/q22026earningsrelease.htm</a:t>
            </a:r>
          </a:p>
          <a:p xmlns:a="http://schemas.openxmlformats.org/drawingml/2006/main">
            <a:r>
              <a:t>Q2P: Hertz Q2 2026 investor presentation (6 Aug 2026). https://s204.q4cdn.com/384814028/files/doc_financials/2026/q2/Q2-2026-Investor-Presentation-8-5-2026-Final.pdf</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Cybercab has moved beyond a prototype. Tesla reported production began in the second quarter, and its current support page lists rides in limited areas of Austin. Cybercab seats two and has no steering wheel. Tesla also invites commercial fleet purchase inquiries. Broader Model Y Robotaxi availability is a different rollout. This creates a possible future fleet-management market, but the reviewed primary sources do not establish an Avis or Hertz Cybercab agreement.</a:t>
            </a:r>
          </a:p>
          <a:p xmlns:a="http://schemas.openxmlformats.org/drawingml/2006/main">
            <a:r>
              <a:t/>
            </a:r>
          </a:p>
          <a:p xmlns:a="http://schemas.openxmlformats.org/drawingml/2006/main">
            <a:r>
              <a:t>Sources and definitions:</a:t>
            </a:r>
          </a:p>
          <a:p xmlns:a="http://schemas.openxmlformats.org/drawingml/2006/main">
            <a:r>
              <a:t>TCAB: Tesla Cybercab availability and commercial inquiries (Accessed 24 Sep 2026). https://www.tesla.com/support/robotaxi/cybercab</a:t>
            </a:r>
          </a:p>
          <a:p xmlns:a="http://schemas.openxmlformats.org/drawingml/2006/main">
            <a:r>
              <a:t>TQ2: Tesla Q2 2026 shareholder update (22 Jul 2026). https://ir.tesla.com/_flysystem/s3/sec/000162828026049213/tsla-20260722-gen.pdf</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Avis provides the clearest operating comparison. Its announced agreement covers infrastructure, vehicle readiness, maintenance and depots. Waymo supplies the autonomous driving system and offers rides through its app. Avis subsequently reported that Dallas went live on June first and completed thousands of trips that month. This demonstrates that an autonomous company can contract with a rental operator for physical fleet work. The reviewed disclosures do not isolate the contract margin.</a:t>
            </a:r>
          </a:p>
          <a:p xmlns:a="http://schemas.openxmlformats.org/drawingml/2006/main">
            <a:r>
              <a:t/>
            </a:r>
          </a:p>
          <a:p xmlns:a="http://schemas.openxmlformats.org/drawingml/2006/main">
            <a:r>
              <a:t>Sources and definitions:</a:t>
            </a:r>
          </a:p>
          <a:p xmlns:a="http://schemas.openxmlformats.org/drawingml/2006/main">
            <a:r>
              <a:t>AW: Avis and Waymo fleet operations agreement (29 Jul 2025). https://avisbudgetgroup.gcs-web.com/news-releases/news-release-details/avis-budget-group-announces-multi-year-strategic-partnership</a:t>
            </a:r>
          </a:p>
          <a:p xmlns:a="http://schemas.openxmlformats.org/drawingml/2006/main">
            <a:r>
              <a:t>CAR: Avis Budget Q2 results (28 Jul 2026). https://www.avisbudgetgroup.com/home/news-and-media/press-release/avis-budget-group-reports-second-quarter-results-2026</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Hertz describes its first autonomous-vehicle partnership as Oro supporting Uber robotaxis with Lucid vehicles and Nuro technology. Uber, Lucid and Nuro are roles inside the same announced program, not evidence of three separate Hertz service contracts. The August update targets operations later in 2026 in the Bay Area. No launch confirmation was found in the reviewed September twenty-fourth sources. The exact count of executed service contracts, fee schedule and committed fleet volume remain undisclosed.</a:t>
            </a:r>
          </a:p>
          <a:p xmlns:a="http://schemas.openxmlformats.org/drawingml/2006/main">
            <a:r>
              <a:t/>
            </a:r>
          </a:p>
          <a:p xmlns:a="http://schemas.openxmlformats.org/drawingml/2006/main">
            <a:r>
              <a:t>Sources and definitions:</a:t>
            </a:r>
          </a:p>
          <a:p xmlns:a="http://schemas.openxmlformats.org/drawingml/2006/main">
            <a:r>
              <a:t>ORO: Oro and Uber fleet partnerships (30 Apr 2026). https://newsroom.hertz.com/press-releases/press-release-details/hertz-and-uber-partner-to-power-autonomous-robotaxi-and-driver-led-fleet-operations/</a:t>
            </a:r>
          </a:p>
          <a:p xmlns:a="http://schemas.openxmlformats.org/drawingml/2006/main">
            <a:r>
              <a:t>M: Q2 2026 management prepared remarks (6 Aug 2026). https://newsroom.hertz.com/articles/article-details/hertz-global-holdings-inc-q2-2026-prepared-remarks/</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Removing the driver does not remove wear, dirt, charging time or repairs. Rental operators already coordinate those activities across vehicles and facilities. Their opportunity is to sell reliable vehicle availability to autonomous networks. Existing sites and purchasing relationships can help, though each city still needs suitable capacity and trained staff. The value comes from doing that work at attractive contract returns. It does not require Hertz to own the autonomous driving software.</a:t>
            </a:r>
          </a:p>
          <a:p xmlns:a="http://schemas.openxmlformats.org/drawingml/2006/main">
            <a:r>
              <a:t/>
            </a:r>
          </a:p>
          <a:p xmlns:a="http://schemas.openxmlformats.org/drawingml/2006/main">
            <a:r>
              <a:t>Sources and definitions:</a:t>
            </a:r>
          </a:p>
          <a:p xmlns:a="http://schemas.openxmlformats.org/drawingml/2006/main">
            <a:r>
              <a:t>ORO: Oro and Uber fleet partnerships (30 Apr 2026). https://newsroom.hertz.com/press-releases/press-release-details/hertz-and-uber-partner-to-power-autonomous-robotaxi-and-driver-led-fleet-operations/</a:t>
            </a:r>
          </a:p>
          <a:p xmlns:a="http://schemas.openxmlformats.org/drawingml/2006/main">
            <a:r>
              <a:t>AW: Avis and Waymo fleet operations agreement (29 Jul 2025). https://avisbudgetgroup.gcs-web.com/news-releases/news-release-details/avis-budget-group-announces-multi-year-strategic-partnership</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a deliberately simple service-only contract. One thousand customer-owned vehicles paying four hundred dollars a month create 4.8 million dollars of annual revenue. At two hundred fifty dollars of direct cash costs per vehicle per month and six hundred thousand dollars of fixed cash costs, 1.2 million remains before capital spending, financing and tax. The illustration shows why fee revenue alone tells us little. Real contracts need capacity, energy, labor and liability detail.</a:t>
            </a:r>
          </a:p>
          <a:p xmlns:a="http://schemas.openxmlformats.org/drawingml/2006/main">
            <a:r>
              <a:t/>
            </a:r>
          </a:p>
          <a:p xmlns:a="http://schemas.openxmlformats.org/drawingml/2006/main">
            <a:r>
              <a:t>Sources and definitions:</a:t>
            </a:r>
          </a:p>
          <a:p xmlns:a="http://schemas.openxmlformats.org/drawingml/2006/main">
            <a:r>
              <a:t>AVMODEL: EpochX autonomous servicing illustration (22 Sep 2026). Research_Sources/autonomous_service_model.md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honest answer to how many autonomous service contracts Hertz has is that the company does not publish that count. We can identify one named initial program and distinguish it from Oro driver-led operations in four markets. Future value depends on fleet commitments, net servicing margins, capital obligations and utilization guarantees. Treat those as diligence questions until agreements or operating results provide evidence. Avis has a verified Waymo relationship; Cybercab availability does not establish a Tesla contract with either rental company.</a:t>
            </a:r>
          </a:p>
          <a:p xmlns:a="http://schemas.openxmlformats.org/drawingml/2006/main">
            <a:r>
              <a:t/>
            </a:r>
          </a:p>
          <a:p xmlns:a="http://schemas.openxmlformats.org/drawingml/2006/main">
            <a:r>
              <a:t>Sources and definitions:</a:t>
            </a:r>
          </a:p>
          <a:p xmlns:a="http://schemas.openxmlformats.org/drawingml/2006/main">
            <a:r>
              <a:t>ORO: Oro and Uber fleet partnerships (30 Apr 2026). https://newsroom.hertz.com/press-releases/press-release-details/hertz-and-uber-partner-to-power-autonomous-robotaxi-and-driver-led-fleet-operations/</a:t>
            </a:r>
          </a:p>
          <a:p xmlns:a="http://schemas.openxmlformats.org/drawingml/2006/main">
            <a:r>
              <a:t>M: Q2 2026 management prepared remarks (6 Aug 2026). https://newsroom.hertz.com/articles/article-details/hertz-global-holdings-inc-q2-2026-prepared-remarks/</a:t>
            </a:r>
          </a:p>
          <a:p xmlns:a="http://schemas.openxmlformats.org/drawingml/2006/main">
            <a:r>
              <a:t>CAR: Avis Budget Q2 results (28 Jul 2026). https://www.avisbudgetgroup.com/home/news-and-media/press-release/avis-budget-group-reports-second-quarter-results-2026</a:t>
            </a:r>
          </a:p>
          <a:p xmlns:a="http://schemas.openxmlformats.org/drawingml/2006/main">
            <a:r>
              <a:t>TCAB: Tesla Cybercab availability and commercial inquiries (Accessed 24 Sep 2026). https://www.tesla.com/support/robotaxi/cybercab</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Americas is the revenue engine, but International had more than twice the segment margin in Q2. International earned forty-seven million dollars of segment EBITDA on 478 million of revenue, while the Americas earned eighty-eight million on 1.918 billion. Corporate expense then absorbed fifty-four million. Geography changes the profit mix, and the larger network is not automatically the more important profit contributor. Do not extrapolate a seasonal quarter into a full-year margin.</a:t>
            </a:r>
          </a:p>
          <a:p xmlns:a="http://schemas.openxmlformats.org/drawingml/2006/main">
            <a:r>
              <a:t/>
            </a:r>
          </a:p>
          <a:p xmlns:a="http://schemas.openxmlformats.org/drawingml/2006/main">
            <a:r>
              <a:t>Sources and definitions:</a:t>
            </a:r>
          </a:p>
          <a:p xmlns:a="http://schemas.openxmlformats.org/drawingml/2006/main">
            <a:r>
              <a:t>Q: Hertz June 2026 Form 10-Q (6 Aug 2026). https://www.sec.gov/Archives/edgar/data/47129/000165785326000046/htzz-20260630.htm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Asked about Oro investment needs, management pointed to existing fleet infrastructure and charging investment. That can reduce the cost of entering a new fleet-service market, but the call did not quantify a project-level capital return. The next evidence should be deployed vehicles, revenue per serviced car, direct cost, new depot spending and who bears residual value. Palantir could help scheduling and uptime; we do not have evidence that every Oro workflow already runs on it.</a:t>
            </a:r>
          </a:p>
          <a:p xmlns:a="http://schemas.openxmlformats.org/drawingml/2006/main">
            <a:r>
              <a:t/>
            </a:r>
          </a:p>
          <a:p xmlns:a="http://schemas.openxmlformats.org/drawingml/2006/main">
            <a:r>
              <a:t>Sources and definitions:</a:t>
            </a:r>
          </a:p>
          <a:p xmlns:a="http://schemas.openxmlformats.org/drawingml/2006/main">
            <a:r>
              <a:t>Q2T: Hertz Q2 2026 earnings call, Q&amp;A (6 Aug 2026). https://s204.q4cdn.com/384814028/files/doc_financials/2026/q2/Hertz-Global-Holdings-Inc-Q2-2026-Earnings-Call_Transcript_EditedCopy_20260806155605.pdf</a:t>
            </a:r>
          </a:p>
          <a:p xmlns:a="http://schemas.openxmlformats.org/drawingml/2006/main">
            <a:r>
              <a:t>ORO: Oro and Uber fleet partnerships (30 Apr 2026). https://newsroom.hertz.com/press-releases/press-release-details/hertz-and-uber-partner-to-power-autonomous-robotaxi-and-driver-led-fleet-operations/</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Oro combines an established rideshare rental base with new operating activity. Management expects more than six hundred million dollars of revenue in 2026 from that broader scope. Its four driver-led markets and more than six million miles demonstrate operating activity, but they are not four autonomous launches or AV-only miles. Keep these revenues within consolidated Hertz and wait for a separate margin profile before assigning a platform premium.</a:t>
            </a:r>
          </a:p>
          <a:p xmlns:a="http://schemas.openxmlformats.org/drawingml/2006/main">
            <a:r>
              <a:t/>
            </a:r>
          </a:p>
          <a:p xmlns:a="http://schemas.openxmlformats.org/drawingml/2006/main">
            <a:r>
              <a:t>Sources and definitions:</a:t>
            </a:r>
          </a:p>
          <a:p xmlns:a="http://schemas.openxmlformats.org/drawingml/2006/main">
            <a:r>
              <a:t>M: Q2 2026 management prepared remarks (6 Aug 2026). https://newsroom.hertz.com/articles/article-details/hertz-global-holdings-inc-q2-2026-prepared-remarks/</a:t>
            </a:r>
          </a:p>
          <a:p xmlns:a="http://schemas.openxmlformats.org/drawingml/2006/main">
            <a:r>
              <a:t>ORO: Oro and Uber fleet partnerships (30 Apr 2026). https://newsroom.hertz.com/press-releases/press-release-details/hertz-and-uber-partner-to-power-autonomous-robotaxi-and-driver-led-fleet-operations/</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It helps to separate operational records from customer and advertising records. Hertz uses vehicle information to run the fleet. Customer records support bookings and service. Marketing systems can use permitted information to select or measure ads. These categories can be linked, which is why access, purpose and legal restrictions matter. A repair forecast and a personalized restaurant offer involve different uses, even if both begin with data collected during a rental.</a:t>
            </a:r>
          </a:p>
          <a:p xmlns:a="http://schemas.openxmlformats.org/drawingml/2006/main">
            <a:r>
              <a:t/>
            </a:r>
          </a:p>
          <a:p xmlns:a="http://schemas.openxmlformats.org/drawingml/2006/main">
            <a:r>
              <a:t>Sources and definitions:</a:t>
            </a:r>
          </a:p>
          <a:p xmlns:a="http://schemas.openxmlformats.org/drawingml/2006/main">
            <a:r>
              <a:t>HP: Hertz current rental privacy policy (Updated 9 Mar 2026). https://www.hertz.com/rentacar/privacypolicy/index.jsp?targetPage=privacyPolicyView.jsp</a:t>
            </a:r>
          </a:p>
          <a:p xmlns:a="http://schemas.openxmlformats.org/drawingml/2006/main">
            <a:r>
              <a:t>P: Original Hertz and Palantir partnership (19 Oct 2022). https://newsroom.hertz.com/press-releases/press-release-details/hertz-partners-with-palantir-to-drive-operational-excellence-and-enhance-customer-experien/</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current Hertz notice permits sale or advertising-related sharing of telematics and vehicle data, including identifiable precise location. It provides opt-out routes and recognizes local restrictions. This is broader than older Hertz pages. It does not identify a specific fleet-data sale to Google, a Palantir export, or the revenue involved. Those are separate facts that this policy cannot establish.</a:t>
            </a:r>
          </a:p>
          <a:p xmlns:a="http://schemas.openxmlformats.org/drawingml/2006/main">
            <a:r>
              <a:t/>
            </a:r>
          </a:p>
          <a:p xmlns:a="http://schemas.openxmlformats.org/drawingml/2006/main">
            <a:r>
              <a:t>Sources and definitions:</a:t>
            </a:r>
          </a:p>
          <a:p xmlns:a="http://schemas.openxmlformats.org/drawingml/2006/main">
            <a:r>
              <a:t>HP: Hertz current rental privacy policy (Updated 9 Mar 2026). https://www.hertz.com/rentacar/privacypolicy/index.jsp?targetPage=privacyPolicyView.jsp</a:t>
            </a:r>
          </a:p>
          <a:p xmlns:a="http://schemas.openxmlformats.org/drawingml/2006/main">
            <a:r>
              <a:t>CCPA: California AG: sale, sharing and sensitive information (Updated 28 Aug 2026). https://oag.ca.gov/privacy/ccpa</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Palantir says it does not sell personal data and that its customers own their data. Its published GCP contract template restricts customer-content use to service provision and support, with limits on disclosure and sale. That template is not Hertz’s actual contract. A customer can still authorize its own lawful marketing activity using analytics. Access to software or cloud hosting does not by itself give Palantir or Google advertising rights over a customer’s fleet records.</a:t>
            </a:r>
          </a:p>
          <a:p xmlns:a="http://schemas.openxmlformats.org/drawingml/2006/main">
            <a:r>
              <a:t/>
            </a:r>
          </a:p>
          <a:p xmlns:a="http://schemas.openxmlformats.org/drawingml/2006/main">
            <a:r>
              <a:t>Sources and definitions:</a:t>
            </a:r>
          </a:p>
          <a:p xmlns:a="http://schemas.openxmlformats.org/drawingml/2006/main">
            <a:r>
              <a:t>PLPR: Palantir proxy: customer data and business model (23 Apr 2026). https://www.sec.gov/Archives/edgar/data/1321655/000132165526000019/pltr-20260423.htm</a:t>
            </a:r>
          </a:p>
          <a:p xmlns:a="http://schemas.openxmlformats.org/drawingml/2006/main">
            <a:r>
              <a:t>PLTC: Palantir published GCP terms, customer content (Accessed 22 Sep 2026). https://www.palantir.com/assets/xrfr7uokpv1b/2ajxcAAipDS2EAkFxZZvDa/ed556b05d8ef5d80b91a0e7bf8aff559/Palantir_Terms_and_Conditions_for_GCP.pdf</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café example can take several forms. Hertz could sell an ad placement or referral, or a partner could buy aggregate demand insights. Those products differ from selling an identifiable customer’s trip history. A hypothetical Google advertising integration would need the appropriate contract and data rights. Google’s publisher policy requires notice and express consent for precise location use. Neither this concept nor the policy proves that Hertz currently operates an in-car Google advertising business.</a:t>
            </a:r>
          </a:p>
          <a:p xmlns:a="http://schemas.openxmlformats.org/drawingml/2006/main">
            <a:r>
              <a:t/>
            </a:r>
          </a:p>
          <a:p xmlns:a="http://schemas.openxmlformats.org/drawingml/2006/main">
            <a:r>
              <a:t>Sources and definitions:</a:t>
            </a:r>
          </a:p>
          <a:p xmlns:a="http://schemas.openxmlformats.org/drawingml/2006/main">
            <a:r>
              <a:t>GLOC: Google publisher policy on precise location (Accessed 22 Sep 2026). https://support.google.com/publisherpolicies/answer/10437073?hl=en-GB</a:t>
            </a:r>
          </a:p>
          <a:p xmlns:a="http://schemas.openxmlformats.org/drawingml/2006/main">
            <a:r>
              <a:t>CCPA: California AG: sale, sharing and sensitive information (Updated 28 Aug 2026). https://oag.ca.gov/privacy/ccpa</a:t>
            </a:r>
          </a:p>
          <a:p xmlns:a="http://schemas.openxmlformats.org/drawingml/2006/main">
            <a:r>
              <a:t>HP: Hertz current rental privacy policy (Updated 9 Mar 2026). https://www.hertz.com/rentacar/privacypolicy/index.jsp?targetPage=privacyPolicyView.jsp</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operating data already has a credible internal use. An external advertising or analytics business could add another source of value, but it needs a buyer, a permitted product, distribution, and economics after partner fees and compliance costs. I found no primary-source disclosure establishing the proposed three-company fleet-data arrangement. The valuation therefore adds no separate advertising-data premium. That leaves a clear question to revisit if Hertz reports an actual product or contract.</a:t>
            </a:r>
          </a:p>
          <a:p xmlns:a="http://schemas.openxmlformats.org/drawingml/2006/main">
            <a:r>
              <a:t/>
            </a:r>
          </a:p>
          <a:p xmlns:a="http://schemas.openxmlformats.org/drawingml/2006/main">
            <a:r>
              <a:t>Sources and definitions:</a:t>
            </a:r>
          </a:p>
          <a:p xmlns:a="http://schemas.openxmlformats.org/drawingml/2006/main">
            <a:r>
              <a:t>HP: Hertz current rental privacy policy (Updated 9 Mar 2026). https://www.hertz.com/rentacar/privacypolicy/index.jsp?targetPage=privacyPolicyView.jsp</a:t>
            </a:r>
          </a:p>
          <a:p xmlns:a="http://schemas.openxmlformats.org/drawingml/2006/main">
            <a:r>
              <a:t>PLPR: Palantir proxy: customer data and business model (23 Apr 2026). https://www.sec.gov/Archives/edgar/data/1321655/000132165526000019/pltr-20260423.htm</a:t>
            </a:r>
          </a:p>
          <a:p xmlns:a="http://schemas.openxmlformats.org/drawingml/2006/main">
            <a:r>
              <a:t>GLOC: Google publisher policy on precise location (Accessed 22 Sep 2026). https://support.google.com/publisherpolicies/answer/10437073?hl=en-GB</a:t>
            </a:r>
          </a:p>
          <a:p xmlns:a="http://schemas.openxmlformats.org/drawingml/2006/main">
            <a:r>
              <a:t>MODEL: EpochX calculations and scenarios (21 Sep 2026). Research_Sources/model_assumptions.md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Hertz reports positive adjusted free cash flow of one hundred sixty-two million dollars in Q2. Its reconciliation starts with 381 million of GAAP operating cash flow, deducts vehicle depreciation, and then includes net non-vehicle asset proceeds and fleet investment after financing. The fleet line incorporates 752 million of net vehicle financing. This is a useful rental-industry measure, but it should not be read as cash left after buying all cars without financing. Watch both the definition and the funding needs.</a:t>
            </a:r>
          </a:p>
          <a:p xmlns:a="http://schemas.openxmlformats.org/drawingml/2006/main">
            <a:r>
              <a:t/>
            </a:r>
          </a:p>
          <a:p xmlns:a="http://schemas.openxmlformats.org/drawingml/2006/main">
            <a:r>
              <a:t>Sources and definitions:</a:t>
            </a:r>
          </a:p>
          <a:p xmlns:a="http://schemas.openxmlformats.org/drawingml/2006/main">
            <a:r>
              <a:t>Q2P: Hertz Q2 2026 investor presentation (6 Aug 2026). https://s204.q4cdn.com/384814028/files/doc_financials/2026/q2/Q2-2026-Investor-Presentation-8-5-2026-Final.pdf</a:t>
            </a:r>
          </a:p>
          <a:p xmlns:a="http://schemas.openxmlformats.org/drawingml/2006/main">
            <a:r>
              <a:t>E: Hertz Q2 2026 earnings release (6 Aug 2026). https://www.sec.gov/Archives/edgar/data/47129/000165785326000045/q22026earningsrelease.htm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Reported liquidity consisted of cash and available corporate revolver capacity. Fleet facilities also had unused contractual capacity, but none was available against the existing borrowing bases at June thirtieth. Those numbers answer different questions. Restricted cash cannot simply be added to free corporate cash. The distinction matters when assessing whether operating improvement can be financed long enough to arrive.</a:t>
            </a:r>
          </a:p>
          <a:p xmlns:a="http://schemas.openxmlformats.org/drawingml/2006/main">
            <a:r>
              <a:t/>
            </a:r>
          </a:p>
          <a:p xmlns:a="http://schemas.openxmlformats.org/drawingml/2006/main">
            <a:r>
              <a:t>Sources and definitions:</a:t>
            </a:r>
          </a:p>
          <a:p xmlns:a="http://schemas.openxmlformats.org/drawingml/2006/main">
            <a:r>
              <a:t>Q: Hertz June 2026 Form 10-Q (6 Aug 2026). https://www.sec.gov/Archives/edgar/data/47129/000165785326000046/htzz-20260630.htm</a:t>
            </a:r>
          </a:p>
          <a:p xmlns:a="http://schemas.openxmlformats.org/drawingml/2006/main">
            <a:r>
              <a:t>E: Hertz Q2 2026 earnings release (6 Aug 2026). https://www.sec.gov/Archives/edgar/data/47129/000165785326000045/q22026earningsrelease.htm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June corporate maturity schedule concentrates more than five billion dollars in 2028 and 2029. The full corporate principal amount was 6.303 billion dollars, above its accounting carrying value. Refinancing is therefore part of the equity thesis. Better operating results can improve the negotiating position, but they do not eliminate the need to refinance or repay the claims.</a:t>
            </a:r>
          </a:p>
          <a:p xmlns:a="http://schemas.openxmlformats.org/drawingml/2006/main">
            <a:r>
              <a:t/>
            </a:r>
          </a:p>
          <a:p xmlns:a="http://schemas.openxmlformats.org/drawingml/2006/main">
            <a:r>
              <a:t>Sources and definitions:</a:t>
            </a:r>
          </a:p>
          <a:p xmlns:a="http://schemas.openxmlformats.org/drawingml/2006/main">
            <a:r>
              <a:t>Q: Hertz June 2026 Form 10-Q (6 Aug 2026). https://www.sec.gov/Archives/edgar/data/47129/000165785326000046/htzz-20260630.htm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August filing adds a concrete funding benchmark: 834.75 million dollars of externally issued vehicle-backed notes across two series. The senior Class A tranches carry rates of 5.51 and 5.87 percent, while Class D costs 9.62 and 10.70 percent. Hertz retained another 40.25 million of Class E notes. These are nominal principal amounts, not net cash after expenses. Fleet-backed issuance finances collateral; it is not the same as an unrestricted cash injection that eliminates corporate refinancing risk.</a:t>
            </a:r>
          </a:p>
          <a:p xmlns:a="http://schemas.openxmlformats.org/drawingml/2006/main">
            <a:r>
              <a:t/>
            </a:r>
          </a:p>
          <a:p xmlns:a="http://schemas.openxmlformats.org/drawingml/2006/main">
            <a:r>
              <a:t>Sources and definitions:</a:t>
            </a:r>
          </a:p>
          <a:p xmlns:a="http://schemas.openxmlformats.org/drawingml/2006/main">
            <a:r>
              <a:t>ABS: Hertz August fleet-backed note issuance (28 Aug 2026). https://www.sec.gov/Archives/edgar/data/47129/000165785326000054/htz-20260827.htm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exchangeable financing creates linked debt and dilution outcomes. The initial exchange price was about three dollars and fifty-eight cents, and half the coupon accrues in additional principal. Share lending complicates the legal share count. Hertz also retained ATM capacity. A consistent valuation must change both the debt claim and share count if conversion or new issuance is assumed.</a:t>
            </a:r>
          </a:p>
          <a:p xmlns:a="http://schemas.openxmlformats.org/drawingml/2006/main">
            <a:r>
              <a:t/>
            </a:r>
          </a:p>
          <a:p xmlns:a="http://schemas.openxmlformats.org/drawingml/2006/main">
            <a:r>
              <a:t>Sources and definitions:</a:t>
            </a:r>
          </a:p>
          <a:p xmlns:a="http://schemas.openxmlformats.org/drawingml/2006/main">
            <a:r>
              <a:t>Q: Hertz June 2026 Form 10-Q (6 Aug 2026). https://www.sec.gov/Archives/edgar/data/47129/000165785326000046/htzz-20260630.htm</a:t>
            </a:r>
          </a:p>
          <a:p xmlns:a="http://schemas.openxmlformats.org/drawingml/2006/main">
            <a:r>
              <a:t>JUNE: June first-lien exchangeable financing (29 Jun 2026). https://www.sec.gov/Archives/edgar/data/1657853/000110465926078857/tm2619276d1_8k.htm</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CK Amarillo’s filed beneficial position is about 50.9 percent. An August voting agreement treats votes above forty-five percent proportionally to other shareholders; it does not reduce economic ownership to forty-five percent. UW reports 114.472 million shares short at August thirty-first settlement, a lagged observation rather than a live position count. Share lending, dilution and provider float definitions complicate comparisons.</a:t>
            </a:r>
          </a:p>
          <a:p xmlns:a="http://schemas.openxmlformats.org/drawingml/2006/main">
            <a:r>
              <a:t/>
            </a:r>
          </a:p>
          <a:p xmlns:a="http://schemas.openxmlformats.org/drawingml/2006/main">
            <a:r>
              <a:t>Sources and definitions:</a:t>
            </a:r>
          </a:p>
          <a:p xmlns:a="http://schemas.openxmlformats.org/drawingml/2006/main">
            <a:r>
              <a:t>OWN: CK Amarillo Schedule 13D amendment 11 (24 Aug 2026). https://www.sec.gov/Archives/edgar/data/1657853/000090514826003880/xslSCHEDULE_13D_X02/primary_doc.xml</a:t>
            </a:r>
          </a:p>
          <a:p xmlns:a="http://schemas.openxmlformats.org/drawingml/2006/main">
            <a:r>
              <a:t>VOTE: CK Amarillo voting agreement (20 Aug 2026). https://www.sec.gov/Archives/edgar/data/47129/000165785326000050/htz-20260820.htm</a:t>
            </a:r>
          </a:p>
          <a:p xmlns:a="http://schemas.openxmlformats.org/drawingml/2006/main">
            <a:r>
              <a:t>US: UW short-interest observations (31 Aug settlement / retrieved 24 Sep). Research_Sources/htz_research_provider_snapshot_2026-09-24.json</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Management expected the peak quarter to do much more of the work. The EBITDA guide was 275 to 325 million dollars, with modest transaction-day growth and lower depreciation per unit. Those are expectations, not completed results. The next earnings report should be judged against the combination of profitability, fleet cost and cash conversion.</a:t>
            </a:r>
          </a:p>
          <a:p xmlns:a="http://schemas.openxmlformats.org/drawingml/2006/main">
            <a:r>
              <a:t/>
            </a:r>
          </a:p>
          <a:p xmlns:a="http://schemas.openxmlformats.org/drawingml/2006/main">
            <a:r>
              <a:t>Sources and definitions:</a:t>
            </a:r>
          </a:p>
          <a:p xmlns:a="http://schemas.openxmlformats.org/drawingml/2006/main">
            <a:r>
              <a:t>M: Q2 2026 management prepared remarks (6 Aug 2026). https://newsroom.hertz.com/articles/article-details/hertz-global-holdings-inc-q2-2026-prepared-remarks/</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distinction changes how we read the valuation. Management’s language is potentially more than one billion dollars of adjusted corporate EBITDA run rate in 2027 and beyond. A run rate describes a level of activity, which may be reached only late in a period. It is not a forecast that one billion dollars will be earned across calendar 2027. We should not present those two measures as directly comparable annual results. The August liquidity outlook is one to 1.4 billion dollars at year-end, down from about 1.5 billion because forecast ATM proceeds were removed. The ATM remains available; management did not say it was cancelled.</a:t>
            </a:r>
          </a:p>
          <a:p xmlns:a="http://schemas.openxmlformats.org/drawingml/2006/main">
            <a:r>
              <a:t/>
            </a:r>
          </a:p>
          <a:p xmlns:a="http://schemas.openxmlformats.org/drawingml/2006/main">
            <a:r>
              <a:t>Sources and definitions:</a:t>
            </a:r>
          </a:p>
          <a:p xmlns:a="http://schemas.openxmlformats.org/drawingml/2006/main">
            <a:r>
              <a:t>M: Q2 2026 management prepared remarks (6 Aug 2026). https://newsroom.hertz.com/articles/article-details/hertz-global-holdings-inc-q2-2026-prepared-remarks/</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comparison with Avis helps frame the size of Hertz's execution challenge. It is directional because the two companies' EBITDA definitions are not fully standardized. We should not turn the difference directly into a valuation premium or a guaranteed margin opportunity. It is a prompt to investigate operating performance and accounting definitions.</a:t>
            </a:r>
          </a:p>
          <a:p xmlns:a="http://schemas.openxmlformats.org/drawingml/2006/main">
            <a:r>
              <a:t/>
            </a:r>
          </a:p>
          <a:p xmlns:a="http://schemas.openxmlformats.org/drawingml/2006/main">
            <a:r>
              <a:t>Sources and definitions:</a:t>
            </a:r>
          </a:p>
          <a:p xmlns:a="http://schemas.openxmlformats.org/drawingml/2006/main">
            <a:r>
              <a:t>E: Hertz Q2 2026 earnings release (6 Aug 2026). https://www.sec.gov/Archives/edgar/data/47129/000165785326000045/q22026earningsrelease.htm</a:t>
            </a:r>
          </a:p>
          <a:p xmlns:a="http://schemas.openxmlformats.org/drawingml/2006/main">
            <a:r>
              <a:t>CAR: Avis Budget Q2 results (28 Jul 2026). https://www.avisbudgetgroup.com/home/news-and-media/press-release/avis-budget-group-reports-second-quarter-results-2026</a:t>
            </a:r>
          </a:p>
          <a:p xmlns:a="http://schemas.openxmlformats.org/drawingml/2006/main">
            <a:r>
              <a:t>MODEL: EpochX calculations and scenarios (21 Sep 2026). Research_Sources/model_assumptions.md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share price is small, but the corporate financing claim is large. Using the September twenty-third market capitalization and June net corporate principal produces a reference operating value of approximately 6.221 billion dollars. This is a simplified analyst bridge, not a real-time enterprise value calculation. It excludes vehicle financing because normal vehicle financing cost remains inside the Corporate EBITDA framework. Later financing and dilution can change the residual available to each share.</a:t>
            </a:r>
          </a:p>
          <a:p xmlns:a="http://schemas.openxmlformats.org/drawingml/2006/main">
            <a:r>
              <a:t/>
            </a:r>
          </a:p>
          <a:p xmlns:a="http://schemas.openxmlformats.org/drawingml/2006/main">
            <a:r>
              <a:t>Sources and definitions:</a:t>
            </a:r>
          </a:p>
          <a:p xmlns:a="http://schemas.openxmlformats.org/drawingml/2006/main">
            <a:r>
              <a:t>FS: FMP HTZ quote, revenue consensus and technical data (23 Sep 2026 close). Research_Sources/fmp_snapshot_2026-09-23.json</a:t>
            </a:r>
          </a:p>
          <a:p xmlns:a="http://schemas.openxmlformats.org/drawingml/2006/main">
            <a:r>
              <a:t>Q: Hertz June 2026 Form 10-Q (6 Aug 2026). https://www.sec.gov/Archives/edgar/data/47129/000165785326000046/htzz-20260630.htm</a:t>
            </a:r>
          </a:p>
          <a:p xmlns:a="http://schemas.openxmlformats.org/drawingml/2006/main">
            <a:r>
              <a:t>MODEL: EpochX calculations and scenarios (21 Sep 2026). Research_Sources/model_assumptions.md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the midpoint of the 2026 Corporate EBITDA guide, the reference value is nearly twenty-five times earnings. At one billion dollars, it falls to about six times. The difference is almost entirely the assumed recovery. The billion-dollar figure is management ambition for a run rate, not a guaranteed annual result. Investors need to judge the path through pricing, costs, depreciation and refinancing, rather than apply the lower multiple to earnings that do not yet exist.</a:t>
            </a:r>
          </a:p>
          <a:p xmlns:a="http://schemas.openxmlformats.org/drawingml/2006/main">
            <a:r>
              <a:t/>
            </a:r>
          </a:p>
          <a:p xmlns:a="http://schemas.openxmlformats.org/drawingml/2006/main">
            <a:r>
              <a:t>Sources and definitions:</a:t>
            </a:r>
          </a:p>
          <a:p xmlns:a="http://schemas.openxmlformats.org/drawingml/2006/main">
            <a:r>
              <a:t>M: Q2 2026 management prepared remarks (6 Aug 2026). https://newsroom.hertz.com/articles/article-details/hertz-global-holdings-inc-q2-2026-prepared-remarks/</a:t>
            </a:r>
          </a:p>
          <a:p xmlns:a="http://schemas.openxmlformats.org/drawingml/2006/main">
            <a:r>
              <a:t>MODEL: EpochX calculations and scenarios (21 Sep 2026). Research_Sources/model_assumptions.md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joint steady-state scenarios, rather than 2027 price targets. Earnings, multiples, net corporate debt and shares all change together. In the bear illustration the simplified equity residual is zero. The base and bull cases show how much results depend on both operating improvement and financing. They exclude a separate speculative value for autonomous technology and do not assume the run-rate ambition is achieved for a full calendar year.</a:t>
            </a:r>
          </a:p>
          <a:p xmlns:a="http://schemas.openxmlformats.org/drawingml/2006/main">
            <a:r>
              <a:t/>
            </a:r>
          </a:p>
          <a:p xmlns:a="http://schemas.openxmlformats.org/drawingml/2006/main">
            <a:r>
              <a:t>Sources and definitions:</a:t>
            </a:r>
          </a:p>
          <a:p xmlns:a="http://schemas.openxmlformats.org/drawingml/2006/main">
            <a:r>
              <a:t>MODEL: EpochX calculations and scenarios (21 Sep 2026). Research_Sources/model_assumptions.md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leverage in the stock. At a seven-times earnings multiple, an extra hundred million dollars of sustainable corporate EBITDA creates seven hundred million dollars of operating value. Across four hundred million shares, that is a dollar seventy-five each. An extra hundred million dollars of net corporate debt takes away twenty-five cents per share. Sustainable operating gains matter, and the financing path determines how much investors retain.</a:t>
            </a:r>
          </a:p>
          <a:p xmlns:a="http://schemas.openxmlformats.org/drawingml/2006/main">
            <a:r>
              <a:t/>
            </a:r>
          </a:p>
          <a:p xmlns:a="http://schemas.openxmlformats.org/drawingml/2006/main">
            <a:r>
              <a:t>Sources and definitions:</a:t>
            </a:r>
          </a:p>
          <a:p xmlns:a="http://schemas.openxmlformats.org/drawingml/2006/main">
            <a:r>
              <a:t>CALC: EpochX operating sensitivities and assumptions (22 Sep 2026). Research_Sources/operating_models.md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provider records show a wide range of cautious views. Morgan Stanley has a three-dollar target, Susquehanna two-fifty, Goldman two dollars, and Barclays one dollar on the dates shown. FMP target consensus is 2.61 dollars, with a one-to-five-dollar range. Target aggregates may include older observations and should not be treated as a precise forecast. These are rating records; full proprietary analyst notes were not available, so the slides do not invent those firms’ valuation arguments.</a:t>
            </a:r>
          </a:p>
          <a:p xmlns:a="http://schemas.openxmlformats.org/drawingml/2006/main">
            <a:r>
              <a:t/>
            </a:r>
          </a:p>
          <a:p xmlns:a="http://schemas.openxmlformats.org/drawingml/2006/main">
            <a:r>
              <a:t>Sources and definitions:</a:t>
            </a:r>
          </a:p>
          <a:p xmlns:a="http://schemas.openxmlformats.org/drawingml/2006/main">
            <a:r>
              <a:t>RATE: FMP and UW analyst rating records (24 Sep 2026 retrieval). Research_Sources/htz_research_provider_snapshot_2026-09-24.json</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next earnings report has concrete hurdles. The EBITDA and depreciation guidance establish a near-term check. Rental days test whether the demand and fleet plans align. Liquidity tests whether the turnaround is buying financial room. Alongside those results, useful incremental evidence would include downtime, labor productivity and service quality with enough detail to separate pricing and mix from process improvement.</a:t>
            </a:r>
          </a:p>
          <a:p xmlns:a="http://schemas.openxmlformats.org/drawingml/2006/main">
            <a:r>
              <a:t/>
            </a:r>
          </a:p>
          <a:p xmlns:a="http://schemas.openxmlformats.org/drawingml/2006/main">
            <a:r>
              <a:t>Sources and definitions:</a:t>
            </a:r>
          </a:p>
          <a:p xmlns:a="http://schemas.openxmlformats.org/drawingml/2006/main">
            <a:r>
              <a:t>M: Q2 2026 management prepared remarks (6 Aug 2026). https://newsroom.hertz.com/articles/article-details/hertz-global-holdings-inc-q2-2026-prepared-remarks/</a:t>
            </a:r>
          </a:p>
          <a:p xmlns:a="http://schemas.openxmlformats.org/drawingml/2006/main">
            <a:r>
              <a:t>CALC: EpochX operating sensitivities and assumptions (22 Sep 2026). Research_Sources/operating_models.md</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Six analysts in the FMP revenue set estimate about 9.19 billion dollars for 2026 and 9.56 billion for 2027, roughly four percent growth. The EPS set has four analysts and remains negative in both years, though close to breakeven in 2027. A recovering revenue line is therefore not the same as a completed equity turnaround. We use the company’s Corporate EBITDA definition separately; provider generic EBITDA fields are not interchangeable with Hertz’s fleet-inclusive operating measure.</a:t>
            </a:r>
          </a:p>
          <a:p xmlns:a="http://schemas.openxmlformats.org/drawingml/2006/main">
            <a:r>
              <a:t/>
            </a:r>
          </a:p>
          <a:p xmlns:a="http://schemas.openxmlformats.org/drawingml/2006/main">
            <a:r>
              <a:t>Sources and definitions:</a:t>
            </a:r>
          </a:p>
          <a:p xmlns:a="http://schemas.openxmlformats.org/drawingml/2006/main">
            <a:r>
              <a:t>EST: FMP annual analyst estimates (24 Sep 2026 retrieval). Research_Sources/htz_research_provider_snapshot_2026-09-24.json</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case comes down to a few measurable outcomes. Q3 must deliver the guided earnings and depreciation range. Operating improvements must become cash rather than merely more revenue. Oro needs disclosed unit economics before autonomy receives a large valuation premium. The 2028 and 2029 corporate maturities still need a funding path. A vast network and better software create useful opportunities; how much survives fleet costs, debt and dilution decides what reaches the shareholder.</a:t>
            </a:r>
          </a:p>
          <a:p xmlns:a="http://schemas.openxmlformats.org/drawingml/2006/main">
            <a:r>
              <a:t/>
            </a:r>
          </a:p>
          <a:p xmlns:a="http://schemas.openxmlformats.org/drawingml/2006/main">
            <a:r>
              <a:t>Sources and definitions:</a:t>
            </a:r>
          </a:p>
          <a:p xmlns:a="http://schemas.openxmlformats.org/drawingml/2006/main">
            <a:r>
              <a:t>M: Q2 2026 management prepared remarks (6 Aug 2026). https://newsroom.hertz.com/articles/article-details/hertz-global-holdings-inc-q2-2026-prepared-remarks/</a:t>
            </a:r>
          </a:p>
          <a:p xmlns:a="http://schemas.openxmlformats.org/drawingml/2006/main">
            <a:r>
              <a:t>Q: Hertz June 2026 Form 10-Q (6 Aug 2026). https://www.sec.gov/Archives/edgar/data/47129/000165785326000046/htzz-20260630.htm</a:t>
            </a:r>
          </a:p>
          <a:p xmlns:a="http://schemas.openxmlformats.org/drawingml/2006/main">
            <a:r>
              <a:t>ORO: Oro and Uber fleet partnerships (30 Apr 2026). https://newsroom.hertz.com/press-releases/press-release-details/hertz-and-uber-partner-to-power-autonomous-robotaxi-and-driver-led-fleet-operations/</a:t>
            </a:r>
          </a:p>
          <a:p xmlns:a="http://schemas.openxmlformats.org/drawingml/2006/main">
            <a:r>
              <a:t/>
            </a:r>
          </a:p>
          <a:p xmlns:a="http://schemas.openxmlformats.org/drawingml/2006/main">
            <a:r>
              <a:t>Research reviewed 24 September 2026. Company results, management outlook, provider consensus and illustrative models are distinguished on the slide. Market quote is the September 23 close.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76c4faa9b8d4d4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a95dddd4c5407b" /><Relationship Type="http://schemas.openxmlformats.org/officeDocument/2006/relationships/slideLayout" Target="/ppt/slideLayouts/slideLayout1.xml" Id="R85767cf325ac4ec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5767cf325ac4ec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3d40be2886143f7" /><Relationship Type="http://schemas.openxmlformats.org/officeDocument/2006/relationships/image" Target="/ppt/media/image.png" Id="R19797b56a9254f76" /><Relationship Type="http://schemas.openxmlformats.org/officeDocument/2006/relationships/notesSlide" Target="/ppt/notesSlides/notesSlide1.xml" Id="Rf439664e73a34ff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ae39adf0ddd4f1c" /><Relationship Type="http://schemas.openxmlformats.org/officeDocument/2006/relationships/chart" Target="/ppt/slides/charts/chart1.xml" Id="R2efcf7e5b2bf41e9" /><Relationship Type="http://schemas.openxmlformats.org/officeDocument/2006/relationships/chart" Target="/ppt/slides/charts/chart2.xml" Id="R1ae629de5af84c6a" /><Relationship Type="http://schemas.openxmlformats.org/officeDocument/2006/relationships/hyperlink" Target="Research_Sources/fmp_snapshot_2026-09-23.json" TargetMode="External" Id="R867c8fe448da4b0e" /><Relationship Type="http://schemas.openxmlformats.org/officeDocument/2006/relationships/notesSlide" Target="/ppt/notesSlides/notesSlide2.xml" Id="R5ad40d7acba84d8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a2dcc262f664449" /><Relationship Type="http://schemas.openxmlformats.org/officeDocument/2006/relationships/hyperlink" Target="https://www.sec.gov/Archives/edgar/data/47129/000165785326000008/htz-20251231.htm" TargetMode="External" Id="R9eca70257cac4aed" /><Relationship Type="http://schemas.openxmlformats.org/officeDocument/2006/relationships/hyperlink" Target="https://www.sec.gov/Archives/edgar/data/1657853/000165785326000046/htzz-20260630.htm" TargetMode="External" Id="R4ade6735736749ac" /><Relationship Type="http://schemas.openxmlformats.org/officeDocument/2006/relationships/hyperlink" Target="Research_Sources/model_assumptions.md" TargetMode="External" Id="Rb367d2c8075b4678" /><Relationship Type="http://schemas.openxmlformats.org/officeDocument/2006/relationships/notesSlide" Target="/ppt/notesSlides/notesSlide3.xml" Id="Rf722c7055dca46b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628bfa8e18e246e9" /><Relationship Type="http://schemas.openxmlformats.org/officeDocument/2006/relationships/hyperlink" Target="https://www.sec.gov/Archives/edgar/data/1657853/000165785326000045/q22026earningsrelease.htm" TargetMode="External" Id="Re3a46e1f8dd74e51" /><Relationship Type="http://schemas.openxmlformats.org/officeDocument/2006/relationships/hyperlink" Target="https://www.sec.gov/Archives/edgar/data/1657853/000165785326000046/htzz-20260630.htm" TargetMode="External" Id="R257b02c6afa740cb" /><Relationship Type="http://schemas.openxmlformats.org/officeDocument/2006/relationships/notesSlide" Target="/ppt/notesSlides/notesSlide4.xml" Id="R7751474cc39c425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94c3062c3114377" /><Relationship Type="http://schemas.openxmlformats.org/officeDocument/2006/relationships/chart" Target="/ppt/slides/charts/chart3.xml" Id="R8a9df47fffbf43e5" /><Relationship Type="http://schemas.openxmlformats.org/officeDocument/2006/relationships/hyperlink" Target="https://www.sec.gov/Archives/edgar/data/1657853/000165785326000045/q22026earningsrelease.htm" TargetMode="External" Id="R47e0feaca6ed4f14" /><Relationship Type="http://schemas.openxmlformats.org/officeDocument/2006/relationships/hyperlink" Target="https://newsroom.hertz.com/articles/article-details/hertz-global-holdings-inc-q2-2026-prepared-remarks/" TargetMode="External" Id="R0206fd88866d46c8" /><Relationship Type="http://schemas.openxmlformats.org/officeDocument/2006/relationships/hyperlink" Target="Research_Sources/model_assumptions.md" TargetMode="External" Id="R7aacc7a8997d488b" /><Relationship Type="http://schemas.openxmlformats.org/officeDocument/2006/relationships/notesSlide" Target="/ppt/notesSlides/notesSlide5.xml" Id="R5c7391d72d6641f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2bd30bbae114bf4" /><Relationship Type="http://schemas.openxmlformats.org/officeDocument/2006/relationships/hyperlink" Target="https://www.prnewswire.com/news-releases/hertz-invests-in-largest-electric-vehicle-rental-fleet-and-partners-with-seven-time-super-bowl-champion-tom-brady-to-headline-new-campaign-301407266.html" TargetMode="External" Id="R2732fd209e43484d" /><Relationship Type="http://schemas.openxmlformats.org/officeDocument/2006/relationships/hyperlink" Target="https://newsroom.hertz.com/press-releases/press-release-details/hertz-reports-fourth-quarter-and-full-year-2024-results/" TargetMode="External" Id="Rff6a5e0619684703" /><Relationship Type="http://schemas.openxmlformats.org/officeDocument/2006/relationships/hyperlink" Target="https://www.sec.gov/Archives/edgar/data/1657853/000165785326000008/htz-20251231.htm" TargetMode="External" Id="R1bbe81d27e6f4161" /><Relationship Type="http://schemas.openxmlformats.org/officeDocument/2006/relationships/notesSlide" Target="/ppt/notesSlides/notesSlide6.xml" Id="R1bb6d4124889403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543fe8f994649d7" /><Relationship Type="http://schemas.openxmlformats.org/officeDocument/2006/relationships/chart" Target="/ppt/slides/charts/chart4.xml" Id="R5f7e1b3546784423" /><Relationship Type="http://schemas.openxmlformats.org/officeDocument/2006/relationships/hyperlink" Target="https://www.sec.gov/Archives/edgar/data/1657853/000165785326000045/q22026earningsrelease.htm" TargetMode="External" Id="Raa89ff7706164f86" /><Relationship Type="http://schemas.openxmlformats.org/officeDocument/2006/relationships/hyperlink" Target="Research_Sources/operating_models.md" TargetMode="External" Id="R3ef6088a65b847a5" /><Relationship Type="http://schemas.openxmlformats.org/officeDocument/2006/relationships/notesSlide" Target="/ppt/notesSlides/notesSlide7.xml" Id="R8ad4d2a6b489477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581424dc124489c" /><Relationship Type="http://schemas.openxmlformats.org/officeDocument/2006/relationships/hyperlink" Target="https://www.sec.gov/Archives/edgar/data/1657853/000165785326000045/q22026earningsrelease.htm" TargetMode="External" Id="R766b7888c8ec48cf" /><Relationship Type="http://schemas.openxmlformats.org/officeDocument/2006/relationships/hyperlink" Target="https://newsroom.hertz.com/articles/article-details/hertz-global-holdings-inc-q2-2026-prepared-remarks/" TargetMode="External" Id="Rbd9492023e1b4f72" /><Relationship Type="http://schemas.openxmlformats.org/officeDocument/2006/relationships/notesSlide" Target="/ppt/notesSlides/notesSlide8.xml" Id="R2ef9158b3f114f3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37b1da7c747402d" /><Relationship Type="http://schemas.openxmlformats.org/officeDocument/2006/relationships/hyperlink" Target="https://www.sec.gov/Archives/edgar/data/47129/000165785326000046/htzz-20260630.htm" TargetMode="External" Id="R14ee7bea97b34abe" /><Relationship Type="http://schemas.openxmlformats.org/officeDocument/2006/relationships/hyperlink" Target="https://newsroom.hertz.com/press-releases/press-release-details/hertz-partners-with-palantir-to-drive-operational-excellence-and-enhance-customer-experien/" TargetMode="External" Id="Rfbba94892c244b00" /><Relationship Type="http://schemas.openxmlformats.org/officeDocument/2006/relationships/hyperlink" Target="https://www.linkedin.com/posts/palantir-technologies_from-two-way-radios-and-dispatchers-to-custom-activity-7338567961638547457-rf4a" TargetMode="External" Id="R7ebbf46abc904917" /><Relationship Type="http://schemas.openxmlformats.org/officeDocument/2006/relationships/hyperlink" Target="https://s204.q4cdn.com/384814028/files/doc_financials/2026/q1/Q1-Earnings-Call-Transcript.pdf" TargetMode="External" Id="R04a37bd2a5b74a46" /><Relationship Type="http://schemas.openxmlformats.org/officeDocument/2006/relationships/hyperlink" Target="https://newsroom.hertz.com/articles/article-details/hertz-global-holdings-inc-q2-2026-prepared-remarks/" TargetMode="External" Id="R0cda5f2c43824a7c" /><Relationship Type="http://schemas.openxmlformats.org/officeDocument/2006/relationships/notesSlide" Target="/ppt/notesSlides/notesSlide9.xml" Id="R4e13d258762d403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d798169791342ea" /><Relationship Type="http://schemas.openxmlformats.org/officeDocument/2006/relationships/hyperlink" Target="https://www.linkedin.com/posts/palantir-technologies_at-aipcon-10-hertz-reveals-how-palantir-activity-7470120635973799936-nqem" TargetMode="External" Id="Ree170ca5bd5e498f" /><Relationship Type="http://schemas.openxmlformats.org/officeDocument/2006/relationships/hyperlink" Target="https://www.linkedin.com/posts/hertz_navigating-the-operational-complexity-of-activity-7470127003765985281-u_-A" TargetMode="External" Id="R55c100a2fcf34132" /><Relationship Type="http://schemas.openxmlformats.org/officeDocument/2006/relationships/notesSlide" Target="/ppt/notesSlides/notesSlide10.xml" Id="Rd6391a4f63b1459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ded2365bafd43d3" /><Relationship Type="http://schemas.openxmlformats.org/officeDocument/2006/relationships/hyperlink" Target="https://newsroom.hertz.com/press-releases/press-release-details/hertz-partners-with-palantir-to-drive-operational-excellence-and-enhance-customer-experien/" TargetMode="External" Id="R5ba4e0058f974d75" /><Relationship Type="http://schemas.openxmlformats.org/officeDocument/2006/relationships/hyperlink" Target="https://www.palantir.com/docs/foundry/ontology/overview" TargetMode="External" Id="R32f1c3ede08c4b61" /><Relationship Type="http://schemas.openxmlformats.org/officeDocument/2006/relationships/hyperlink" Target="https://www.palantir.com/docs/foundry/architecture-center/aip-architecture" TargetMode="External" Id="R9c73651913124a45" /><Relationship Type="http://schemas.openxmlformats.org/officeDocument/2006/relationships/notesSlide" Target="/ppt/notesSlides/notesSlide11.xml" Id="R02c17e90c774434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6274a7a9bec480c" /><Relationship Type="http://schemas.openxmlformats.org/officeDocument/2006/relationships/hyperlink" Target="https://www.linkedin.com/posts/palantir-technologies_at-aipcon-10-hertz-reveals-how-palantir-activity-7470120635973799936-nqem" TargetMode="External" Id="Rf49daf505c7843fe" /><Relationship Type="http://schemas.openxmlformats.org/officeDocument/2006/relationships/notesSlide" Target="/ppt/notesSlides/notesSlide12.xml" Id="Rcba1ba2e02b4485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97d2f684baef4488" /><Relationship Type="http://schemas.openxmlformats.org/officeDocument/2006/relationships/hyperlink" Target="https://www.linkedin.com/posts/palantir-technologies_at-aipcon-10-hertz-reveals-how-palantir-activity-7470120635973799936-nqem" TargetMode="External" Id="R532703bf19f643cd" /><Relationship Type="http://schemas.openxmlformats.org/officeDocument/2006/relationships/notesSlide" Target="/ppt/notesSlides/notesSlide13.xml" Id="R74a118426ca24dd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f31f717096d4959" /><Relationship Type="http://schemas.openxmlformats.org/officeDocument/2006/relationships/hyperlink" Target="Research_Sources/operating_models.md" TargetMode="External" Id="Ra5ccf1d1ff874a1e" /><Relationship Type="http://schemas.openxmlformats.org/officeDocument/2006/relationships/notesSlide" Target="/ppt/notesSlides/notesSlide14.xml" Id="R7754a610d2444b5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f0a18e630d54d74" /><Relationship Type="http://schemas.openxmlformats.org/officeDocument/2006/relationships/hyperlink" Target="https://newsroom.hertz.com/articles/article-details/hertz-global-holdings-inc-q2-2026-prepared-remarks/" TargetMode="External" Id="R12c6f820383f45ee" /><Relationship Type="http://schemas.openxmlformats.org/officeDocument/2006/relationships/hyperlink" Target="https://www.linkedin.com/posts/palantir-technologies_from-two-way-radios-and-dispatchers-to-custom-activity-7338567961638547457-rf4a" TargetMode="External" Id="R47d64c1d57a74e83" /><Relationship Type="http://schemas.openxmlformats.org/officeDocument/2006/relationships/notesSlide" Target="/ppt/notesSlides/notesSlide15.xml" Id="Rce59be40c046420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4afd2c12630411f" /><Relationship Type="http://schemas.openxmlformats.org/officeDocument/2006/relationships/hyperlink" Target="https://s204.q4cdn.com/384814028/files/doc_financials/2026/q1/Q1-Earnings-Call-Transcript.pdf" TargetMode="External" Id="R37be7b029cfd4904" /><Relationship Type="http://schemas.openxmlformats.org/officeDocument/2006/relationships/hyperlink" Target="https://newsroom.hertz.com/press-releases/press-release-details/hertz-announces-q1-2026-results-strongest-revenue-growth-in-three-years/" TargetMode="External" Id="R293bbd348a8f4ffc" /><Relationship Type="http://schemas.openxmlformats.org/officeDocument/2006/relationships/hyperlink" Target="https://newsroom.hertz.com/press-releases/press-release-details/hertz-announces-q1-2026-results-strongest-revenue-growth-in-three-years/" TargetMode="External" Id="Rc110c3fe59cb448c" /><Relationship Type="http://schemas.openxmlformats.org/officeDocument/2006/relationships/hyperlink" Target="https://pubsonline.informs.org/doi/10.1287/trsc.1100.0347" TargetMode="External" Id="R3b581c719c2a43e4" /><Relationship Type="http://schemas.openxmlformats.org/officeDocument/2006/relationships/hyperlink" Target="Research_Sources/operating_models.md" TargetMode="External" Id="R29e75d7691994659" /><Relationship Type="http://schemas.openxmlformats.org/officeDocument/2006/relationships/notesSlide" Target="/ppt/notesSlides/notesSlide16.xml" Id="Ra17ff0fd093c4e2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51401291a9ad4ec5" /><Relationship Type="http://schemas.openxmlformats.org/officeDocument/2006/relationships/hyperlink" Target="https://www.sec.gov/Archives/edgar/data/47129/000165785326000008/htz-20251231.htm" TargetMode="External" Id="Rbce1d94054164ebd" /><Relationship Type="http://schemas.openxmlformats.org/officeDocument/2006/relationships/notesSlide" Target="/ppt/notesSlides/notesSlide17.xml" Id="Rab833ba445814af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f3056f30b9b4ce2" /><Relationship Type="http://schemas.openxmlformats.org/officeDocument/2006/relationships/chart" Target="/ppt/slides/charts/chart5.xml" Id="Rf9878735c5ab47ab" /><Relationship Type="http://schemas.openxmlformats.org/officeDocument/2006/relationships/hyperlink" Target="https://www.sec.gov/Archives/edgar/data/1657853/000165785326000045/q22026earningsrelease.htm" TargetMode="External" Id="Raf42d02a40b1460f" /><Relationship Type="http://schemas.openxmlformats.org/officeDocument/2006/relationships/hyperlink" Target="Research_Sources/operating_models.md" TargetMode="External" Id="R467f6e8b1c4a473f" /><Relationship Type="http://schemas.openxmlformats.org/officeDocument/2006/relationships/notesSlide" Target="/ppt/notesSlides/notesSlide18.xml" Id="R9e8e01697aed41b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75fa8dac34e447b" /><Relationship Type="http://schemas.openxmlformats.org/officeDocument/2006/relationships/hyperlink" Target="https://www.sec.gov/Archives/edgar/data/47129/000165785326000008/htz-20251231.htm" TargetMode="External" Id="R615cb89e610c48c0" /><Relationship Type="http://schemas.openxmlformats.org/officeDocument/2006/relationships/hyperlink" Target="https://s204.q4cdn.com/384814028/files/doc_financials/2026/q2/Hertz-Global-Holdings-Inc-Q2-2026-Earnings-Call_Transcript_EditedCopy_20260806155605.pdf" TargetMode="External" Id="R2c036be2925a4fa5" /><Relationship Type="http://schemas.openxmlformats.org/officeDocument/2006/relationships/hyperlink" Target="Research_Sources/operating_models.md" TargetMode="External" Id="R452e021032b54662" /><Relationship Type="http://schemas.openxmlformats.org/officeDocument/2006/relationships/notesSlide" Target="/ppt/notesSlides/notesSlide19.xml" Id="Raa7f2589438947c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68c8e4abc6f3449b" /><Relationship Type="http://schemas.openxmlformats.org/officeDocument/2006/relationships/chart" Target="/ppt/slides/charts/chart6.xml" Id="R2e6d874901bb4cb6" /><Relationship Type="http://schemas.openxmlformats.org/officeDocument/2006/relationships/hyperlink" Target="https://www.sec.gov/Archives/edgar/data/1657853/000165785326000045/q22026earningsrelease.htm" TargetMode="External" Id="Ra8fda6114ab74642" /><Relationship Type="http://schemas.openxmlformats.org/officeDocument/2006/relationships/hyperlink" Target="Research_Sources/operating_models.md" TargetMode="External" Id="R249e704a95454759" /><Relationship Type="http://schemas.openxmlformats.org/officeDocument/2006/relationships/notesSlide" Target="/ppt/notesSlides/notesSlide20.xml" Id="R103e7b38f3c8436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1432558236634ca4" /><Relationship Type="http://schemas.openxmlformats.org/officeDocument/2006/relationships/hyperlink" Target="https://www.sec.gov/Archives/edgar/data/1657853/000165785326000045/q22026earningsrelease.htm" TargetMode="External" Id="R05e8602daee74f74" /><Relationship Type="http://schemas.openxmlformats.org/officeDocument/2006/relationships/hyperlink" Target="Research_Sources/operating_models.md" TargetMode="External" Id="Ra17ad004922d4a64" /><Relationship Type="http://schemas.openxmlformats.org/officeDocument/2006/relationships/notesSlide" Target="/ppt/notesSlides/notesSlide21.xml" Id="R075a7eee17d3452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637e7f54b16b44f3" /><Relationship Type="http://schemas.openxmlformats.org/officeDocument/2006/relationships/hyperlink" Target="https://www.sec.gov/Archives/edgar/data/1657853/000165785326000045/q22026earningsrelease.htm" TargetMode="External" Id="R4f4c5f5383e1403f" /><Relationship Type="http://schemas.openxmlformats.org/officeDocument/2006/relationships/hyperlink" Target="https://newsroom.hertz.com/articles/article-details/hertz-global-holdings-inc-q2-2026-prepared-remarks/" TargetMode="External" Id="R64c015543d6f44d1" /><Relationship Type="http://schemas.openxmlformats.org/officeDocument/2006/relationships/notesSlide" Target="/ppt/notesSlides/notesSlide22.xml" Id="R8c6167f43f8d4ff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5b57536a39c04a68" /><Relationship Type="http://schemas.openxmlformats.org/officeDocument/2006/relationships/hyperlink" Target="https://www.sec.gov/Archives/edgar/data/47129/000165785326000046/htzz-20260630.htm" TargetMode="External" Id="R3586ce683d294b8a" /><Relationship Type="http://schemas.openxmlformats.org/officeDocument/2006/relationships/hyperlink" Target="https://s204.q4cdn.com/384814028/files/doc_financials/2026/q2/Q2-2026-Investor-Presentation-8-5-2026-Final.pdf" TargetMode="External" Id="R836c511b43554d7f" /><Relationship Type="http://schemas.openxmlformats.org/officeDocument/2006/relationships/hyperlink" Target="https://newsroom.hertz.com/articles/article-details/hertz-global-holdings-inc-q2-2026-prepared-remarks/" TargetMode="External" Id="R726669cf451c4162" /><Relationship Type="http://schemas.openxmlformats.org/officeDocument/2006/relationships/hyperlink" Target="https://www.linkedin.com/posts/hertz_navigating-the-operational-complexity-of-activity-7470127003765985281-u_-A" TargetMode="External" Id="R51ba5348ccee46eb" /><Relationship Type="http://schemas.openxmlformats.org/officeDocument/2006/relationships/hyperlink" Target="https://www.linkedin.com/posts/palantir-technologies_at-aipcon-10-hertz-reveals-how-palantir-activity-7470120635973799936-nqem" TargetMode="External" Id="Ra128c16ce1254683" /><Relationship Type="http://schemas.openxmlformats.org/officeDocument/2006/relationships/hyperlink" Target="https://s204.q4cdn.com/384814028/files/doc_financials/2026/q1/Q1-Earnings-Call-Transcript.pdf" TargetMode="External" Id="R38f8743502fc41cd" /><Relationship Type="http://schemas.openxmlformats.org/officeDocument/2006/relationships/hyperlink" Target="https://newsroom.hertz.com/articles/article-details/hertz-global-holdings-inc-q2-2026-prepared-remarks/" TargetMode="External" Id="Rdb8984b71ef54e08" /><Relationship Type="http://schemas.openxmlformats.org/officeDocument/2006/relationships/notesSlide" Target="/ppt/notesSlides/notesSlide23.xml" Id="Rd55a4b7e31a6440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57c1d8e22a664a61" /><Relationship Type="http://schemas.openxmlformats.org/officeDocument/2006/relationships/chart" Target="/ppt/slides/charts/chart7.xml" Id="Ra7d85faac7174913" /><Relationship Type="http://schemas.openxmlformats.org/officeDocument/2006/relationships/hyperlink" Target="https://www.sciencedirect.com/science/article/pii/S2214716018302707" TargetMode="External" Id="Rbe56b3bd2e234437" /><Relationship Type="http://schemas.openxmlformats.org/officeDocument/2006/relationships/hyperlink" Target="Research_Sources/operating_models.md" TargetMode="External" Id="Rc4d3b6324e3547d6" /><Relationship Type="http://schemas.openxmlformats.org/officeDocument/2006/relationships/notesSlide" Target="/ppt/notesSlides/notesSlide24.xml" Id="Rdbcb55e165304f3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be87c2da8bab4f11" /><Relationship Type="http://schemas.openxmlformats.org/officeDocument/2006/relationships/hyperlink" Target="https://s204.q4cdn.com/384814028/files/doc_financials/2026/q2/Q2-2026-Investor-Presentation-8-5-2026-Final.pdf" TargetMode="External" Id="R3417d5c554a34b3e" /><Relationship Type="http://schemas.openxmlformats.org/officeDocument/2006/relationships/hyperlink" Target="https://newsroom.hertz.com/articles/article-details/hertz-global-holdings-inc-q2-2026-prepared-remarks/" TargetMode="External" Id="Re506d38d52994f44" /><Relationship Type="http://schemas.openxmlformats.org/officeDocument/2006/relationships/hyperlink" Target="https://newsroom.hertz.com/press-releases/press-release-details/hertz-announces-q1-2026-results-strongest-revenue-growth-in-three-years/" TargetMode="External" Id="R6bafefacf845457c" /><Relationship Type="http://schemas.openxmlformats.org/officeDocument/2006/relationships/hyperlink" Target="Research_Sources/operating_models.md" TargetMode="External" Id="R534c4c6e51e94023" /><Relationship Type="http://schemas.openxmlformats.org/officeDocument/2006/relationships/notesSlide" Target="/ppt/notesSlides/notesSlide25.xml" Id="Re89b3ea6977d4a2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8f635649dbdd45d2" /><Relationship Type="http://schemas.openxmlformats.org/officeDocument/2006/relationships/hyperlink" Target="https://newsroom.hertz.com/articles/article-details/hertz-and-uveye-partner-to-modernize-vehicle-maintenance-with-ai-technology/" TargetMode="External" Id="Rcae90461b0034de9" /><Relationship Type="http://schemas.openxmlformats.org/officeDocument/2006/relationships/hyperlink" Target="https://www.blumenthal.senate.gov/newsroom/press/release/icymi-blumenthal-demands-answers-from-hertz-about-ai-rental-car-inspections" TargetMode="External" Id="Rfeb3cdf2c70f4659" /><Relationship Type="http://schemas.openxmlformats.org/officeDocument/2006/relationships/notesSlide" Target="/ppt/notesSlides/notesSlide26.xml" Id="R0218b3b1b29a45d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e511002e8360467a" /><Relationship Type="http://schemas.openxmlformats.org/officeDocument/2006/relationships/hyperlink" Target="https://s204.q4cdn.com/384814028/files/doc_financials/2026/q2/Hertz-Global-Holdings-Inc-Q2-2026-Earnings-Call_Transcript_EditedCopy_20260806155605.pdf" TargetMode="External" Id="Re91b3b0807f84ce6" /><Relationship Type="http://schemas.openxmlformats.org/officeDocument/2006/relationships/hyperlink" Target="https://newsroom.hertz.com/uncategorizeds/uncategorized-details/hertz-car-sales-launches-on-amazon-autos/" TargetMode="External" Id="Rdb42cb2b15bf4d40" /><Relationship Type="http://schemas.openxmlformats.org/officeDocument/2006/relationships/hyperlink" Target="https://newsroom.hertz.com/press-releases/press-release-details/hertz-car-sales-continues-retail-expansion-with-digital-showroom-on-ebay/" TargetMode="External" Id="R405c1c44527e4c59" /><Relationship Type="http://schemas.openxmlformats.org/officeDocument/2006/relationships/hyperlink" Target="https://newsroom.hertz.com/press-releases/press-release-details/hertz-car-sales-continues-retail-expansion-with-digital-showroom-on-ebay/" TargetMode="External" Id="R6d5a4968bc534e49" /><Relationship Type="http://schemas.openxmlformats.org/officeDocument/2006/relationships/hyperlink" Target="Research_Sources/operating_models.md" TargetMode="External" Id="Rd47886274ed04ee8" /><Relationship Type="http://schemas.openxmlformats.org/officeDocument/2006/relationships/notesSlide" Target="/ppt/notesSlides/notesSlide27.xml" Id="R4e0a14809120445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a1f23e1f32f54674" /><Relationship Type="http://schemas.openxmlformats.org/officeDocument/2006/relationships/chart" Target="/ppt/slides/charts/chart8.xml" Id="R5ca670a2ddd642fe" /><Relationship Type="http://schemas.openxmlformats.org/officeDocument/2006/relationships/hyperlink" Target="https://www.sec.gov/Archives/edgar/data/1657853/000165785326000046/htzz-20260630.htm" TargetMode="External" Id="R7fd577ed7b354fd9" /><Relationship Type="http://schemas.openxmlformats.org/officeDocument/2006/relationships/hyperlink" Target="Research_Sources/model_assumptions.md" TargetMode="External" Id="Rbfd815187e6a4ca5" /><Relationship Type="http://schemas.openxmlformats.org/officeDocument/2006/relationships/notesSlide" Target="/ppt/notesSlides/notesSlide28.xml" Id="Rf1c65c543ac541a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2b0d7c1633824928" /><Relationship Type="http://schemas.openxmlformats.org/officeDocument/2006/relationships/hyperlink" Target="https://www.sec.gov/Archives/edgar/data/47129/000165785326000045/q22026earningsrelease.htm" TargetMode="External" Id="R1a2a9601c9d247f8" /><Relationship Type="http://schemas.openxmlformats.org/officeDocument/2006/relationships/hyperlink" Target="https://s204.q4cdn.com/384814028/files/doc_financials/2026/q2/Q2-2026-Investor-Presentation-8-5-2026-Final.pdf" TargetMode="External" Id="R9bb46bfb14564ecd" /><Relationship Type="http://schemas.openxmlformats.org/officeDocument/2006/relationships/hyperlink" Target="https://www.palantir.com/docs/foundry/ontology/overview" TargetMode="External" Id="R9e7d730f175c4bcb" /><Relationship Type="http://schemas.openxmlformats.org/officeDocument/2006/relationships/hyperlink" Target="https://www.linkedin.com/posts/palantir-technologies_from-two-way-radios-and-dispatchers-to-custom-activity-7338567961638547457-rf4a" TargetMode="External" Id="R500534e0c80d4a3f" /><Relationship Type="http://schemas.openxmlformats.org/officeDocument/2006/relationships/hyperlink" Target="Research_Sources/operating_models.md" TargetMode="External" Id="R0829b311c01140b8" /><Relationship Type="http://schemas.openxmlformats.org/officeDocument/2006/relationships/notesSlide" Target="/ppt/notesSlides/notesSlide29.xml" Id="R7b09ed738b75409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eed57fbfa63a426a" /><Relationship Type="http://schemas.openxmlformats.org/officeDocument/2006/relationships/hyperlink" Target="https://www.tesla.com/support/robotaxi/cybercab" TargetMode="External" Id="Rcd6245d1dad54b16" /><Relationship Type="http://schemas.openxmlformats.org/officeDocument/2006/relationships/hyperlink" Target="https://ir.tesla.com/_flysystem/s3/sec/000162828026049213/tsla-20260722-gen.pdf" TargetMode="External" Id="Rbff924f8a91146e7" /><Relationship Type="http://schemas.openxmlformats.org/officeDocument/2006/relationships/hyperlink" Target="https://ir.tesla.com/_flysystem/s3/sec/000162828026049213/tsla-20260722-gen.pdf" TargetMode="External" Id="R68ecb5cdfc1c48e5" /><Relationship Type="http://schemas.openxmlformats.org/officeDocument/2006/relationships/notesSlide" Target="/ppt/notesSlides/notesSlide30.xml" Id="R0dd989284cae4e0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5833d03506964eab" /><Relationship Type="http://schemas.openxmlformats.org/officeDocument/2006/relationships/hyperlink" Target="https://avisbudgetgroup.gcs-web.com/news-releases/news-release-details/avis-budget-group-announces-multi-year-strategic-partnership" TargetMode="External" Id="Rdb13b9596acf4373" /><Relationship Type="http://schemas.openxmlformats.org/officeDocument/2006/relationships/hyperlink" Target="https://www.avisbudgetgroup.com/home/news-and-media/press-release/avis-budget-group-reports-second-quarter-results-2026" TargetMode="External" Id="R84c648fd6d1545c6" /><Relationship Type="http://schemas.openxmlformats.org/officeDocument/2006/relationships/notesSlide" Target="/ppt/notesSlides/notesSlide31.xml" Id="Rfb1466dd143646e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c6707f028fd44b62" /><Relationship Type="http://schemas.openxmlformats.org/officeDocument/2006/relationships/hyperlink" Target="https://newsroom.hertz.com/press-releases/press-release-details/hertz-and-uber-partner-to-power-autonomous-robotaxi-and-driver-led-fleet-operations/" TargetMode="External" Id="R921c6d80502c4f48" /><Relationship Type="http://schemas.openxmlformats.org/officeDocument/2006/relationships/hyperlink" Target="https://newsroom.hertz.com/articles/article-details/hertz-global-holdings-inc-q2-2026-prepared-remarks/" TargetMode="External" Id="R1920721be24640f3" /><Relationship Type="http://schemas.openxmlformats.org/officeDocument/2006/relationships/hyperlink" Target="https://www.sec.gov/Archives/edgar/data/1657853/000165785326000045/q22026earningsrelease.htm" TargetMode="External" Id="Rb204ea7f834f418c" /><Relationship Type="http://schemas.openxmlformats.org/officeDocument/2006/relationships/hyperlink" Target="https://newsroom.hertz.com/articles/article-details/hertz-global-holdings-inc-q2-2026-prepared-remarks/" TargetMode="External" Id="R1c9f4bd92db64531" /><Relationship Type="http://schemas.openxmlformats.org/officeDocument/2006/relationships/notesSlide" Target="/ppt/notesSlides/notesSlide32.xml" Id="R09261717b91f4e7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80605526e17b4121" /><Relationship Type="http://schemas.openxmlformats.org/officeDocument/2006/relationships/hyperlink" Target="https://newsroom.hertz.com/press-releases/press-release-details/hertz-and-uber-partner-to-power-autonomous-robotaxi-and-driver-led-fleet-operations/" TargetMode="External" Id="R41e19d3716f744f5" /><Relationship Type="http://schemas.openxmlformats.org/officeDocument/2006/relationships/hyperlink" Target="https://avisbudgetgroup.gcs-web.com/news-releases/news-release-details/avis-budget-group-announces-multi-year-strategic-partnership" TargetMode="External" Id="Rd60938a743594b5e" /><Relationship Type="http://schemas.openxmlformats.org/officeDocument/2006/relationships/notesSlide" Target="/ppt/notesSlides/notesSlide33.xml" Id="Rc54996d34126492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d77ad1ed422c4c17" /><Relationship Type="http://schemas.openxmlformats.org/officeDocument/2006/relationships/hyperlink" Target="Research_Sources/autonomous_service_model.md" TargetMode="External" Id="R46365903991b4a00" /><Relationship Type="http://schemas.openxmlformats.org/officeDocument/2006/relationships/notesSlide" Target="/ppt/notesSlides/notesSlide34.xml" Id="R7d88c3b2c1a540d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cac7d8f97a134aca" /><Relationship Type="http://schemas.openxmlformats.org/officeDocument/2006/relationships/hyperlink" Target="https://newsroom.hertz.com/press-releases/press-release-details/hertz-and-uber-partner-to-power-autonomous-robotaxi-and-driver-led-fleet-operations/" TargetMode="External" Id="R32446c6ba7f6490e" /><Relationship Type="http://schemas.openxmlformats.org/officeDocument/2006/relationships/hyperlink" Target="https://newsroom.hertz.com/articles/article-details/hertz-global-holdings-inc-q2-2026-prepared-remarks/" TargetMode="External" Id="Ra9956be66f8945ea" /><Relationship Type="http://schemas.openxmlformats.org/officeDocument/2006/relationships/hyperlink" Target="https://www.avisbudgetgroup.com/home/news-and-media/press-release/avis-budget-group-reports-second-quarter-results-2026" TargetMode="External" Id="R93899aecf477474b" /><Relationship Type="http://schemas.openxmlformats.org/officeDocument/2006/relationships/hyperlink" Target="https://www.tesla.com/support/robotaxi/cybercab" TargetMode="External" Id="Rf03af75ae4114e87" /><Relationship Type="http://schemas.openxmlformats.org/officeDocument/2006/relationships/hyperlink" Target="https://avisbudgetgroup.gcs-web.com/news-releases/news-release-details/avis-budget-group-announces-multi-year-strategic-partnership" TargetMode="External" Id="R4d651028040a45aa" /><Relationship Type="http://schemas.openxmlformats.org/officeDocument/2006/relationships/hyperlink" Target="Research_Sources/autonomous_service_model.md" TargetMode="External" Id="Ra68e1f6aec374414" /><Relationship Type="http://schemas.openxmlformats.org/officeDocument/2006/relationships/notesSlide" Target="/ppt/notesSlides/notesSlide35.xml" Id="Rf5797568df41425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b97026fb488348ac" /><Relationship Type="http://schemas.openxmlformats.org/officeDocument/2006/relationships/hyperlink" Target="https://www.sec.gov/Archives/edgar/data/47129/000165785326000046/htzz-20260630.htm" TargetMode="External" Id="R3147a045320943f3" /><Relationship Type="http://schemas.openxmlformats.org/officeDocument/2006/relationships/hyperlink" Target="https://avisbudgetgroup.gcs-web.com/news-releases/news-release-details/avis-budget-group-announces-multi-year-strategic-partnership" TargetMode="External" Id="R7ec7b9f6afe74e1b" /><Relationship Type="http://schemas.openxmlformats.org/officeDocument/2006/relationships/hyperlink" Target="https://www.sec.gov/Archives/edgar/data/1657853/000165785326000046/htzz-20260630.htm" TargetMode="External" Id="Re16cbc3301fa4f7b" /><Relationship Type="http://schemas.openxmlformats.org/officeDocument/2006/relationships/hyperlink" Target="Research_Sources/autonomous_service_model.md" TargetMode="External" Id="R7d54c7a3bf524bdb" /><Relationship Type="http://schemas.openxmlformats.org/officeDocument/2006/relationships/notesSlide" Target="/ppt/notesSlides/notesSlide36.xml" Id="R402dd0ee731c434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4490ea2417464207" /><Relationship Type="http://schemas.openxmlformats.org/officeDocument/2006/relationships/hyperlink" Target="https://s204.q4cdn.com/384814028/files/doc_financials/2026/q2/Hertz-Global-Holdings-Inc-Q2-2026-Earnings-Call_Transcript_EditedCopy_20260806155605.pdf" TargetMode="External" Id="Rf995d7b549584791" /><Relationship Type="http://schemas.openxmlformats.org/officeDocument/2006/relationships/hyperlink" Target="https://newsroom.hertz.com/press-releases/press-release-details/hertz-and-uber-partner-to-power-autonomous-robotaxi-and-driver-led-fleet-operations/" TargetMode="External" Id="R3b45679bc91b4b4b" /><Relationship Type="http://schemas.openxmlformats.org/officeDocument/2006/relationships/hyperlink" Target="https://newsroom.hertz.com/press-releases/press-release-details/hertz-partners-with-palantir-to-drive-operational-excellence-and-enhance-customer-experien/" TargetMode="External" Id="R631cc90ed9ae48c3" /><Relationship Type="http://schemas.openxmlformats.org/officeDocument/2006/relationships/hyperlink" Target="https://www.palantir.com/docs/foundry/ontology/overview" TargetMode="External" Id="R304af131cf8d4bec" /><Relationship Type="http://schemas.openxmlformats.org/officeDocument/2006/relationships/notesSlide" Target="/ppt/notesSlides/notesSlide37.xml" Id="R8cceae5d9d3f45ec"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764ae387532b47f4" /><Relationship Type="http://schemas.openxmlformats.org/officeDocument/2006/relationships/hyperlink" Target="https://newsroom.hertz.com/articles/article-details/hertz-global-holdings-inc-q2-2026-prepared-remarks/" TargetMode="External" Id="Rec111792323849a5" /><Relationship Type="http://schemas.openxmlformats.org/officeDocument/2006/relationships/hyperlink" Target="https://newsroom.hertz.com/press-releases/press-release-details/hertz-and-uber-partner-to-power-autonomous-robotaxi-and-driver-led-fleet-operations/" TargetMode="External" Id="R962d7b8ef5714a32" /><Relationship Type="http://schemas.openxmlformats.org/officeDocument/2006/relationships/notesSlide" Target="/ppt/notesSlides/notesSlide38.xml" Id="R30fa0c8f0fc0432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70eb0e478ba34f03" /><Relationship Type="http://schemas.openxmlformats.org/officeDocument/2006/relationships/hyperlink" Target="https://www.hertz.com/rentacar/privacypolicy/index.jsp?targetPage=privacyPolicyView.jsp" TargetMode="External" Id="R1fc2b142c62a47ca" /><Relationship Type="http://schemas.openxmlformats.org/officeDocument/2006/relationships/hyperlink" Target="https://newsroom.hertz.com/press-releases/press-release-details/hertz-partners-with-palantir-to-drive-operational-excellence-and-enhance-customer-experien/" TargetMode="External" Id="R337cbaaf63b145ec" /><Relationship Type="http://schemas.openxmlformats.org/officeDocument/2006/relationships/notesSlide" Target="/ppt/notesSlides/notesSlide39.xml" Id="R0e15c11239554c3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b42db31f71304bc1" /><Relationship Type="http://schemas.openxmlformats.org/officeDocument/2006/relationships/hyperlink" Target="https://www.hertz.com/rentacar/privacypolicy/index.jsp?targetPage=privacyPolicyView.jsp" TargetMode="External" Id="R70f48dc3210e4c9e" /><Relationship Type="http://schemas.openxmlformats.org/officeDocument/2006/relationships/hyperlink" Target="https://oag.ca.gov/privacy/ccpa" TargetMode="External" Id="R3cc98fe131de49fe" /><Relationship Type="http://schemas.openxmlformats.org/officeDocument/2006/relationships/notesSlide" Target="/ppt/notesSlides/notesSlide40.xml" Id="Re85dcfb38de64fb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72ff5de329c84ec9" /><Relationship Type="http://schemas.openxmlformats.org/officeDocument/2006/relationships/hyperlink" Target="https://www.sec.gov/Archives/edgar/data/1321655/000132165526000019/pltr-20260423.htm" TargetMode="External" Id="R62621d20e006431b" /><Relationship Type="http://schemas.openxmlformats.org/officeDocument/2006/relationships/hyperlink" Target="https://www.palantir.com/assets/xrfr7uokpv1b/2ajxcAAipDS2EAkFxZZvDa/ed556b05d8ef5d80b91a0e7bf8aff559/Palantir_Terms_and_Conditions_for_GCP.pdf" TargetMode="External" Id="Rd3d35bee83bd42b9" /><Relationship Type="http://schemas.openxmlformats.org/officeDocument/2006/relationships/notesSlide" Target="/ppt/notesSlides/notesSlide41.xml" Id="R92f14feee14643e0"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67ccca1f104f4361" /><Relationship Type="http://schemas.openxmlformats.org/officeDocument/2006/relationships/hyperlink" Target="https://support.google.com/publisherpolicies/answer/10437073?hl=en-GB" TargetMode="External" Id="R1bc1bfec314b4301" /><Relationship Type="http://schemas.openxmlformats.org/officeDocument/2006/relationships/hyperlink" Target="https://oag.ca.gov/privacy/ccpa" TargetMode="External" Id="Rce8a734be8fd4e07" /><Relationship Type="http://schemas.openxmlformats.org/officeDocument/2006/relationships/hyperlink" Target="https://www.hertz.com/rentacar/privacypolicy/index.jsp?targetPage=privacyPolicyView.jsp" TargetMode="External" Id="R8302110bdd104112" /><Relationship Type="http://schemas.openxmlformats.org/officeDocument/2006/relationships/notesSlide" Target="/ppt/notesSlides/notesSlide42.xml" Id="R4a8a250add9140e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2dc6d2b1b95445d9" /><Relationship Type="http://schemas.openxmlformats.org/officeDocument/2006/relationships/hyperlink" Target="https://www.hertz.com/rentacar/privacypolicy/index.jsp?targetPage=privacyPolicyView.jsp" TargetMode="External" Id="Re3e43b0e8f10438c" /><Relationship Type="http://schemas.openxmlformats.org/officeDocument/2006/relationships/hyperlink" Target="https://www.sec.gov/Archives/edgar/data/1321655/000132165526000019/pltr-20260423.htm" TargetMode="External" Id="Rfa31ad98f88548b0" /><Relationship Type="http://schemas.openxmlformats.org/officeDocument/2006/relationships/hyperlink" Target="https://support.google.com/publisherpolicies/answer/10437073?hl=en-GB" TargetMode="External" Id="R10f379888db142d5" /><Relationship Type="http://schemas.openxmlformats.org/officeDocument/2006/relationships/hyperlink" Target="Research_Sources/model_assumptions.md" TargetMode="External" Id="R7b325356fb154370" /><Relationship Type="http://schemas.openxmlformats.org/officeDocument/2006/relationships/hyperlink" Target="https://www.sec.gov/Archives/edgar/data/1321655/000132165526000019/pltr-20260423.htm" TargetMode="External" Id="R90e0b920724a48e6" /><Relationship Type="http://schemas.openxmlformats.org/officeDocument/2006/relationships/hyperlink" Target="https://support.google.com/publisherpolicies/answer/10437073?hl=en-GB" TargetMode="External" Id="R644eb61254b94c47" /><Relationship Type="http://schemas.openxmlformats.org/officeDocument/2006/relationships/hyperlink" Target="Research_Sources/model_assumptions.md" TargetMode="External" Id="R8f6557d33955465d" /><Relationship Type="http://schemas.openxmlformats.org/officeDocument/2006/relationships/notesSlide" Target="/ppt/notesSlides/notesSlide43.xml" Id="R2c3a9d47b69a45f4"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4cb98bc776974320" /><Relationship Type="http://schemas.openxmlformats.org/officeDocument/2006/relationships/hyperlink" Target="https://s204.q4cdn.com/384814028/files/doc_financials/2026/q2/Q2-2026-Investor-Presentation-8-5-2026-Final.pdf" TargetMode="External" Id="R33392d1c59d247e8" /><Relationship Type="http://schemas.openxmlformats.org/officeDocument/2006/relationships/hyperlink" Target="https://www.sec.gov/Archives/edgar/data/47129/000165785326000045/q22026earningsrelease.htm" TargetMode="External" Id="Rc7f5fd1254f74a5d" /><Relationship Type="http://schemas.openxmlformats.org/officeDocument/2006/relationships/hyperlink" Target="Research_Sources/model_assumptions.md" TargetMode="External" Id="R071248a6626a4318" /><Relationship Type="http://schemas.openxmlformats.org/officeDocument/2006/relationships/notesSlide" Target="/ppt/notesSlides/notesSlide44.xml" Id="R1e2b78c8045d4c3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f3871824c0184fb0" /><Relationship Type="http://schemas.openxmlformats.org/officeDocument/2006/relationships/hyperlink" Target="https://www.sec.gov/Archives/edgar/data/1657853/000165785326000046/htzz-20260630.htm" TargetMode="External" Id="R05d252f6f8ae443d" /><Relationship Type="http://schemas.openxmlformats.org/officeDocument/2006/relationships/hyperlink" Target="https://www.sec.gov/Archives/edgar/data/1657853/000165785326000045/q22026earningsrelease.htm" TargetMode="External" Id="R1b021841d9a44cc9" /><Relationship Type="http://schemas.openxmlformats.org/officeDocument/2006/relationships/notesSlide" Target="/ppt/notesSlides/notesSlide45.xml" Id="R6d2ca7f79d434a03"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b5ab2b2f0b1f4e16" /><Relationship Type="http://schemas.openxmlformats.org/officeDocument/2006/relationships/chart" Target="/ppt/slides/charts/chart9.xml" Id="R29f4742eb87f468d" /><Relationship Type="http://schemas.openxmlformats.org/officeDocument/2006/relationships/hyperlink" Target="https://www.sec.gov/Archives/edgar/data/1657853/000165785326000046/htzz-20260630.htm" TargetMode="External" Id="R3cc96d235e014eaf" /><Relationship Type="http://schemas.openxmlformats.org/officeDocument/2006/relationships/notesSlide" Target="/ppt/notesSlides/notesSlide46.xml" Id="R9dc852d9066c4a64"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fe840c847e1c46bc" /><Relationship Type="http://schemas.openxmlformats.org/officeDocument/2006/relationships/hyperlink" Target="https://www.sec.gov/Archives/edgar/data/47129/000165785326000054/htz-20260827.htm" TargetMode="External" Id="Rf49f4de6257c4701" /><Relationship Type="http://schemas.openxmlformats.org/officeDocument/2006/relationships/notesSlide" Target="/ppt/notesSlides/notesSlide47.xml" Id="R4ed3c6e095ab4a8b"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dc42c33efada4626" /><Relationship Type="http://schemas.openxmlformats.org/officeDocument/2006/relationships/hyperlink" Target="https://www.sec.gov/Archives/edgar/data/1657853/000165785326000046/htzz-20260630.htm" TargetMode="External" Id="Re67a6bf86872485e" /><Relationship Type="http://schemas.openxmlformats.org/officeDocument/2006/relationships/hyperlink" Target="https://www.sec.gov/Archives/edgar/data/1657853/000110465926078857/tm2619276d1_8k.htm" TargetMode="External" Id="Redeb607b13054776" /><Relationship Type="http://schemas.openxmlformats.org/officeDocument/2006/relationships/notesSlide" Target="/ppt/notesSlides/notesSlide48.xml" Id="R6a355b19957448e6"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df4a4d8b9c1848cf" /><Relationship Type="http://schemas.openxmlformats.org/officeDocument/2006/relationships/hyperlink" Target="https://www.sec.gov/Archives/edgar/data/1657853/000090514826003880/xslSCHEDULE_13D_X02/primary_doc.xml" TargetMode="External" Id="R9d4920e2cbaf49db" /><Relationship Type="http://schemas.openxmlformats.org/officeDocument/2006/relationships/hyperlink" Target="https://www.sec.gov/Archives/edgar/data/47129/000165785326000050/htz-20260820.htm" TargetMode="External" Id="R99f7129087d04e88" /><Relationship Type="http://schemas.openxmlformats.org/officeDocument/2006/relationships/hyperlink" Target="Research_Sources/htz_research_provider_snapshot_2026-09-24.json" TargetMode="External" Id="Re23f40cb40904547" /><Relationship Type="http://schemas.openxmlformats.org/officeDocument/2006/relationships/hyperlink" Target="Research_Sources/uw_short_current.json" TargetMode="External" Id="Ra7d718f1475a428c" /><Relationship Type="http://schemas.openxmlformats.org/officeDocument/2006/relationships/notesSlide" Target="/ppt/notesSlides/notesSlide49.xml" Id="Rec1506e847d24d92"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aa8d2a2d501f4d30" /><Relationship Type="http://schemas.openxmlformats.org/officeDocument/2006/relationships/hyperlink" Target="https://newsroom.hertz.com/articles/article-details/hertz-global-holdings-inc-q2-2026-prepared-remarks/" TargetMode="External" Id="Rb87e59a73c314b4b" /><Relationship Type="http://schemas.openxmlformats.org/officeDocument/2006/relationships/notesSlide" Target="/ppt/notesSlides/notesSlide50.xml" Id="Rca996c09438d4925"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462c67d759424316" /><Relationship Type="http://schemas.openxmlformats.org/officeDocument/2006/relationships/hyperlink" Target="https://newsroom.hertz.com/articles/article-details/hertz-global-holdings-inc-q2-2026-prepared-remarks/" TargetMode="External" Id="R76632fcf89854496" /><Relationship Type="http://schemas.openxmlformats.org/officeDocument/2006/relationships/notesSlide" Target="/ppt/notesSlides/notesSlide51.xml" Id="R48bb92b5734a478a"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b838b718726f4e80" /><Relationship Type="http://schemas.openxmlformats.org/officeDocument/2006/relationships/chart" Target="/ppt/slides/charts/chart10.xml" Id="R2a0fd15cda6044df" /><Relationship Type="http://schemas.openxmlformats.org/officeDocument/2006/relationships/hyperlink" Target="https://www.sec.gov/Archives/edgar/data/1657853/000165785326000045/q22026earningsrelease.htm" TargetMode="External" Id="R5866d7cc02134ea6" /><Relationship Type="http://schemas.openxmlformats.org/officeDocument/2006/relationships/hyperlink" Target="https://www.avisbudgetgroup.com/home/news-and-media/press-release/avis-budget-group-reports-second-quarter-results-2026" TargetMode="External" Id="R8f28c6080caa40dc" /><Relationship Type="http://schemas.openxmlformats.org/officeDocument/2006/relationships/hyperlink" Target="Research_Sources/model_assumptions.md" TargetMode="External" Id="R46957d601c4943c8" /><Relationship Type="http://schemas.openxmlformats.org/officeDocument/2006/relationships/notesSlide" Target="/ppt/notesSlides/notesSlide52.xml" Id="R0ea9c8ad8b6f460d"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be62bfefe7e54a3a" /><Relationship Type="http://schemas.openxmlformats.org/officeDocument/2006/relationships/hyperlink" Target="Research_Sources/fmp_snapshot_2026-09-23.json" TargetMode="External" Id="Rdda6b8b939f9413a" /><Relationship Type="http://schemas.openxmlformats.org/officeDocument/2006/relationships/hyperlink" Target="https://www.sec.gov/Archives/edgar/data/47129/000165785326000046/htzz-20260630.htm" TargetMode="External" Id="Ra681fcf2457b4f9b" /><Relationship Type="http://schemas.openxmlformats.org/officeDocument/2006/relationships/hyperlink" Target="Research_Sources/model_assumptions.md" TargetMode="External" Id="R6bdb9f9cb56c4cac" /><Relationship Type="http://schemas.openxmlformats.org/officeDocument/2006/relationships/hyperlink" Target="https://www.sec.gov/Archives/edgar/data/1657853/000165785326000046/htzz-20260630.htm" TargetMode="External" Id="R4eda786aff294bc5" /><Relationship Type="http://schemas.openxmlformats.org/officeDocument/2006/relationships/hyperlink" Target="https://www.sec.gov/Archives/edgar/data/1657853/000090514826003880/xslSCHEDULE_13D_X02/primary_doc.xml" TargetMode="External" Id="R35f62be721d34499" /><Relationship Type="http://schemas.openxmlformats.org/officeDocument/2006/relationships/hyperlink" Target="Research_Sources/fmp_price.json" TargetMode="External" Id="R28acf2d04af04d9b" /><Relationship Type="http://schemas.openxmlformats.org/officeDocument/2006/relationships/notesSlide" Target="/ppt/notesSlides/notesSlide53.xml" Id="Rae465b654d784bc9"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b2f545a6f9b74db3" /><Relationship Type="http://schemas.openxmlformats.org/officeDocument/2006/relationships/hyperlink" Target="https://newsroom.hertz.com/articles/article-details/hertz-global-holdings-inc-q2-2026-prepared-remarks/" TargetMode="External" Id="R7da399a90629490c" /><Relationship Type="http://schemas.openxmlformats.org/officeDocument/2006/relationships/hyperlink" Target="Research_Sources/model_assumptions.md" TargetMode="External" Id="Ra9f13eb6ce12472c" /><Relationship Type="http://schemas.openxmlformats.org/officeDocument/2006/relationships/hyperlink" Target="https://newsroom.hertz.com/articles/article-details/hertz-global-holdings-inc-q2-2026-prepared-remarks/" TargetMode="External" Id="Rcea21eeafb9547af" /><Relationship Type="http://schemas.openxmlformats.org/officeDocument/2006/relationships/notesSlide" Target="/ppt/notesSlides/notesSlide54.xml" Id="Rd50e7a6a25764659"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f1a3305622b7438e" /><Relationship Type="http://schemas.openxmlformats.org/officeDocument/2006/relationships/hyperlink" Target="Research_Sources/model_assumptions.md" TargetMode="External" Id="Rcf6db83f884f4b55" /><Relationship Type="http://schemas.openxmlformats.org/officeDocument/2006/relationships/notesSlide" Target="/ppt/notesSlides/notesSlide55.xml" Id="R48f9104d79134aef"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76161bc8b6e44817" /><Relationship Type="http://schemas.openxmlformats.org/officeDocument/2006/relationships/hyperlink" Target="Research_Sources/operating_models.md" TargetMode="External" Id="Re1f7ad2c553c450e" /><Relationship Type="http://schemas.openxmlformats.org/officeDocument/2006/relationships/notesSlide" Target="/ppt/notesSlides/notesSlide56.xml" Id="R5c9b12e265e04774"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23da84da3d4a410d" /><Relationship Type="http://schemas.openxmlformats.org/officeDocument/2006/relationships/hyperlink" Target="Research_Sources/htz_research_provider_snapshot_2026-09-24.json" TargetMode="External" Id="Rfff818ee8bda4467" /><Relationship Type="http://schemas.openxmlformats.org/officeDocument/2006/relationships/hyperlink" Target="https://www.sec.gov/Archives/edgar/data/1657853/000165785326000046/htzz-20260630.htm" TargetMode="External" Id="Refaf8e00cd8b4538" /><Relationship Type="http://schemas.openxmlformats.org/officeDocument/2006/relationships/hyperlink" Target="https://newsroom.hertz.com/press-releases/press-release-details/hertz-partners-with-palantir-to-drive-operational-excellence-and-enhance-customer-experien/" TargetMode="External" Id="Rebc6cfef37634f96" /><Relationship Type="http://schemas.openxmlformats.org/officeDocument/2006/relationships/hyperlink" Target="https://newsroom.hertz.com/press-releases/press-release-details/hertz-and-uber-partner-to-power-autonomous-robotaxi-and-driver-led-fleet-operations/" TargetMode="External" Id="R00710acc2b7446bf" /><Relationship Type="http://schemas.openxmlformats.org/officeDocument/2006/relationships/hyperlink" Target="Research_Sources/operating_models.md" TargetMode="External" Id="R8bbbb353955a40a6" /><Relationship Type="http://schemas.openxmlformats.org/officeDocument/2006/relationships/notesSlide" Target="/ppt/notesSlides/notesSlide57.xml" Id="R7902ac67f6fb415d"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f7ff73fbfaf94150" /><Relationship Type="http://schemas.openxmlformats.org/officeDocument/2006/relationships/hyperlink" Target="https://newsroom.hertz.com/articles/article-details/hertz-global-holdings-inc-q2-2026-prepared-remarks/" TargetMode="External" Id="R2f8cf804cc90494e" /><Relationship Type="http://schemas.openxmlformats.org/officeDocument/2006/relationships/hyperlink" Target="Research_Sources/operating_models.md" TargetMode="External" Id="R532559c8ab164e1e" /><Relationship Type="http://schemas.openxmlformats.org/officeDocument/2006/relationships/notesSlide" Target="/ppt/notesSlides/notesSlide58.xml" Id="R67f2ce0329914ee6"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425e20071bba4c05" /><Relationship Type="http://schemas.openxmlformats.org/officeDocument/2006/relationships/hyperlink" Target="Research_Sources/htz_research_provider_snapshot_2026-09-24.json" TargetMode="External" Id="Rdeeb84198a2241c4" /><Relationship Type="http://schemas.openxmlformats.org/officeDocument/2006/relationships/notesSlide" Target="/ppt/notesSlides/notesSlide59.xml" Id="Rf1fd449b84bd43ce"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3b251821dfb64fd5" /><Relationship Type="http://schemas.openxmlformats.org/officeDocument/2006/relationships/hyperlink" Target="https://newsroom.hertz.com/articles/article-details/hertz-global-holdings-inc-q2-2026-prepared-remarks/" TargetMode="External" Id="R277225e121dc40d7" /><Relationship Type="http://schemas.openxmlformats.org/officeDocument/2006/relationships/hyperlink" Target="https://www.sec.gov/Archives/edgar/data/47129/000165785326000046/htzz-20260630.htm" TargetMode="External" Id="Re22ab12c13864e9d" /><Relationship Type="http://schemas.openxmlformats.org/officeDocument/2006/relationships/hyperlink" Target="https://newsroom.hertz.com/press-releases/press-release-details/hertz-and-uber-partner-to-power-autonomous-robotaxi-and-driver-led-fleet-operations/" TargetMode="External" Id="Re0865e4463b64b88" /><Relationship Type="http://schemas.openxmlformats.org/officeDocument/2006/relationships/hyperlink" Target="https://www.sec.gov/Archives/edgar/data/1657853/000165785326000046/htzz-20260630.htm" TargetMode="External" Id="Rd29c1d7f9bc44a83" /><Relationship Type="http://schemas.openxmlformats.org/officeDocument/2006/relationships/hyperlink" Target="https://newsroom.hertz.com/articles/article-details/hertz-global-holdings-inc-q2-2026-prepared-remarks/" TargetMode="External" Id="R9f99fe4c22f04c49" /><Relationship Type="http://schemas.openxmlformats.org/officeDocument/2006/relationships/hyperlink" Target="https://newsroom.hertz.com/press-releases/press-release-details/hertz-partners-with-palantir-to-drive-operational-excellence-and-enhance-customer-experien/" TargetMode="External" Id="Rc01f5984b50749a3" /><Relationship Type="http://schemas.openxmlformats.org/officeDocument/2006/relationships/notesSlide" Target="/ppt/notesSlides/notesSlide60.xml" Id="R12706c20427c4521"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6.xlsx"/></Relationships>
</file>

<file path=ppt/slides/charts/_rels/chart7.xml.rels><Relationships xmlns="http://schemas.openxmlformats.org/package/2006/relationships"><Relationship Id="rIdChartSnapshot1" Type="http://schemas.openxmlformats.org/officeDocument/2006/relationships/package" Target="../../embeddings/chart-data-snapshot-007.xlsx"/></Relationships>
</file>

<file path=ppt/slides/charts/_rels/chart8.xml.rels><Relationships xmlns="http://schemas.openxmlformats.org/package/2006/relationships"><Relationship Id="rIdChartSnapshot1" Type="http://schemas.openxmlformats.org/officeDocument/2006/relationships/package" Target="../../embeddings/chart-data-snapshot-008.xlsx"/></Relationships>
</file>

<file path=ppt/slides/charts/_rels/chart9.xml.rels><Relationships xmlns="http://schemas.openxmlformats.org/package/2006/relationships"><Relationship Id="rIdChartSnapshot1" Type="http://schemas.openxmlformats.org/officeDocument/2006/relationships/package" Target="../../embeddings/chart-data-snapshot-009.xlsx"/></Relationships>
</file>

<file path=ppt/slides/charts/_rels/chart10.xml.rels><Relationships xmlns="http://schemas.openxmlformats.org/package/2006/relationships"><Relationship Id="rIdChartSnapshot1" Type="http://schemas.openxmlformats.org/officeDocument/2006/relationships/package" Target="../../embeddings/chart-data-snapshot-010.xlsx"/></Relationships>
</file>

<file path=ppt/slides/charts/chart1.xml><?xml version="1.0" encoding="utf-8"?>
<c:chartSpace xmlns:c="http://schemas.openxmlformats.org/drawingml/2006/chart">
  <c:lang val="en-US"/>
  <c:chart>
    <c:plotArea>
      <c:lineChart>
        <c:grouping val="standard"/>
        <c:varyColors val="0"/>
        <c:ser>
          <c:idx val="0"/>
          <c:order val="0"/>
          <c:tx>
            <c:v>Close</c:v>
          </c:tx>
          <c:spPr>
            <a:ln xmlns:a="http://schemas.openxmlformats.org/drawingml/2006/main" w="21908">
              <a:solidFill>
                <a:srgbClr val="103B35"/>
              </a:solidFill>
            </a:ln>
          </c:spPr>
          <c:marker>
            <c:symbol val="none"/>
          </c:marker>
          <c:cat>
            <c:strRef>
              <c:f>'Chart Data'!$A$2:$A$252</c:f>
              <c:strCache>
                <c:ptCount val="251"/>
                <c:pt idx="0">
                  <c:v>2025-09-24</c:v>
                </c:pt>
                <c:pt idx="1">
                  <c:v>2025-09-25</c:v>
                </c:pt>
                <c:pt idx="2">
                  <c:v>2025-09-26</c:v>
                </c:pt>
                <c:pt idx="3">
                  <c:v>2025-09-29</c:v>
                </c:pt>
                <c:pt idx="4">
                  <c:v>2025-09-30</c:v>
                </c:pt>
                <c:pt idx="5">
                  <c:v>2025-10-01</c:v>
                </c:pt>
                <c:pt idx="6">
                  <c:v>2025-10-02</c:v>
                </c:pt>
                <c:pt idx="7">
                  <c:v>2025-10-03</c:v>
                </c:pt>
                <c:pt idx="8">
                  <c:v>2025-10-06</c:v>
                </c:pt>
                <c:pt idx="9">
                  <c:v>2025-10-07</c:v>
                </c:pt>
                <c:pt idx="10">
                  <c:v>2025-10-08</c:v>
                </c:pt>
                <c:pt idx="11">
                  <c:v>2025-10-09</c:v>
                </c:pt>
                <c:pt idx="12">
                  <c:v>2025-10-10</c:v>
                </c:pt>
                <c:pt idx="13">
                  <c:v>2025-10-13</c:v>
                </c:pt>
                <c:pt idx="14">
                  <c:v>2025-10-14</c:v>
                </c:pt>
                <c:pt idx="15">
                  <c:v>2025-10-15</c:v>
                </c:pt>
                <c:pt idx="16">
                  <c:v>2025-10-16</c:v>
                </c:pt>
                <c:pt idx="17">
                  <c:v>2025-10-17</c:v>
                </c:pt>
                <c:pt idx="18">
                  <c:v>2025-10-20</c:v>
                </c:pt>
                <c:pt idx="19">
                  <c:v>2025-10-21</c:v>
                </c:pt>
                <c:pt idx="20">
                  <c:v>2025-10-22</c:v>
                </c:pt>
                <c:pt idx="21">
                  <c:v>2025-10-23</c:v>
                </c:pt>
                <c:pt idx="22">
                  <c:v>2025-10-24</c:v>
                </c:pt>
                <c:pt idx="23">
                  <c:v>2025-10-27</c:v>
                </c:pt>
                <c:pt idx="24">
                  <c:v>2025-10-28</c:v>
                </c:pt>
                <c:pt idx="25">
                  <c:v>2025-10-29</c:v>
                </c:pt>
                <c:pt idx="26">
                  <c:v>2025-10-30</c:v>
                </c:pt>
                <c:pt idx="27">
                  <c:v>2025-10-31</c:v>
                </c:pt>
                <c:pt idx="28">
                  <c:v>2025-11-03</c:v>
                </c:pt>
                <c:pt idx="29">
                  <c:v>2025-11-04</c:v>
                </c:pt>
                <c:pt idx="30">
                  <c:v>2025-11-05</c:v>
                </c:pt>
                <c:pt idx="31">
                  <c:v>2025-11-06</c:v>
                </c:pt>
                <c:pt idx="32">
                  <c:v>2025-11-07</c:v>
                </c:pt>
                <c:pt idx="33">
                  <c:v>2025-11-10</c:v>
                </c:pt>
                <c:pt idx="34">
                  <c:v>2025-11-11</c:v>
                </c:pt>
                <c:pt idx="35">
                  <c:v>2025-11-12</c:v>
                </c:pt>
                <c:pt idx="36">
                  <c:v>2025-11-13</c:v>
                </c:pt>
                <c:pt idx="37">
                  <c:v>2025-11-14</c:v>
                </c:pt>
                <c:pt idx="38">
                  <c:v>2025-11-17</c:v>
                </c:pt>
                <c:pt idx="39">
                  <c:v>2025-11-18</c:v>
                </c:pt>
                <c:pt idx="40">
                  <c:v>2025-11-19</c:v>
                </c:pt>
                <c:pt idx="41">
                  <c:v>2025-11-20</c:v>
                </c:pt>
                <c:pt idx="42">
                  <c:v>2025-11-21</c:v>
                </c:pt>
                <c:pt idx="43">
                  <c:v>2025-11-24</c:v>
                </c:pt>
                <c:pt idx="44">
                  <c:v>2025-11-25</c:v>
                </c:pt>
                <c:pt idx="45">
                  <c:v>2025-11-26</c:v>
                </c:pt>
                <c:pt idx="46">
                  <c:v>2025-11-28</c:v>
                </c:pt>
                <c:pt idx="47">
                  <c:v>2025-12-01</c:v>
                </c:pt>
                <c:pt idx="48">
                  <c:v>2025-12-02</c:v>
                </c:pt>
                <c:pt idx="49">
                  <c:v>2025-12-03</c:v>
                </c:pt>
                <c:pt idx="50">
                  <c:v>2025-12-04</c:v>
                </c:pt>
                <c:pt idx="51">
                  <c:v>2025-12-05</c:v>
                </c:pt>
                <c:pt idx="52">
                  <c:v>2025-12-08</c:v>
                </c:pt>
                <c:pt idx="53">
                  <c:v>2025-12-09</c:v>
                </c:pt>
                <c:pt idx="54">
                  <c:v>2025-12-10</c:v>
                </c:pt>
                <c:pt idx="55">
                  <c:v>2025-12-11</c:v>
                </c:pt>
                <c:pt idx="56">
                  <c:v>2025-12-12</c:v>
                </c:pt>
                <c:pt idx="57">
                  <c:v>2025-12-15</c:v>
                </c:pt>
                <c:pt idx="58">
                  <c:v>2025-12-16</c:v>
                </c:pt>
                <c:pt idx="59">
                  <c:v>2025-12-17</c:v>
                </c:pt>
                <c:pt idx="60">
                  <c:v>2025-12-18</c:v>
                </c:pt>
                <c:pt idx="61">
                  <c:v>2025-12-19</c:v>
                </c:pt>
                <c:pt idx="62">
                  <c:v>2025-12-22</c:v>
                </c:pt>
                <c:pt idx="63">
                  <c:v>2025-12-23</c:v>
                </c:pt>
                <c:pt idx="64">
                  <c:v>2025-12-24</c:v>
                </c:pt>
                <c:pt idx="65">
                  <c:v>2025-12-26</c:v>
                </c:pt>
                <c:pt idx="66">
                  <c:v>2025-12-29</c:v>
                </c:pt>
                <c:pt idx="67">
                  <c:v>2025-12-30</c:v>
                </c:pt>
                <c:pt idx="68">
                  <c:v>2025-12-31</c:v>
                </c:pt>
                <c:pt idx="69">
                  <c:v>2026-01-02</c:v>
                </c:pt>
                <c:pt idx="70">
                  <c:v>2026-01-05</c:v>
                </c:pt>
                <c:pt idx="71">
                  <c:v>2026-01-06</c:v>
                </c:pt>
                <c:pt idx="72">
                  <c:v>2026-01-07</c:v>
                </c:pt>
                <c:pt idx="73">
                  <c:v>2026-01-08</c:v>
                </c:pt>
                <c:pt idx="74">
                  <c:v>2026-01-09</c:v>
                </c:pt>
                <c:pt idx="75">
                  <c:v>2026-01-12</c:v>
                </c:pt>
                <c:pt idx="76">
                  <c:v>2026-01-13</c:v>
                </c:pt>
                <c:pt idx="77">
                  <c:v>2026-01-14</c:v>
                </c:pt>
                <c:pt idx="78">
                  <c:v>2026-01-15</c:v>
                </c:pt>
                <c:pt idx="79">
                  <c:v>2026-01-16</c:v>
                </c:pt>
                <c:pt idx="80">
                  <c:v>2026-01-20</c:v>
                </c:pt>
                <c:pt idx="81">
                  <c:v>2026-01-21</c:v>
                </c:pt>
                <c:pt idx="82">
                  <c:v>2026-01-22</c:v>
                </c:pt>
                <c:pt idx="83">
                  <c:v>2026-01-23</c:v>
                </c:pt>
                <c:pt idx="84">
                  <c:v>2026-01-26</c:v>
                </c:pt>
                <c:pt idx="85">
                  <c:v>2026-01-27</c:v>
                </c:pt>
                <c:pt idx="86">
                  <c:v>2026-01-28</c:v>
                </c:pt>
                <c:pt idx="87">
                  <c:v>2026-01-29</c:v>
                </c:pt>
                <c:pt idx="88">
                  <c:v>2026-01-30</c:v>
                </c:pt>
                <c:pt idx="89">
                  <c:v>2026-02-02</c:v>
                </c:pt>
                <c:pt idx="90">
                  <c:v>2026-02-03</c:v>
                </c:pt>
                <c:pt idx="91">
                  <c:v>2026-02-04</c:v>
                </c:pt>
                <c:pt idx="92">
                  <c:v>2026-02-05</c:v>
                </c:pt>
                <c:pt idx="93">
                  <c:v>2026-02-06</c:v>
                </c:pt>
                <c:pt idx="94">
                  <c:v>2026-02-09</c:v>
                </c:pt>
                <c:pt idx="95">
                  <c:v>2026-02-10</c:v>
                </c:pt>
                <c:pt idx="96">
                  <c:v>2026-02-11</c:v>
                </c:pt>
                <c:pt idx="97">
                  <c:v>2026-02-12</c:v>
                </c:pt>
                <c:pt idx="98">
                  <c:v>2026-02-13</c:v>
                </c:pt>
                <c:pt idx="99">
                  <c:v>2026-02-17</c:v>
                </c:pt>
                <c:pt idx="100">
                  <c:v>2026-02-18</c:v>
                </c:pt>
                <c:pt idx="101">
                  <c:v>2026-02-19</c:v>
                </c:pt>
                <c:pt idx="102">
                  <c:v>2026-02-20</c:v>
                </c:pt>
                <c:pt idx="103">
                  <c:v>2026-02-23</c:v>
                </c:pt>
                <c:pt idx="104">
                  <c:v>2026-02-24</c:v>
                </c:pt>
                <c:pt idx="105">
                  <c:v>2026-02-25</c:v>
                </c:pt>
                <c:pt idx="106">
                  <c:v>2026-02-26</c:v>
                </c:pt>
                <c:pt idx="107">
                  <c:v>2026-02-27</c:v>
                </c:pt>
                <c:pt idx="108">
                  <c:v>2026-03-02</c:v>
                </c:pt>
                <c:pt idx="109">
                  <c:v>2026-03-03</c:v>
                </c:pt>
                <c:pt idx="110">
                  <c:v>2026-03-04</c:v>
                </c:pt>
                <c:pt idx="111">
                  <c:v>2026-03-05</c:v>
                </c:pt>
                <c:pt idx="112">
                  <c:v>2026-03-06</c:v>
                </c:pt>
                <c:pt idx="113">
                  <c:v>2026-03-09</c:v>
                </c:pt>
                <c:pt idx="114">
                  <c:v>2026-03-10</c:v>
                </c:pt>
                <c:pt idx="115">
                  <c:v>2026-03-11</c:v>
                </c:pt>
                <c:pt idx="116">
                  <c:v>2026-03-12</c:v>
                </c:pt>
                <c:pt idx="117">
                  <c:v>2026-03-13</c:v>
                </c:pt>
                <c:pt idx="118">
                  <c:v>2026-03-16</c:v>
                </c:pt>
                <c:pt idx="119">
                  <c:v>2026-03-17</c:v>
                </c:pt>
                <c:pt idx="120">
                  <c:v>2026-03-18</c:v>
                </c:pt>
                <c:pt idx="121">
                  <c:v>2026-03-19</c:v>
                </c:pt>
                <c:pt idx="122">
                  <c:v>2026-03-20</c:v>
                </c:pt>
                <c:pt idx="123">
                  <c:v>2026-03-23</c:v>
                </c:pt>
                <c:pt idx="124">
                  <c:v>2026-03-24</c:v>
                </c:pt>
                <c:pt idx="125">
                  <c:v>2026-03-25</c:v>
                </c:pt>
                <c:pt idx="126">
                  <c:v>2026-03-26</c:v>
                </c:pt>
                <c:pt idx="127">
                  <c:v>2026-03-27</c:v>
                </c:pt>
                <c:pt idx="128">
                  <c:v>2026-03-30</c:v>
                </c:pt>
                <c:pt idx="129">
                  <c:v>2026-03-31</c:v>
                </c:pt>
                <c:pt idx="130">
                  <c:v>2026-04-01</c:v>
                </c:pt>
                <c:pt idx="131">
                  <c:v>2026-04-02</c:v>
                </c:pt>
                <c:pt idx="132">
                  <c:v>2026-04-06</c:v>
                </c:pt>
                <c:pt idx="133">
                  <c:v>2026-04-07</c:v>
                </c:pt>
                <c:pt idx="134">
                  <c:v>2026-04-08</c:v>
                </c:pt>
                <c:pt idx="135">
                  <c:v>2026-04-09</c:v>
                </c:pt>
                <c:pt idx="136">
                  <c:v>2026-04-10</c:v>
                </c:pt>
                <c:pt idx="137">
                  <c:v>2026-04-13</c:v>
                </c:pt>
                <c:pt idx="138">
                  <c:v>2026-04-14</c:v>
                </c:pt>
                <c:pt idx="139">
                  <c:v>2026-04-15</c:v>
                </c:pt>
                <c:pt idx="140">
                  <c:v>2026-04-16</c:v>
                </c:pt>
                <c:pt idx="141">
                  <c:v>2026-04-17</c:v>
                </c:pt>
                <c:pt idx="142">
                  <c:v>2026-04-20</c:v>
                </c:pt>
                <c:pt idx="143">
                  <c:v>2026-04-21</c:v>
                </c:pt>
                <c:pt idx="144">
                  <c:v>2026-04-22</c:v>
                </c:pt>
                <c:pt idx="145">
                  <c:v>2026-04-23</c:v>
                </c:pt>
                <c:pt idx="146">
                  <c:v>2026-04-24</c:v>
                </c:pt>
                <c:pt idx="147">
                  <c:v>2026-04-27</c:v>
                </c:pt>
                <c:pt idx="148">
                  <c:v>2026-04-28</c:v>
                </c:pt>
                <c:pt idx="149">
                  <c:v>2026-04-29</c:v>
                </c:pt>
                <c:pt idx="150">
                  <c:v>2026-04-30</c:v>
                </c:pt>
                <c:pt idx="151">
                  <c:v>2026-05-01</c:v>
                </c:pt>
                <c:pt idx="152">
                  <c:v>2026-05-04</c:v>
                </c:pt>
                <c:pt idx="153">
                  <c:v>2026-05-05</c:v>
                </c:pt>
                <c:pt idx="154">
                  <c:v>2026-05-06</c:v>
                </c:pt>
                <c:pt idx="155">
                  <c:v>2026-05-07</c:v>
                </c:pt>
                <c:pt idx="156">
                  <c:v>2026-05-08</c:v>
                </c:pt>
                <c:pt idx="157">
                  <c:v>2026-05-11</c:v>
                </c:pt>
                <c:pt idx="158">
                  <c:v>2026-05-12</c:v>
                </c:pt>
                <c:pt idx="159">
                  <c:v>2026-05-13</c:v>
                </c:pt>
                <c:pt idx="160">
                  <c:v>2026-05-14</c:v>
                </c:pt>
                <c:pt idx="161">
                  <c:v>2026-05-15</c:v>
                </c:pt>
                <c:pt idx="162">
                  <c:v>2026-05-18</c:v>
                </c:pt>
                <c:pt idx="163">
                  <c:v>2026-05-19</c:v>
                </c:pt>
                <c:pt idx="164">
                  <c:v>2026-05-20</c:v>
                </c:pt>
                <c:pt idx="165">
                  <c:v>2026-05-21</c:v>
                </c:pt>
                <c:pt idx="166">
                  <c:v>2026-05-22</c:v>
                </c:pt>
                <c:pt idx="167">
                  <c:v>2026-05-26</c:v>
                </c:pt>
                <c:pt idx="168">
                  <c:v>2026-05-27</c:v>
                </c:pt>
                <c:pt idx="169">
                  <c:v>2026-05-28</c:v>
                </c:pt>
                <c:pt idx="170">
                  <c:v>2026-05-29</c:v>
                </c:pt>
                <c:pt idx="171">
                  <c:v>2026-06-01</c:v>
                </c:pt>
                <c:pt idx="172">
                  <c:v>2026-06-02</c:v>
                </c:pt>
                <c:pt idx="173">
                  <c:v>2026-06-03</c:v>
                </c:pt>
                <c:pt idx="174">
                  <c:v>2026-06-04</c:v>
                </c:pt>
                <c:pt idx="175">
                  <c:v>2026-06-05</c:v>
                </c:pt>
                <c:pt idx="176">
                  <c:v>2026-06-08</c:v>
                </c:pt>
                <c:pt idx="177">
                  <c:v>2026-06-09</c:v>
                </c:pt>
                <c:pt idx="178">
                  <c:v>2026-06-10</c:v>
                </c:pt>
                <c:pt idx="179">
                  <c:v>2026-06-11</c:v>
                </c:pt>
                <c:pt idx="180">
                  <c:v>2026-06-12</c:v>
                </c:pt>
                <c:pt idx="181">
                  <c:v>2026-06-15</c:v>
                </c:pt>
                <c:pt idx="182">
                  <c:v>2026-06-16</c:v>
                </c:pt>
                <c:pt idx="183">
                  <c:v>2026-06-17</c:v>
                </c:pt>
                <c:pt idx="184">
                  <c:v>2026-06-18</c:v>
                </c:pt>
                <c:pt idx="185">
                  <c:v>2026-06-22</c:v>
                </c:pt>
                <c:pt idx="186">
                  <c:v>2026-06-23</c:v>
                </c:pt>
                <c:pt idx="187">
                  <c:v>2026-06-24</c:v>
                </c:pt>
                <c:pt idx="188">
                  <c:v>2026-06-25</c:v>
                </c:pt>
                <c:pt idx="189">
                  <c:v>2026-06-26</c:v>
                </c:pt>
                <c:pt idx="190">
                  <c:v>2026-06-29</c:v>
                </c:pt>
                <c:pt idx="191">
                  <c:v>2026-06-30</c:v>
                </c:pt>
                <c:pt idx="192">
                  <c:v>2026-07-01</c:v>
                </c:pt>
                <c:pt idx="193">
                  <c:v>2026-07-02</c:v>
                </c:pt>
                <c:pt idx="194">
                  <c:v>2026-07-06</c:v>
                </c:pt>
                <c:pt idx="195">
                  <c:v>2026-07-07</c:v>
                </c:pt>
                <c:pt idx="196">
                  <c:v>2026-07-08</c:v>
                </c:pt>
                <c:pt idx="197">
                  <c:v>2026-07-09</c:v>
                </c:pt>
                <c:pt idx="198">
                  <c:v>2026-07-10</c:v>
                </c:pt>
                <c:pt idx="199">
                  <c:v>2026-07-13</c:v>
                </c:pt>
                <c:pt idx="200">
                  <c:v>2026-07-14</c:v>
                </c:pt>
                <c:pt idx="201">
                  <c:v>2026-07-15</c:v>
                </c:pt>
                <c:pt idx="202">
                  <c:v>2026-07-16</c:v>
                </c:pt>
                <c:pt idx="203">
                  <c:v>2026-07-17</c:v>
                </c:pt>
                <c:pt idx="204">
                  <c:v>2026-07-20</c:v>
                </c:pt>
                <c:pt idx="205">
                  <c:v>2026-07-21</c:v>
                </c:pt>
                <c:pt idx="206">
                  <c:v>2026-07-22</c:v>
                </c:pt>
                <c:pt idx="207">
                  <c:v>2026-07-23</c:v>
                </c:pt>
                <c:pt idx="208">
                  <c:v>2026-07-24</c:v>
                </c:pt>
                <c:pt idx="209">
                  <c:v>2026-07-27</c:v>
                </c:pt>
                <c:pt idx="210">
                  <c:v>2026-07-28</c:v>
                </c:pt>
                <c:pt idx="211">
                  <c:v>2026-07-29</c:v>
                </c:pt>
                <c:pt idx="212">
                  <c:v>2026-07-30</c:v>
                </c:pt>
                <c:pt idx="213">
                  <c:v>2026-07-31</c:v>
                </c:pt>
                <c:pt idx="214">
                  <c:v>2026-08-03</c:v>
                </c:pt>
                <c:pt idx="215">
                  <c:v>2026-08-04</c:v>
                </c:pt>
                <c:pt idx="216">
                  <c:v>2026-08-05</c:v>
                </c:pt>
                <c:pt idx="217">
                  <c:v>2026-08-06</c:v>
                </c:pt>
                <c:pt idx="218">
                  <c:v>2026-08-07</c:v>
                </c:pt>
                <c:pt idx="219">
                  <c:v>2026-08-10</c:v>
                </c:pt>
                <c:pt idx="220">
                  <c:v>2026-08-11</c:v>
                </c:pt>
                <c:pt idx="221">
                  <c:v>2026-08-12</c:v>
                </c:pt>
                <c:pt idx="222">
                  <c:v>2026-08-13</c:v>
                </c:pt>
                <c:pt idx="223">
                  <c:v>2026-08-14</c:v>
                </c:pt>
                <c:pt idx="224">
                  <c:v>2026-08-17</c:v>
                </c:pt>
                <c:pt idx="225">
                  <c:v>2026-08-18</c:v>
                </c:pt>
                <c:pt idx="226">
                  <c:v>2026-08-19</c:v>
                </c:pt>
                <c:pt idx="227">
                  <c:v>2026-08-20</c:v>
                </c:pt>
                <c:pt idx="228">
                  <c:v>2026-08-21</c:v>
                </c:pt>
                <c:pt idx="229">
                  <c:v>2026-08-24</c:v>
                </c:pt>
                <c:pt idx="230">
                  <c:v>2026-08-25</c:v>
                </c:pt>
                <c:pt idx="231">
                  <c:v>2026-08-26</c:v>
                </c:pt>
                <c:pt idx="232">
                  <c:v>2026-08-27</c:v>
                </c:pt>
                <c:pt idx="233">
                  <c:v>2026-08-28</c:v>
                </c:pt>
                <c:pt idx="234">
                  <c:v>2026-08-31</c:v>
                </c:pt>
                <c:pt idx="235">
                  <c:v>2026-09-01</c:v>
                </c:pt>
                <c:pt idx="236">
                  <c:v>2026-09-02</c:v>
                </c:pt>
                <c:pt idx="237">
                  <c:v>2026-09-03</c:v>
                </c:pt>
                <c:pt idx="238">
                  <c:v>2026-09-04</c:v>
                </c:pt>
                <c:pt idx="239">
                  <c:v>2026-09-08</c:v>
                </c:pt>
                <c:pt idx="240">
                  <c:v>2026-09-09</c:v>
                </c:pt>
                <c:pt idx="241">
                  <c:v>2026-09-10</c:v>
                </c:pt>
                <c:pt idx="242">
                  <c:v>2026-09-11</c:v>
                </c:pt>
                <c:pt idx="243">
                  <c:v>2026-09-14</c:v>
                </c:pt>
                <c:pt idx="244">
                  <c:v>2026-09-15</c:v>
                </c:pt>
                <c:pt idx="245">
                  <c:v>2026-09-16</c:v>
                </c:pt>
                <c:pt idx="246">
                  <c:v>2026-09-17</c:v>
                </c:pt>
                <c:pt idx="247">
                  <c:v>2026-09-18</c:v>
                </c:pt>
                <c:pt idx="248">
                  <c:v>2026-09-21</c:v>
                </c:pt>
                <c:pt idx="249">
                  <c:v>2026-09-22</c:v>
                </c:pt>
                <c:pt idx="250">
                  <c:v>2026-09-23</c:v>
                </c:pt>
              </c:strCache>
            </c:strRef>
          </c:cat>
          <c:val>
            <c:numRef>
              <c:f>'Chart Data'!$B$2:$B$252</c:f>
              <c:numCache>
                <c:formatCode>0.0</c:formatCode>
                <c:ptCount val="251"/>
                <c:pt idx="0">
                  <c:v>6.97</c:v>
                </c:pt>
                <c:pt idx="1">
                  <c:v>7.03</c:v>
                </c:pt>
                <c:pt idx="2">
                  <c:v>6.77</c:v>
                </c:pt>
                <c:pt idx="3">
                  <c:v>6.84</c:v>
                </c:pt>
                <c:pt idx="4">
                  <c:v>6.8</c:v>
                </c:pt>
                <c:pt idx="5">
                  <c:v>6.77</c:v>
                </c:pt>
                <c:pt idx="6">
                  <c:v>6.67</c:v>
                </c:pt>
                <c:pt idx="7">
                  <c:v>6.25</c:v>
                </c:pt>
                <c:pt idx="8">
                  <c:v>5.61</c:v>
                </c:pt>
                <c:pt idx="9">
                  <c:v>5.58</c:v>
                </c:pt>
                <c:pt idx="10">
                  <c:v>5.79</c:v>
                </c:pt>
                <c:pt idx="11">
                  <c:v>5.65</c:v>
                </c:pt>
                <c:pt idx="12">
                  <c:v>5.6</c:v>
                </c:pt>
                <c:pt idx="13">
                  <c:v>5.49</c:v>
                </c:pt>
                <c:pt idx="14">
                  <c:v>5.52</c:v>
                </c:pt>
                <c:pt idx="15">
                  <c:v>5.57</c:v>
                </c:pt>
                <c:pt idx="16">
                  <c:v>5.78</c:v>
                </c:pt>
                <c:pt idx="17">
                  <c:v>5.22</c:v>
                </c:pt>
                <c:pt idx="18">
                  <c:v>5.01</c:v>
                </c:pt>
                <c:pt idx="19">
                  <c:v>5.11</c:v>
                </c:pt>
                <c:pt idx="20">
                  <c:v>4.95</c:v>
                </c:pt>
                <c:pt idx="21">
                  <c:v>5.19</c:v>
                </c:pt>
                <c:pt idx="22">
                  <c:v>5.18</c:v>
                </c:pt>
                <c:pt idx="23">
                  <c:v>5.17</c:v>
                </c:pt>
                <c:pt idx="24">
                  <c:v>5.11</c:v>
                </c:pt>
                <c:pt idx="25">
                  <c:v>5.27</c:v>
                </c:pt>
                <c:pt idx="26">
                  <c:v>4.99</c:v>
                </c:pt>
                <c:pt idx="27">
                  <c:v>5.13</c:v>
                </c:pt>
                <c:pt idx="28">
                  <c:v>4.94</c:v>
                </c:pt>
                <c:pt idx="29">
                  <c:v>6.73</c:v>
                </c:pt>
                <c:pt idx="30">
                  <c:v>6.68</c:v>
                </c:pt>
                <c:pt idx="31">
                  <c:v>6.19</c:v>
                </c:pt>
                <c:pt idx="32">
                  <c:v>6.58</c:v>
                </c:pt>
                <c:pt idx="33">
                  <c:v>6.28</c:v>
                </c:pt>
                <c:pt idx="34">
                  <c:v>6.38</c:v>
                </c:pt>
                <c:pt idx="35">
                  <c:v>6.34</c:v>
                </c:pt>
                <c:pt idx="36">
                  <c:v>6.07</c:v>
                </c:pt>
                <c:pt idx="37">
                  <c:v>5.65</c:v>
                </c:pt>
                <c:pt idx="38">
                  <c:v>5.26</c:v>
                </c:pt>
                <c:pt idx="39">
                  <c:v>5.22</c:v>
                </c:pt>
                <c:pt idx="40">
                  <c:v>5.11</c:v>
                </c:pt>
                <c:pt idx="41">
                  <c:v>4.85</c:v>
                </c:pt>
                <c:pt idx="42">
                  <c:v>5.09</c:v>
                </c:pt>
                <c:pt idx="43">
                  <c:v>5.08</c:v>
                </c:pt>
                <c:pt idx="44">
                  <c:v>5.26</c:v>
                </c:pt>
                <c:pt idx="45">
                  <c:v>5.12</c:v>
                </c:pt>
                <c:pt idx="46">
                  <c:v>5.24</c:v>
                </c:pt>
                <c:pt idx="47">
                  <c:v>4.98</c:v>
                </c:pt>
                <c:pt idx="48">
                  <c:v>5.13</c:v>
                </c:pt>
                <c:pt idx="49">
                  <c:v>5.22</c:v>
                </c:pt>
                <c:pt idx="50">
                  <c:v>5.14</c:v>
                </c:pt>
                <c:pt idx="51">
                  <c:v>5.06</c:v>
                </c:pt>
                <c:pt idx="52">
                  <c:v>5.09</c:v>
                </c:pt>
                <c:pt idx="53">
                  <c:v>5.34</c:v>
                </c:pt>
                <c:pt idx="54">
                  <c:v>5.49</c:v>
                </c:pt>
                <c:pt idx="55">
                  <c:v>5.19</c:v>
                </c:pt>
                <c:pt idx="56">
                  <c:v>5.15</c:v>
                </c:pt>
                <c:pt idx="57">
                  <c:v>5.04</c:v>
                </c:pt>
                <c:pt idx="58">
                  <c:v>5.1</c:v>
                </c:pt>
                <c:pt idx="59">
                  <c:v>5.03</c:v>
                </c:pt>
                <c:pt idx="60">
                  <c:v>5.06</c:v>
                </c:pt>
                <c:pt idx="61">
                  <c:v>5.15</c:v>
                </c:pt>
                <c:pt idx="62">
                  <c:v>5.74</c:v>
                </c:pt>
                <c:pt idx="63">
                  <c:v>5.48</c:v>
                </c:pt>
                <c:pt idx="64">
                  <c:v>5.33</c:v>
                </c:pt>
                <c:pt idx="65">
                  <c:v>5.36</c:v>
                </c:pt>
                <c:pt idx="66">
                  <c:v>5.28</c:v>
                </c:pt>
                <c:pt idx="67">
                  <c:v>5.24</c:v>
                </c:pt>
                <c:pt idx="68">
                  <c:v>5.14</c:v>
                </c:pt>
                <c:pt idx="69">
                  <c:v>5.22</c:v>
                </c:pt>
                <c:pt idx="70">
                  <c:v>5.24</c:v>
                </c:pt>
                <c:pt idx="71">
                  <c:v>5.64</c:v>
                </c:pt>
                <c:pt idx="72">
                  <c:v>5.61</c:v>
                </c:pt>
                <c:pt idx="73">
                  <c:v>5.6</c:v>
                </c:pt>
                <c:pt idx="74">
                  <c:v>5.66</c:v>
                </c:pt>
                <c:pt idx="75">
                  <c:v>5.47</c:v>
                </c:pt>
                <c:pt idx="76">
                  <c:v>5.32</c:v>
                </c:pt>
                <c:pt idx="77">
                  <c:v>5.41</c:v>
                </c:pt>
                <c:pt idx="78">
                  <c:v>5.59</c:v>
                </c:pt>
                <c:pt idx="79">
                  <c:v>5.59</c:v>
                </c:pt>
                <c:pt idx="80">
                  <c:v>5.39</c:v>
                </c:pt>
                <c:pt idx="81">
                  <c:v>5.88</c:v>
                </c:pt>
                <c:pt idx="82">
                  <c:v>5.68</c:v>
                </c:pt>
                <c:pt idx="83">
                  <c:v>5.53</c:v>
                </c:pt>
                <c:pt idx="84">
                  <c:v>5.4</c:v>
                </c:pt>
                <c:pt idx="85">
                  <c:v>5.3</c:v>
                </c:pt>
                <c:pt idx="86">
                  <c:v>5.19</c:v>
                </c:pt>
                <c:pt idx="87">
                  <c:v>5.08</c:v>
                </c:pt>
                <c:pt idx="88">
                  <c:v>4.9</c:v>
                </c:pt>
                <c:pt idx="89">
                  <c:v>4.96</c:v>
                </c:pt>
                <c:pt idx="90">
                  <c:v>5.16</c:v>
                </c:pt>
                <c:pt idx="91">
                  <c:v>5.22</c:v>
                </c:pt>
                <c:pt idx="92">
                  <c:v>4.94</c:v>
                </c:pt>
                <c:pt idx="93">
                  <c:v>5.29</c:v>
                </c:pt>
                <c:pt idx="94">
                  <c:v>5.28</c:v>
                </c:pt>
                <c:pt idx="95">
                  <c:v>5.2</c:v>
                </c:pt>
                <c:pt idx="96">
                  <c:v>5.27</c:v>
                </c:pt>
                <c:pt idx="97">
                  <c:v>5.12</c:v>
                </c:pt>
                <c:pt idx="98">
                  <c:v>5.04</c:v>
                </c:pt>
                <c:pt idx="99">
                  <c:v>4.92</c:v>
                </c:pt>
                <c:pt idx="100">
                  <c:v>5.3</c:v>
                </c:pt>
                <c:pt idx="101">
                  <c:v>4.68</c:v>
                </c:pt>
                <c:pt idx="102">
                  <c:v>4.67</c:v>
                </c:pt>
                <c:pt idx="103">
                  <c:v>4.43</c:v>
                </c:pt>
                <c:pt idx="104">
                  <c:v>4.44</c:v>
                </c:pt>
                <c:pt idx="105">
                  <c:v>4.42</c:v>
                </c:pt>
                <c:pt idx="106">
                  <c:v>4.5</c:v>
                </c:pt>
                <c:pt idx="107">
                  <c:v>4.54</c:v>
                </c:pt>
                <c:pt idx="108">
                  <c:v>4.33</c:v>
                </c:pt>
                <c:pt idx="109">
                  <c:v>4.34</c:v>
                </c:pt>
                <c:pt idx="110">
                  <c:v>4.34</c:v>
                </c:pt>
                <c:pt idx="111">
                  <c:v>4.3</c:v>
                </c:pt>
                <c:pt idx="112">
                  <c:v>4.12</c:v>
                </c:pt>
                <c:pt idx="113">
                  <c:v>4.16</c:v>
                </c:pt>
                <c:pt idx="114">
                  <c:v>4.01</c:v>
                </c:pt>
                <c:pt idx="115">
                  <c:v>4.12</c:v>
                </c:pt>
                <c:pt idx="116">
                  <c:v>3.89</c:v>
                </c:pt>
                <c:pt idx="117">
                  <c:v>3.89</c:v>
                </c:pt>
                <c:pt idx="118">
                  <c:v>3.97</c:v>
                </c:pt>
                <c:pt idx="119">
                  <c:v>4.21</c:v>
                </c:pt>
                <c:pt idx="120">
                  <c:v>4.18</c:v>
                </c:pt>
                <c:pt idx="121">
                  <c:v>3.98</c:v>
                </c:pt>
                <c:pt idx="122">
                  <c:v>3.95</c:v>
                </c:pt>
                <c:pt idx="123">
                  <c:v>4.13</c:v>
                </c:pt>
                <c:pt idx="124">
                  <c:v>4.24</c:v>
                </c:pt>
                <c:pt idx="125">
                  <c:v>4.37</c:v>
                </c:pt>
                <c:pt idx="126">
                  <c:v>4.77</c:v>
                </c:pt>
                <c:pt idx="127">
                  <c:v>4.6</c:v>
                </c:pt>
                <c:pt idx="128">
                  <c:v>4.48</c:v>
                </c:pt>
                <c:pt idx="129">
                  <c:v>4.61</c:v>
                </c:pt>
                <c:pt idx="130">
                  <c:v>5.18</c:v>
                </c:pt>
                <c:pt idx="131">
                  <c:v>5.11</c:v>
                </c:pt>
                <c:pt idx="132">
                  <c:v>5.31</c:v>
                </c:pt>
                <c:pt idx="133">
                  <c:v>5.88</c:v>
                </c:pt>
                <c:pt idx="134">
                  <c:v>5.97</c:v>
                </c:pt>
                <c:pt idx="135">
                  <c:v>6.57</c:v>
                </c:pt>
                <c:pt idx="136">
                  <c:v>6.32</c:v>
                </c:pt>
                <c:pt idx="137">
                  <c:v>6.61</c:v>
                </c:pt>
                <c:pt idx="138">
                  <c:v>6.99</c:v>
                </c:pt>
                <c:pt idx="139">
                  <c:v>6.56</c:v>
                </c:pt>
                <c:pt idx="140">
                  <c:v>6.98</c:v>
                </c:pt>
                <c:pt idx="141">
                  <c:v>7.43</c:v>
                </c:pt>
                <c:pt idx="142">
                  <c:v>7.81</c:v>
                </c:pt>
                <c:pt idx="143">
                  <c:v>7.17</c:v>
                </c:pt>
                <c:pt idx="144">
                  <c:v>6.6</c:v>
                </c:pt>
                <c:pt idx="145">
                  <c:v>5.9</c:v>
                </c:pt>
                <c:pt idx="146">
                  <c:v>5.71</c:v>
                </c:pt>
                <c:pt idx="147">
                  <c:v>5.59</c:v>
                </c:pt>
                <c:pt idx="148">
                  <c:v>5.75</c:v>
                </c:pt>
                <c:pt idx="149">
                  <c:v>5.6</c:v>
                </c:pt>
                <c:pt idx="150">
                  <c:v>6.36</c:v>
                </c:pt>
                <c:pt idx="151">
                  <c:v>6.14</c:v>
                </c:pt>
                <c:pt idx="152">
                  <c:v>5.81</c:v>
                </c:pt>
                <c:pt idx="153">
                  <c:v>6.09</c:v>
                </c:pt>
                <c:pt idx="154">
                  <c:v>6.48</c:v>
                </c:pt>
                <c:pt idx="155">
                  <c:v>6.17</c:v>
                </c:pt>
                <c:pt idx="156">
                  <c:v>6.05</c:v>
                </c:pt>
                <c:pt idx="157">
                  <c:v>6.19</c:v>
                </c:pt>
                <c:pt idx="158">
                  <c:v>5.75</c:v>
                </c:pt>
                <c:pt idx="159">
                  <c:v>5.9</c:v>
                </c:pt>
                <c:pt idx="160">
                  <c:v>5.83</c:v>
                </c:pt>
                <c:pt idx="161">
                  <c:v>5.53</c:v>
                </c:pt>
                <c:pt idx="162">
                  <c:v>5.2</c:v>
                </c:pt>
                <c:pt idx="163">
                  <c:v>4.93</c:v>
                </c:pt>
                <c:pt idx="164">
                  <c:v>4.88</c:v>
                </c:pt>
                <c:pt idx="165">
                  <c:v>5.06</c:v>
                </c:pt>
                <c:pt idx="166">
                  <c:v>5.3</c:v>
                </c:pt>
                <c:pt idx="167">
                  <c:v>5.23</c:v>
                </c:pt>
                <c:pt idx="168">
                  <c:v>5.26</c:v>
                </c:pt>
                <c:pt idx="169">
                  <c:v>5.49</c:v>
                </c:pt>
                <c:pt idx="170">
                  <c:v>5.4</c:v>
                </c:pt>
                <c:pt idx="171">
                  <c:v>5.17</c:v>
                </c:pt>
                <c:pt idx="172">
                  <c:v>5.21</c:v>
                </c:pt>
                <c:pt idx="173">
                  <c:v>5.16</c:v>
                </c:pt>
                <c:pt idx="174">
                  <c:v>5.1</c:v>
                </c:pt>
                <c:pt idx="175">
                  <c:v>5.09</c:v>
                </c:pt>
                <c:pt idx="176">
                  <c:v>5.08</c:v>
                </c:pt>
                <c:pt idx="177">
                  <c:v>5.29</c:v>
                </c:pt>
                <c:pt idx="178">
                  <c:v>4.98</c:v>
                </c:pt>
                <c:pt idx="179">
                  <c:v>5.04</c:v>
                </c:pt>
                <c:pt idx="180">
                  <c:v>5.13</c:v>
                </c:pt>
                <c:pt idx="181">
                  <c:v>5.13</c:v>
                </c:pt>
                <c:pt idx="182">
                  <c:v>4.99</c:v>
                </c:pt>
                <c:pt idx="183">
                  <c:v>4.83</c:v>
                </c:pt>
                <c:pt idx="184">
                  <c:v>5.05</c:v>
                </c:pt>
                <c:pt idx="185">
                  <c:v>5.14</c:v>
                </c:pt>
                <c:pt idx="186">
                  <c:v>5.06</c:v>
                </c:pt>
                <c:pt idx="187">
                  <c:v>3</c:v>
                </c:pt>
                <c:pt idx="188">
                  <c:v>2.68</c:v>
                </c:pt>
                <c:pt idx="189">
                  <c:v>2.64</c:v>
                </c:pt>
                <c:pt idx="190">
                  <c:v>2.3</c:v>
                </c:pt>
                <c:pt idx="191">
                  <c:v>2.27</c:v>
                </c:pt>
                <c:pt idx="192">
                  <c:v>2.2</c:v>
                </c:pt>
                <c:pt idx="193">
                  <c:v>2.12</c:v>
                </c:pt>
                <c:pt idx="194">
                  <c:v>2.05</c:v>
                </c:pt>
                <c:pt idx="195">
                  <c:v>2.1</c:v>
                </c:pt>
                <c:pt idx="196">
                  <c:v>1.97</c:v>
                </c:pt>
                <c:pt idx="197">
                  <c:v>2.17</c:v>
                </c:pt>
                <c:pt idx="198">
                  <c:v>2.05</c:v>
                </c:pt>
                <c:pt idx="199">
                  <c:v>1.83</c:v>
                </c:pt>
                <c:pt idx="200">
                  <c:v>1.84</c:v>
                </c:pt>
                <c:pt idx="201">
                  <c:v>1.9</c:v>
                </c:pt>
                <c:pt idx="202">
                  <c:v>1.87</c:v>
                </c:pt>
                <c:pt idx="203">
                  <c:v>1.8</c:v>
                </c:pt>
                <c:pt idx="204">
                  <c:v>1.76</c:v>
                </c:pt>
                <c:pt idx="205">
                  <c:v>1.85</c:v>
                </c:pt>
                <c:pt idx="206">
                  <c:v>1.93</c:v>
                </c:pt>
                <c:pt idx="207">
                  <c:v>1.91</c:v>
                </c:pt>
                <c:pt idx="208">
                  <c:v>1.81</c:v>
                </c:pt>
                <c:pt idx="209">
                  <c:v>2</c:v>
                </c:pt>
                <c:pt idx="210">
                  <c:v>1.77</c:v>
                </c:pt>
                <c:pt idx="211">
                  <c:v>1.67</c:v>
                </c:pt>
                <c:pt idx="212">
                  <c:v>1.66</c:v>
                </c:pt>
                <c:pt idx="213">
                  <c:v>1.59</c:v>
                </c:pt>
                <c:pt idx="214">
                  <c:v>1.53</c:v>
                </c:pt>
                <c:pt idx="215">
                  <c:v>1.51</c:v>
                </c:pt>
                <c:pt idx="216">
                  <c:v>1.56</c:v>
                </c:pt>
                <c:pt idx="217">
                  <c:v>2.02</c:v>
                </c:pt>
                <c:pt idx="218">
                  <c:v>2.27</c:v>
                </c:pt>
                <c:pt idx="219">
                  <c:v>2.12</c:v>
                </c:pt>
                <c:pt idx="220">
                  <c:v>2.45</c:v>
                </c:pt>
                <c:pt idx="221">
                  <c:v>2.8</c:v>
                </c:pt>
                <c:pt idx="222">
                  <c:v>2.35</c:v>
                </c:pt>
                <c:pt idx="223">
                  <c:v>2.24</c:v>
                </c:pt>
                <c:pt idx="224">
                  <c:v>2.16</c:v>
                </c:pt>
                <c:pt idx="225">
                  <c:v>2.08</c:v>
                </c:pt>
                <c:pt idx="226">
                  <c:v>2.16</c:v>
                </c:pt>
                <c:pt idx="227">
                  <c:v>2.09</c:v>
                </c:pt>
                <c:pt idx="228">
                  <c:v>2.25</c:v>
                </c:pt>
                <c:pt idx="229">
                  <c:v>2.19</c:v>
                </c:pt>
                <c:pt idx="230">
                  <c:v>2.23</c:v>
                </c:pt>
                <c:pt idx="231">
                  <c:v>2.09</c:v>
                </c:pt>
                <c:pt idx="232">
                  <c:v>2.04</c:v>
                </c:pt>
                <c:pt idx="233">
                  <c:v>2.14</c:v>
                </c:pt>
                <c:pt idx="234">
                  <c:v>2.27</c:v>
                </c:pt>
                <c:pt idx="235">
                  <c:v>2.24</c:v>
                </c:pt>
                <c:pt idx="236">
                  <c:v>2.31</c:v>
                </c:pt>
                <c:pt idx="237">
                  <c:v>2.27</c:v>
                </c:pt>
                <c:pt idx="238">
                  <c:v>2.3</c:v>
                </c:pt>
                <c:pt idx="239">
                  <c:v>2.19</c:v>
                </c:pt>
                <c:pt idx="240">
                  <c:v>2.07</c:v>
                </c:pt>
                <c:pt idx="241">
                  <c:v>2.05</c:v>
                </c:pt>
                <c:pt idx="242">
                  <c:v>2.04</c:v>
                </c:pt>
                <c:pt idx="243">
                  <c:v>1.97</c:v>
                </c:pt>
                <c:pt idx="244">
                  <c:v>1.93</c:v>
                </c:pt>
                <c:pt idx="245">
                  <c:v>1.88</c:v>
                </c:pt>
                <c:pt idx="246">
                  <c:v>1.86</c:v>
                </c:pt>
                <c:pt idx="247">
                  <c:v>1.82</c:v>
                </c:pt>
                <c:pt idx="248">
                  <c:v>1.85</c:v>
                </c:pt>
                <c:pt idx="249">
                  <c:v>1.85</c:v>
                </c:pt>
                <c:pt idx="250">
                  <c:v>1.74</c:v>
                </c:pt>
              </c:numCache>
            </c:numRef>
          </c:val>
          <c:smooth val="0"/>
        </c:ser>
        <c:ser>
          <c:idx val="1"/>
          <c:order val="1"/>
          <c:tx>
            <c:v>50-day SMA</c:v>
          </c:tx>
          <c:spPr>
            <a:ln xmlns:a="http://schemas.openxmlformats.org/drawingml/2006/main" w="14288">
              <a:solidFill>
                <a:srgbClr val="36788F"/>
              </a:solidFill>
            </a:ln>
          </c:spPr>
          <c:marker>
            <c:symbol val="none"/>
          </c:marker>
          <c:cat>
            <c:strRef>
              <c:f>'Chart Data'!$C$2:$C$252</c:f>
              <c:strCache>
                <c:ptCount val="251"/>
                <c:pt idx="0">
                  <c:v>2025-09-24</c:v>
                </c:pt>
                <c:pt idx="1">
                  <c:v>2025-09-25</c:v>
                </c:pt>
                <c:pt idx="2">
                  <c:v>2025-09-26</c:v>
                </c:pt>
                <c:pt idx="3">
                  <c:v>2025-09-29</c:v>
                </c:pt>
                <c:pt idx="4">
                  <c:v>2025-09-30</c:v>
                </c:pt>
                <c:pt idx="5">
                  <c:v>2025-10-01</c:v>
                </c:pt>
                <c:pt idx="6">
                  <c:v>2025-10-02</c:v>
                </c:pt>
                <c:pt idx="7">
                  <c:v>2025-10-03</c:v>
                </c:pt>
                <c:pt idx="8">
                  <c:v>2025-10-06</c:v>
                </c:pt>
                <c:pt idx="9">
                  <c:v>2025-10-07</c:v>
                </c:pt>
                <c:pt idx="10">
                  <c:v>2025-10-08</c:v>
                </c:pt>
                <c:pt idx="11">
                  <c:v>2025-10-09</c:v>
                </c:pt>
                <c:pt idx="12">
                  <c:v>2025-10-10</c:v>
                </c:pt>
                <c:pt idx="13">
                  <c:v>2025-10-13</c:v>
                </c:pt>
                <c:pt idx="14">
                  <c:v>2025-10-14</c:v>
                </c:pt>
                <c:pt idx="15">
                  <c:v>2025-10-15</c:v>
                </c:pt>
                <c:pt idx="16">
                  <c:v>2025-10-16</c:v>
                </c:pt>
                <c:pt idx="17">
                  <c:v>2025-10-17</c:v>
                </c:pt>
                <c:pt idx="18">
                  <c:v>2025-10-20</c:v>
                </c:pt>
                <c:pt idx="19">
                  <c:v>2025-10-21</c:v>
                </c:pt>
                <c:pt idx="20">
                  <c:v>2025-10-22</c:v>
                </c:pt>
                <c:pt idx="21">
                  <c:v>2025-10-23</c:v>
                </c:pt>
                <c:pt idx="22">
                  <c:v>2025-10-24</c:v>
                </c:pt>
                <c:pt idx="23">
                  <c:v>2025-10-27</c:v>
                </c:pt>
                <c:pt idx="24">
                  <c:v>2025-10-28</c:v>
                </c:pt>
                <c:pt idx="25">
                  <c:v>2025-10-29</c:v>
                </c:pt>
                <c:pt idx="26">
                  <c:v>2025-10-30</c:v>
                </c:pt>
                <c:pt idx="27">
                  <c:v>2025-10-31</c:v>
                </c:pt>
                <c:pt idx="28">
                  <c:v>2025-11-03</c:v>
                </c:pt>
                <c:pt idx="29">
                  <c:v>2025-11-04</c:v>
                </c:pt>
                <c:pt idx="30">
                  <c:v>2025-11-05</c:v>
                </c:pt>
                <c:pt idx="31">
                  <c:v>2025-11-06</c:v>
                </c:pt>
                <c:pt idx="32">
                  <c:v>2025-11-07</c:v>
                </c:pt>
                <c:pt idx="33">
                  <c:v>2025-11-10</c:v>
                </c:pt>
                <c:pt idx="34">
                  <c:v>2025-11-11</c:v>
                </c:pt>
                <c:pt idx="35">
                  <c:v>2025-11-12</c:v>
                </c:pt>
                <c:pt idx="36">
                  <c:v>2025-11-13</c:v>
                </c:pt>
                <c:pt idx="37">
                  <c:v>2025-11-14</c:v>
                </c:pt>
                <c:pt idx="38">
                  <c:v>2025-11-17</c:v>
                </c:pt>
                <c:pt idx="39">
                  <c:v>2025-11-18</c:v>
                </c:pt>
                <c:pt idx="40">
                  <c:v>2025-11-19</c:v>
                </c:pt>
                <c:pt idx="41">
                  <c:v>2025-11-20</c:v>
                </c:pt>
                <c:pt idx="42">
                  <c:v>2025-11-21</c:v>
                </c:pt>
                <c:pt idx="43">
                  <c:v>2025-11-24</c:v>
                </c:pt>
                <c:pt idx="44">
                  <c:v>2025-11-25</c:v>
                </c:pt>
                <c:pt idx="45">
                  <c:v>2025-11-26</c:v>
                </c:pt>
                <c:pt idx="46">
                  <c:v>2025-11-28</c:v>
                </c:pt>
                <c:pt idx="47">
                  <c:v>2025-12-01</c:v>
                </c:pt>
                <c:pt idx="48">
                  <c:v>2025-12-02</c:v>
                </c:pt>
                <c:pt idx="49">
                  <c:v>2025-12-03</c:v>
                </c:pt>
                <c:pt idx="50">
                  <c:v>2025-12-04</c:v>
                </c:pt>
                <c:pt idx="51">
                  <c:v>2025-12-05</c:v>
                </c:pt>
                <c:pt idx="52">
                  <c:v>2025-12-08</c:v>
                </c:pt>
                <c:pt idx="53">
                  <c:v>2025-12-09</c:v>
                </c:pt>
                <c:pt idx="54">
                  <c:v>2025-12-10</c:v>
                </c:pt>
                <c:pt idx="55">
                  <c:v>2025-12-11</c:v>
                </c:pt>
                <c:pt idx="56">
                  <c:v>2025-12-12</c:v>
                </c:pt>
                <c:pt idx="57">
                  <c:v>2025-12-15</c:v>
                </c:pt>
                <c:pt idx="58">
                  <c:v>2025-12-16</c:v>
                </c:pt>
                <c:pt idx="59">
                  <c:v>2025-12-17</c:v>
                </c:pt>
                <c:pt idx="60">
                  <c:v>2025-12-18</c:v>
                </c:pt>
                <c:pt idx="61">
                  <c:v>2025-12-19</c:v>
                </c:pt>
                <c:pt idx="62">
                  <c:v>2025-12-22</c:v>
                </c:pt>
                <c:pt idx="63">
                  <c:v>2025-12-23</c:v>
                </c:pt>
                <c:pt idx="64">
                  <c:v>2025-12-24</c:v>
                </c:pt>
                <c:pt idx="65">
                  <c:v>2025-12-26</c:v>
                </c:pt>
                <c:pt idx="66">
                  <c:v>2025-12-29</c:v>
                </c:pt>
                <c:pt idx="67">
                  <c:v>2025-12-30</c:v>
                </c:pt>
                <c:pt idx="68">
                  <c:v>2025-12-31</c:v>
                </c:pt>
                <c:pt idx="69">
                  <c:v>2026-01-02</c:v>
                </c:pt>
                <c:pt idx="70">
                  <c:v>2026-01-05</c:v>
                </c:pt>
                <c:pt idx="71">
                  <c:v>2026-01-06</c:v>
                </c:pt>
                <c:pt idx="72">
                  <c:v>2026-01-07</c:v>
                </c:pt>
                <c:pt idx="73">
                  <c:v>2026-01-08</c:v>
                </c:pt>
                <c:pt idx="74">
                  <c:v>2026-01-09</c:v>
                </c:pt>
                <c:pt idx="75">
                  <c:v>2026-01-12</c:v>
                </c:pt>
                <c:pt idx="76">
                  <c:v>2026-01-13</c:v>
                </c:pt>
                <c:pt idx="77">
                  <c:v>2026-01-14</c:v>
                </c:pt>
                <c:pt idx="78">
                  <c:v>2026-01-15</c:v>
                </c:pt>
                <c:pt idx="79">
                  <c:v>2026-01-16</c:v>
                </c:pt>
                <c:pt idx="80">
                  <c:v>2026-01-20</c:v>
                </c:pt>
                <c:pt idx="81">
                  <c:v>2026-01-21</c:v>
                </c:pt>
                <c:pt idx="82">
                  <c:v>2026-01-22</c:v>
                </c:pt>
                <c:pt idx="83">
                  <c:v>2026-01-23</c:v>
                </c:pt>
                <c:pt idx="84">
                  <c:v>2026-01-26</c:v>
                </c:pt>
                <c:pt idx="85">
                  <c:v>2026-01-27</c:v>
                </c:pt>
                <c:pt idx="86">
                  <c:v>2026-01-28</c:v>
                </c:pt>
                <c:pt idx="87">
                  <c:v>2026-01-29</c:v>
                </c:pt>
                <c:pt idx="88">
                  <c:v>2026-01-30</c:v>
                </c:pt>
                <c:pt idx="89">
                  <c:v>2026-02-02</c:v>
                </c:pt>
                <c:pt idx="90">
                  <c:v>2026-02-03</c:v>
                </c:pt>
                <c:pt idx="91">
                  <c:v>2026-02-04</c:v>
                </c:pt>
                <c:pt idx="92">
                  <c:v>2026-02-05</c:v>
                </c:pt>
                <c:pt idx="93">
                  <c:v>2026-02-06</c:v>
                </c:pt>
                <c:pt idx="94">
                  <c:v>2026-02-09</c:v>
                </c:pt>
                <c:pt idx="95">
                  <c:v>2026-02-10</c:v>
                </c:pt>
                <c:pt idx="96">
                  <c:v>2026-02-11</c:v>
                </c:pt>
                <c:pt idx="97">
                  <c:v>2026-02-12</c:v>
                </c:pt>
                <c:pt idx="98">
                  <c:v>2026-02-13</c:v>
                </c:pt>
                <c:pt idx="99">
                  <c:v>2026-02-17</c:v>
                </c:pt>
                <c:pt idx="100">
                  <c:v>2026-02-18</c:v>
                </c:pt>
                <c:pt idx="101">
                  <c:v>2026-02-19</c:v>
                </c:pt>
                <c:pt idx="102">
                  <c:v>2026-02-20</c:v>
                </c:pt>
                <c:pt idx="103">
                  <c:v>2026-02-23</c:v>
                </c:pt>
                <c:pt idx="104">
                  <c:v>2026-02-24</c:v>
                </c:pt>
                <c:pt idx="105">
                  <c:v>2026-02-25</c:v>
                </c:pt>
                <c:pt idx="106">
                  <c:v>2026-02-26</c:v>
                </c:pt>
                <c:pt idx="107">
                  <c:v>2026-02-27</c:v>
                </c:pt>
                <c:pt idx="108">
                  <c:v>2026-03-02</c:v>
                </c:pt>
                <c:pt idx="109">
                  <c:v>2026-03-03</c:v>
                </c:pt>
                <c:pt idx="110">
                  <c:v>2026-03-04</c:v>
                </c:pt>
                <c:pt idx="111">
                  <c:v>2026-03-05</c:v>
                </c:pt>
                <c:pt idx="112">
                  <c:v>2026-03-06</c:v>
                </c:pt>
                <c:pt idx="113">
                  <c:v>2026-03-09</c:v>
                </c:pt>
                <c:pt idx="114">
                  <c:v>2026-03-10</c:v>
                </c:pt>
                <c:pt idx="115">
                  <c:v>2026-03-11</c:v>
                </c:pt>
                <c:pt idx="116">
                  <c:v>2026-03-12</c:v>
                </c:pt>
                <c:pt idx="117">
                  <c:v>2026-03-13</c:v>
                </c:pt>
                <c:pt idx="118">
                  <c:v>2026-03-16</c:v>
                </c:pt>
                <c:pt idx="119">
                  <c:v>2026-03-17</c:v>
                </c:pt>
                <c:pt idx="120">
                  <c:v>2026-03-18</c:v>
                </c:pt>
                <c:pt idx="121">
                  <c:v>2026-03-19</c:v>
                </c:pt>
                <c:pt idx="122">
                  <c:v>2026-03-20</c:v>
                </c:pt>
                <c:pt idx="123">
                  <c:v>2026-03-23</c:v>
                </c:pt>
                <c:pt idx="124">
                  <c:v>2026-03-24</c:v>
                </c:pt>
                <c:pt idx="125">
                  <c:v>2026-03-25</c:v>
                </c:pt>
                <c:pt idx="126">
                  <c:v>2026-03-26</c:v>
                </c:pt>
                <c:pt idx="127">
                  <c:v>2026-03-27</c:v>
                </c:pt>
                <c:pt idx="128">
                  <c:v>2026-03-30</c:v>
                </c:pt>
                <c:pt idx="129">
                  <c:v>2026-03-31</c:v>
                </c:pt>
                <c:pt idx="130">
                  <c:v>2026-04-01</c:v>
                </c:pt>
                <c:pt idx="131">
                  <c:v>2026-04-02</c:v>
                </c:pt>
                <c:pt idx="132">
                  <c:v>2026-04-06</c:v>
                </c:pt>
                <c:pt idx="133">
                  <c:v>2026-04-07</c:v>
                </c:pt>
                <c:pt idx="134">
                  <c:v>2026-04-08</c:v>
                </c:pt>
                <c:pt idx="135">
                  <c:v>2026-04-09</c:v>
                </c:pt>
                <c:pt idx="136">
                  <c:v>2026-04-10</c:v>
                </c:pt>
                <c:pt idx="137">
                  <c:v>2026-04-13</c:v>
                </c:pt>
                <c:pt idx="138">
                  <c:v>2026-04-14</c:v>
                </c:pt>
                <c:pt idx="139">
                  <c:v>2026-04-15</c:v>
                </c:pt>
                <c:pt idx="140">
                  <c:v>2026-04-16</c:v>
                </c:pt>
                <c:pt idx="141">
                  <c:v>2026-04-17</c:v>
                </c:pt>
                <c:pt idx="142">
                  <c:v>2026-04-20</c:v>
                </c:pt>
                <c:pt idx="143">
                  <c:v>2026-04-21</c:v>
                </c:pt>
                <c:pt idx="144">
                  <c:v>2026-04-22</c:v>
                </c:pt>
                <c:pt idx="145">
                  <c:v>2026-04-23</c:v>
                </c:pt>
                <c:pt idx="146">
                  <c:v>2026-04-24</c:v>
                </c:pt>
                <c:pt idx="147">
                  <c:v>2026-04-27</c:v>
                </c:pt>
                <c:pt idx="148">
                  <c:v>2026-04-28</c:v>
                </c:pt>
                <c:pt idx="149">
                  <c:v>2026-04-29</c:v>
                </c:pt>
                <c:pt idx="150">
                  <c:v>2026-04-30</c:v>
                </c:pt>
                <c:pt idx="151">
                  <c:v>2026-05-01</c:v>
                </c:pt>
                <c:pt idx="152">
                  <c:v>2026-05-04</c:v>
                </c:pt>
                <c:pt idx="153">
                  <c:v>2026-05-05</c:v>
                </c:pt>
                <c:pt idx="154">
                  <c:v>2026-05-06</c:v>
                </c:pt>
                <c:pt idx="155">
                  <c:v>2026-05-07</c:v>
                </c:pt>
                <c:pt idx="156">
                  <c:v>2026-05-08</c:v>
                </c:pt>
                <c:pt idx="157">
                  <c:v>2026-05-11</c:v>
                </c:pt>
                <c:pt idx="158">
                  <c:v>2026-05-12</c:v>
                </c:pt>
                <c:pt idx="159">
                  <c:v>2026-05-13</c:v>
                </c:pt>
                <c:pt idx="160">
                  <c:v>2026-05-14</c:v>
                </c:pt>
                <c:pt idx="161">
                  <c:v>2026-05-15</c:v>
                </c:pt>
                <c:pt idx="162">
                  <c:v>2026-05-18</c:v>
                </c:pt>
                <c:pt idx="163">
                  <c:v>2026-05-19</c:v>
                </c:pt>
                <c:pt idx="164">
                  <c:v>2026-05-20</c:v>
                </c:pt>
                <c:pt idx="165">
                  <c:v>2026-05-21</c:v>
                </c:pt>
                <c:pt idx="166">
                  <c:v>2026-05-22</c:v>
                </c:pt>
                <c:pt idx="167">
                  <c:v>2026-05-26</c:v>
                </c:pt>
                <c:pt idx="168">
                  <c:v>2026-05-27</c:v>
                </c:pt>
                <c:pt idx="169">
                  <c:v>2026-05-28</c:v>
                </c:pt>
                <c:pt idx="170">
                  <c:v>2026-05-29</c:v>
                </c:pt>
                <c:pt idx="171">
                  <c:v>2026-06-01</c:v>
                </c:pt>
                <c:pt idx="172">
                  <c:v>2026-06-02</c:v>
                </c:pt>
                <c:pt idx="173">
                  <c:v>2026-06-03</c:v>
                </c:pt>
                <c:pt idx="174">
                  <c:v>2026-06-04</c:v>
                </c:pt>
                <c:pt idx="175">
                  <c:v>2026-06-05</c:v>
                </c:pt>
                <c:pt idx="176">
                  <c:v>2026-06-08</c:v>
                </c:pt>
                <c:pt idx="177">
                  <c:v>2026-06-09</c:v>
                </c:pt>
                <c:pt idx="178">
                  <c:v>2026-06-10</c:v>
                </c:pt>
                <c:pt idx="179">
                  <c:v>2026-06-11</c:v>
                </c:pt>
                <c:pt idx="180">
                  <c:v>2026-06-12</c:v>
                </c:pt>
                <c:pt idx="181">
                  <c:v>2026-06-15</c:v>
                </c:pt>
                <c:pt idx="182">
                  <c:v>2026-06-16</c:v>
                </c:pt>
                <c:pt idx="183">
                  <c:v>2026-06-17</c:v>
                </c:pt>
                <c:pt idx="184">
                  <c:v>2026-06-18</c:v>
                </c:pt>
                <c:pt idx="185">
                  <c:v>2026-06-22</c:v>
                </c:pt>
                <c:pt idx="186">
                  <c:v>2026-06-23</c:v>
                </c:pt>
                <c:pt idx="187">
                  <c:v>2026-06-24</c:v>
                </c:pt>
                <c:pt idx="188">
                  <c:v>2026-06-25</c:v>
                </c:pt>
                <c:pt idx="189">
                  <c:v>2026-06-26</c:v>
                </c:pt>
                <c:pt idx="190">
                  <c:v>2026-06-29</c:v>
                </c:pt>
                <c:pt idx="191">
                  <c:v>2026-06-30</c:v>
                </c:pt>
                <c:pt idx="192">
                  <c:v>2026-07-01</c:v>
                </c:pt>
                <c:pt idx="193">
                  <c:v>2026-07-02</c:v>
                </c:pt>
                <c:pt idx="194">
                  <c:v>2026-07-06</c:v>
                </c:pt>
                <c:pt idx="195">
                  <c:v>2026-07-07</c:v>
                </c:pt>
                <c:pt idx="196">
                  <c:v>2026-07-08</c:v>
                </c:pt>
                <c:pt idx="197">
                  <c:v>2026-07-09</c:v>
                </c:pt>
                <c:pt idx="198">
                  <c:v>2026-07-10</c:v>
                </c:pt>
                <c:pt idx="199">
                  <c:v>2026-07-13</c:v>
                </c:pt>
                <c:pt idx="200">
                  <c:v>2026-07-14</c:v>
                </c:pt>
                <c:pt idx="201">
                  <c:v>2026-07-15</c:v>
                </c:pt>
                <c:pt idx="202">
                  <c:v>2026-07-16</c:v>
                </c:pt>
                <c:pt idx="203">
                  <c:v>2026-07-17</c:v>
                </c:pt>
                <c:pt idx="204">
                  <c:v>2026-07-20</c:v>
                </c:pt>
                <c:pt idx="205">
                  <c:v>2026-07-21</c:v>
                </c:pt>
                <c:pt idx="206">
                  <c:v>2026-07-22</c:v>
                </c:pt>
                <c:pt idx="207">
                  <c:v>2026-07-23</c:v>
                </c:pt>
                <c:pt idx="208">
                  <c:v>2026-07-24</c:v>
                </c:pt>
                <c:pt idx="209">
                  <c:v>2026-07-27</c:v>
                </c:pt>
                <c:pt idx="210">
                  <c:v>2026-07-28</c:v>
                </c:pt>
                <c:pt idx="211">
                  <c:v>2026-07-29</c:v>
                </c:pt>
                <c:pt idx="212">
                  <c:v>2026-07-30</c:v>
                </c:pt>
                <c:pt idx="213">
                  <c:v>2026-07-31</c:v>
                </c:pt>
                <c:pt idx="214">
                  <c:v>2026-08-03</c:v>
                </c:pt>
                <c:pt idx="215">
                  <c:v>2026-08-04</c:v>
                </c:pt>
                <c:pt idx="216">
                  <c:v>2026-08-05</c:v>
                </c:pt>
                <c:pt idx="217">
                  <c:v>2026-08-06</c:v>
                </c:pt>
                <c:pt idx="218">
                  <c:v>2026-08-07</c:v>
                </c:pt>
                <c:pt idx="219">
                  <c:v>2026-08-10</c:v>
                </c:pt>
                <c:pt idx="220">
                  <c:v>2026-08-11</c:v>
                </c:pt>
                <c:pt idx="221">
                  <c:v>2026-08-12</c:v>
                </c:pt>
                <c:pt idx="222">
                  <c:v>2026-08-13</c:v>
                </c:pt>
                <c:pt idx="223">
                  <c:v>2026-08-14</c:v>
                </c:pt>
                <c:pt idx="224">
                  <c:v>2026-08-17</c:v>
                </c:pt>
                <c:pt idx="225">
                  <c:v>2026-08-18</c:v>
                </c:pt>
                <c:pt idx="226">
                  <c:v>2026-08-19</c:v>
                </c:pt>
                <c:pt idx="227">
                  <c:v>2026-08-20</c:v>
                </c:pt>
                <c:pt idx="228">
                  <c:v>2026-08-21</c:v>
                </c:pt>
                <c:pt idx="229">
                  <c:v>2026-08-24</c:v>
                </c:pt>
                <c:pt idx="230">
                  <c:v>2026-08-25</c:v>
                </c:pt>
                <c:pt idx="231">
                  <c:v>2026-08-26</c:v>
                </c:pt>
                <c:pt idx="232">
                  <c:v>2026-08-27</c:v>
                </c:pt>
                <c:pt idx="233">
                  <c:v>2026-08-28</c:v>
                </c:pt>
                <c:pt idx="234">
                  <c:v>2026-08-31</c:v>
                </c:pt>
                <c:pt idx="235">
                  <c:v>2026-09-01</c:v>
                </c:pt>
                <c:pt idx="236">
                  <c:v>2026-09-02</c:v>
                </c:pt>
                <c:pt idx="237">
                  <c:v>2026-09-03</c:v>
                </c:pt>
                <c:pt idx="238">
                  <c:v>2026-09-04</c:v>
                </c:pt>
                <c:pt idx="239">
                  <c:v>2026-09-08</c:v>
                </c:pt>
                <c:pt idx="240">
                  <c:v>2026-09-09</c:v>
                </c:pt>
                <c:pt idx="241">
                  <c:v>2026-09-10</c:v>
                </c:pt>
                <c:pt idx="242">
                  <c:v>2026-09-11</c:v>
                </c:pt>
                <c:pt idx="243">
                  <c:v>2026-09-14</c:v>
                </c:pt>
                <c:pt idx="244">
                  <c:v>2026-09-15</c:v>
                </c:pt>
                <c:pt idx="245">
                  <c:v>2026-09-16</c:v>
                </c:pt>
                <c:pt idx="246">
                  <c:v>2026-09-17</c:v>
                </c:pt>
                <c:pt idx="247">
                  <c:v>2026-09-18</c:v>
                </c:pt>
                <c:pt idx="248">
                  <c:v>2026-09-21</c:v>
                </c:pt>
                <c:pt idx="249">
                  <c:v>2026-09-22</c:v>
                </c:pt>
                <c:pt idx="250">
                  <c:v>2026-09-23</c:v>
                </c:pt>
              </c:strCache>
            </c:strRef>
          </c:cat>
          <c:val>
            <c:numRef>
              <c:f>'Chart Data'!$D$2:$D$252</c:f>
              <c:numCache>
                <c:formatCode>0.0</c:formatCode>
                <c:ptCount val="251"/>
                <c:pt idx="0">
                  <c:v>6.1944</c:v>
                </c:pt>
                <c:pt idx="1">
                  <c:v>6.1804</c:v>
                </c:pt>
                <c:pt idx="2">
                  <c:v>6.158</c:v>
                </c:pt>
                <c:pt idx="3">
                  <c:v>6.1442</c:v>
                </c:pt>
                <c:pt idx="4">
                  <c:v>6.1314</c:v>
                </c:pt>
                <c:pt idx="5">
                  <c:v>6.1122</c:v>
                </c:pt>
                <c:pt idx="6">
                  <c:v>6.0876</c:v>
                </c:pt>
                <c:pt idx="7">
                  <c:v>6.0596</c:v>
                </c:pt>
                <c:pt idx="8">
                  <c:v>6.023</c:v>
                </c:pt>
                <c:pt idx="9">
                  <c:v>5.9954</c:v>
                </c:pt>
                <c:pt idx="10">
                  <c:v>5.977</c:v>
                </c:pt>
                <c:pt idx="11">
                  <c:v>5.9636</c:v>
                </c:pt>
                <c:pt idx="12">
                  <c:v>5.9474</c:v>
                </c:pt>
                <c:pt idx="13">
                  <c:v>5.9374</c:v>
                </c:pt>
                <c:pt idx="14">
                  <c:v>5.9338</c:v>
                </c:pt>
                <c:pt idx="15">
                  <c:v>5.9286</c:v>
                </c:pt>
                <c:pt idx="16">
                  <c:v>5.9328</c:v>
                </c:pt>
                <c:pt idx="17">
                  <c:v>5.9174</c:v>
                </c:pt>
                <c:pt idx="18">
                  <c:v>5.9064</c:v>
                </c:pt>
                <c:pt idx="19">
                  <c:v>5.9006</c:v>
                </c:pt>
                <c:pt idx="20">
                  <c:v>5.8928</c:v>
                </c:pt>
                <c:pt idx="21">
                  <c:v>5.889</c:v>
                </c:pt>
                <c:pt idx="22">
                  <c:v>5.8878</c:v>
                </c:pt>
                <c:pt idx="23">
                  <c:v>5.889</c:v>
                </c:pt>
                <c:pt idx="24">
                  <c:v>5.8868</c:v>
                </c:pt>
                <c:pt idx="25">
                  <c:v>5.8882</c:v>
                </c:pt>
                <c:pt idx="26">
                  <c:v>5.8778</c:v>
                </c:pt>
                <c:pt idx="27">
                  <c:v>5.873</c:v>
                </c:pt>
                <c:pt idx="28">
                  <c:v>5.8552</c:v>
                </c:pt>
                <c:pt idx="29">
                  <c:v>5.8784</c:v>
                </c:pt>
                <c:pt idx="30">
                  <c:v>5.8984</c:v>
                </c:pt>
                <c:pt idx="31">
                  <c:v>5.9052</c:v>
                </c:pt>
                <c:pt idx="32">
                  <c:v>5.9222</c:v>
                </c:pt>
                <c:pt idx="33">
                  <c:v>5.9332</c:v>
                </c:pt>
                <c:pt idx="34">
                  <c:v>5.9484</c:v>
                </c:pt>
                <c:pt idx="35">
                  <c:v>5.967</c:v>
                </c:pt>
                <c:pt idx="36">
                  <c:v>5.9798</c:v>
                </c:pt>
                <c:pt idx="37">
                  <c:v>5.9834</c:v>
                </c:pt>
                <c:pt idx="38">
                  <c:v>5.969</c:v>
                </c:pt>
                <c:pt idx="39">
                  <c:v>5.9516</c:v>
                </c:pt>
                <c:pt idx="40">
                  <c:v>5.9368</c:v>
                </c:pt>
                <c:pt idx="41">
                  <c:v>5.9096</c:v>
                </c:pt>
                <c:pt idx="42">
                  <c:v>5.8834</c:v>
                </c:pt>
                <c:pt idx="43">
                  <c:v>5.8612</c:v>
                </c:pt>
                <c:pt idx="44">
                  <c:v>5.8442</c:v>
                </c:pt>
                <c:pt idx="45">
                  <c:v>5.8228</c:v>
                </c:pt>
                <c:pt idx="46">
                  <c:v>5.7928</c:v>
                </c:pt>
                <c:pt idx="47">
                  <c:v>5.7564</c:v>
                </c:pt>
                <c:pt idx="48">
                  <c:v>5.7232</c:v>
                </c:pt>
                <c:pt idx="49">
                  <c:v>5.6884</c:v>
                </c:pt>
                <c:pt idx="50">
                  <c:v>5.6518</c:v>
                </c:pt>
                <c:pt idx="51">
                  <c:v>5.6124</c:v>
                </c:pt>
                <c:pt idx="52">
                  <c:v>5.5788</c:v>
                </c:pt>
                <c:pt idx="53">
                  <c:v>5.5488</c:v>
                </c:pt>
                <c:pt idx="54">
                  <c:v>5.5226</c:v>
                </c:pt>
                <c:pt idx="55">
                  <c:v>5.491</c:v>
                </c:pt>
                <c:pt idx="56">
                  <c:v>5.4606</c:v>
                </c:pt>
                <c:pt idx="57">
                  <c:v>5.4364</c:v>
                </c:pt>
                <c:pt idx="58">
                  <c:v>5.4262</c:v>
                </c:pt>
                <c:pt idx="59">
                  <c:v>5.4152</c:v>
                </c:pt>
                <c:pt idx="60">
                  <c:v>5.4006</c:v>
                </c:pt>
                <c:pt idx="61">
                  <c:v>5.3906</c:v>
                </c:pt>
                <c:pt idx="62">
                  <c:v>5.3934</c:v>
                </c:pt>
                <c:pt idx="63">
                  <c:v>5.3932</c:v>
                </c:pt>
                <c:pt idx="64">
                  <c:v>5.3894</c:v>
                </c:pt>
                <c:pt idx="65">
                  <c:v>5.3852</c:v>
                </c:pt>
                <c:pt idx="66">
                  <c:v>5.3752</c:v>
                </c:pt>
                <c:pt idx="67">
                  <c:v>5.3756</c:v>
                </c:pt>
                <c:pt idx="68">
                  <c:v>5.3782</c:v>
                </c:pt>
                <c:pt idx="69">
                  <c:v>5.3804</c:v>
                </c:pt>
                <c:pt idx="70">
                  <c:v>5.3862</c:v>
                </c:pt>
                <c:pt idx="71">
                  <c:v>5.3952</c:v>
                </c:pt>
                <c:pt idx="72">
                  <c:v>5.4038</c:v>
                </c:pt>
                <c:pt idx="73">
                  <c:v>5.4124</c:v>
                </c:pt>
                <c:pt idx="74">
                  <c:v>5.4234</c:v>
                </c:pt>
                <c:pt idx="75">
                  <c:v>5.4274</c:v>
                </c:pt>
                <c:pt idx="76">
                  <c:v>5.434</c:v>
                </c:pt>
                <c:pt idx="77">
                  <c:v>5.4396</c:v>
                </c:pt>
                <c:pt idx="78">
                  <c:v>5.4526</c:v>
                </c:pt>
                <c:pt idx="79">
                  <c:v>5.4298</c:v>
                </c:pt>
                <c:pt idx="80">
                  <c:v>5.404</c:v>
                </c:pt>
                <c:pt idx="81">
                  <c:v>5.3978</c:v>
                </c:pt>
                <c:pt idx="82">
                  <c:v>5.3798</c:v>
                </c:pt>
                <c:pt idx="83">
                  <c:v>5.3648</c:v>
                </c:pt>
                <c:pt idx="84">
                  <c:v>5.3452</c:v>
                </c:pt>
                <c:pt idx="85">
                  <c:v>5.3244</c:v>
                </c:pt>
                <c:pt idx="86">
                  <c:v>5.3068</c:v>
                </c:pt>
                <c:pt idx="87">
                  <c:v>5.2954</c:v>
                </c:pt>
                <c:pt idx="88">
                  <c:v>5.2882</c:v>
                </c:pt>
                <c:pt idx="89">
                  <c:v>5.283</c:v>
                </c:pt>
                <c:pt idx="90">
                  <c:v>5.284</c:v>
                </c:pt>
                <c:pt idx="91">
                  <c:v>5.2914</c:v>
                </c:pt>
                <c:pt idx="92">
                  <c:v>5.2884</c:v>
                </c:pt>
                <c:pt idx="93">
                  <c:v>5.2926</c:v>
                </c:pt>
                <c:pt idx="94">
                  <c:v>5.293</c:v>
                </c:pt>
                <c:pt idx="95">
                  <c:v>5.2946</c:v>
                </c:pt>
                <c:pt idx="96">
                  <c:v>5.2952</c:v>
                </c:pt>
                <c:pt idx="97">
                  <c:v>5.298</c:v>
                </c:pt>
                <c:pt idx="98">
                  <c:v>5.2962</c:v>
                </c:pt>
                <c:pt idx="99">
                  <c:v>5.2902</c:v>
                </c:pt>
                <c:pt idx="100">
                  <c:v>5.2934</c:v>
                </c:pt>
                <c:pt idx="101">
                  <c:v>5.2858</c:v>
                </c:pt>
                <c:pt idx="102">
                  <c:v>5.2774</c:v>
                </c:pt>
                <c:pt idx="103">
                  <c:v>5.2592</c:v>
                </c:pt>
                <c:pt idx="104">
                  <c:v>5.2382</c:v>
                </c:pt>
                <c:pt idx="105">
                  <c:v>5.2228</c:v>
                </c:pt>
                <c:pt idx="106">
                  <c:v>5.2098</c:v>
                </c:pt>
                <c:pt idx="107">
                  <c:v>5.1998</c:v>
                </c:pt>
                <c:pt idx="108">
                  <c:v>5.1844</c:v>
                </c:pt>
                <c:pt idx="109">
                  <c:v>5.1706</c:v>
                </c:pt>
                <c:pt idx="110">
                  <c:v>5.1562</c:v>
                </c:pt>
                <c:pt idx="111">
                  <c:v>5.1392</c:v>
                </c:pt>
                <c:pt idx="112">
                  <c:v>5.1068</c:v>
                </c:pt>
                <c:pt idx="113">
                  <c:v>5.0804</c:v>
                </c:pt>
                <c:pt idx="114">
                  <c:v>5.054</c:v>
                </c:pt>
                <c:pt idx="115">
                  <c:v>5.0292</c:v>
                </c:pt>
                <c:pt idx="116">
                  <c:v>5.0014</c:v>
                </c:pt>
                <c:pt idx="117">
                  <c:v>4.9744</c:v>
                </c:pt>
                <c:pt idx="118">
                  <c:v>4.951</c:v>
                </c:pt>
                <c:pt idx="119">
                  <c:v>4.9308</c:v>
                </c:pt>
                <c:pt idx="120">
                  <c:v>4.9096</c:v>
                </c:pt>
                <c:pt idx="121">
                  <c:v>4.8764</c:v>
                </c:pt>
                <c:pt idx="122">
                  <c:v>4.8432</c:v>
                </c:pt>
                <c:pt idx="123">
                  <c:v>4.8138</c:v>
                </c:pt>
                <c:pt idx="124">
                  <c:v>4.7854</c:v>
                </c:pt>
                <c:pt idx="125">
                  <c:v>4.7634</c:v>
                </c:pt>
                <c:pt idx="126">
                  <c:v>4.7524</c:v>
                </c:pt>
                <c:pt idx="127">
                  <c:v>4.7362</c:v>
                </c:pt>
                <c:pt idx="128">
                  <c:v>4.714</c:v>
                </c:pt>
                <c:pt idx="129">
                  <c:v>4.6944</c:v>
                </c:pt>
                <c:pt idx="130">
                  <c:v>4.6902</c:v>
                </c:pt>
                <c:pt idx="131">
                  <c:v>4.6748</c:v>
                </c:pt>
                <c:pt idx="132">
                  <c:v>4.6674</c:v>
                </c:pt>
                <c:pt idx="133">
                  <c:v>4.6744</c:v>
                </c:pt>
                <c:pt idx="134">
                  <c:v>4.6858</c:v>
                </c:pt>
                <c:pt idx="135">
                  <c:v>4.7112</c:v>
                </c:pt>
                <c:pt idx="136">
                  <c:v>4.7338</c:v>
                </c:pt>
                <c:pt idx="137">
                  <c:v>4.7644</c:v>
                </c:pt>
                <c:pt idx="138">
                  <c:v>4.8062</c:v>
                </c:pt>
                <c:pt idx="139">
                  <c:v>4.8382</c:v>
                </c:pt>
                <c:pt idx="140">
                  <c:v>4.8746</c:v>
                </c:pt>
                <c:pt idx="141">
                  <c:v>4.9188</c:v>
                </c:pt>
                <c:pt idx="142">
                  <c:v>4.9762</c:v>
                </c:pt>
                <c:pt idx="143">
                  <c:v>5.0138</c:v>
                </c:pt>
                <c:pt idx="144">
                  <c:v>5.0402</c:v>
                </c:pt>
                <c:pt idx="145">
                  <c:v>5.0542</c:v>
                </c:pt>
                <c:pt idx="146">
                  <c:v>5.063</c:v>
                </c:pt>
                <c:pt idx="147">
                  <c:v>5.0724</c:v>
                </c:pt>
                <c:pt idx="148">
                  <c:v>5.0866</c:v>
                </c:pt>
                <c:pt idx="149">
                  <c:v>5.1002</c:v>
                </c:pt>
                <c:pt idx="150">
                  <c:v>5.1214</c:v>
                </c:pt>
                <c:pt idx="151">
                  <c:v>5.1506</c:v>
                </c:pt>
                <c:pt idx="152">
                  <c:v>5.1734</c:v>
                </c:pt>
                <c:pt idx="153">
                  <c:v>5.2066</c:v>
                </c:pt>
                <c:pt idx="154">
                  <c:v>5.2474</c:v>
                </c:pt>
                <c:pt idx="155">
                  <c:v>5.2824</c:v>
                </c:pt>
                <c:pt idx="156">
                  <c:v>5.3134</c:v>
                </c:pt>
                <c:pt idx="157">
                  <c:v>5.3464</c:v>
                </c:pt>
                <c:pt idx="158">
                  <c:v>5.3748</c:v>
                </c:pt>
                <c:pt idx="159">
                  <c:v>5.406</c:v>
                </c:pt>
                <c:pt idx="160">
                  <c:v>5.4358</c:v>
                </c:pt>
                <c:pt idx="161">
                  <c:v>5.4604</c:v>
                </c:pt>
                <c:pt idx="162">
                  <c:v>5.482</c:v>
                </c:pt>
                <c:pt idx="163">
                  <c:v>5.4974</c:v>
                </c:pt>
                <c:pt idx="164">
                  <c:v>5.5148</c:v>
                </c:pt>
                <c:pt idx="165">
                  <c:v>5.5336</c:v>
                </c:pt>
                <c:pt idx="166">
                  <c:v>5.5618</c:v>
                </c:pt>
                <c:pt idx="167">
                  <c:v>5.5886</c:v>
                </c:pt>
                <c:pt idx="168">
                  <c:v>5.6144</c:v>
                </c:pt>
                <c:pt idx="169">
                  <c:v>5.64</c:v>
                </c:pt>
                <c:pt idx="170">
                  <c:v>5.6644</c:v>
                </c:pt>
                <c:pt idx="171">
                  <c:v>5.6882</c:v>
                </c:pt>
                <c:pt idx="172">
                  <c:v>5.7134</c:v>
                </c:pt>
                <c:pt idx="173">
                  <c:v>5.734</c:v>
                </c:pt>
                <c:pt idx="174">
                  <c:v>5.7512</c:v>
                </c:pt>
                <c:pt idx="175">
                  <c:v>5.7656</c:v>
                </c:pt>
                <c:pt idx="176">
                  <c:v>5.7718</c:v>
                </c:pt>
                <c:pt idx="177">
                  <c:v>5.7856</c:v>
                </c:pt>
                <c:pt idx="178">
                  <c:v>5.7956</c:v>
                </c:pt>
                <c:pt idx="179">
                  <c:v>5.8042</c:v>
                </c:pt>
                <c:pt idx="180">
                  <c:v>5.8032</c:v>
                </c:pt>
                <c:pt idx="181">
                  <c:v>5.8036</c:v>
                </c:pt>
                <c:pt idx="182">
                  <c:v>5.7972</c:v>
                </c:pt>
                <c:pt idx="183">
                  <c:v>5.7762</c:v>
                </c:pt>
                <c:pt idx="184">
                  <c:v>5.7578</c:v>
                </c:pt>
                <c:pt idx="185">
                  <c:v>5.7292</c:v>
                </c:pt>
                <c:pt idx="186">
                  <c:v>5.704</c:v>
                </c:pt>
                <c:pt idx="187">
                  <c:v>5.6318</c:v>
                </c:pt>
                <c:pt idx="188">
                  <c:v>5.5456</c:v>
                </c:pt>
                <c:pt idx="189">
                  <c:v>5.4672</c:v>
                </c:pt>
                <c:pt idx="190">
                  <c:v>5.3736</c:v>
                </c:pt>
                <c:pt idx="191">
                  <c:v>5.2704</c:v>
                </c:pt>
                <c:pt idx="192">
                  <c:v>5.1582</c:v>
                </c:pt>
                <c:pt idx="193">
                  <c:v>5.0572</c:v>
                </c:pt>
                <c:pt idx="194">
                  <c:v>4.9662</c:v>
                </c:pt>
                <c:pt idx="195">
                  <c:v>4.8902</c:v>
                </c:pt>
                <c:pt idx="196">
                  <c:v>4.8154</c:v>
                </c:pt>
                <c:pt idx="197">
                  <c:v>4.747</c:v>
                </c:pt>
                <c:pt idx="198">
                  <c:v>4.673</c:v>
                </c:pt>
                <c:pt idx="199">
                  <c:v>4.5976</c:v>
                </c:pt>
                <c:pt idx="200">
                  <c:v>4.5072</c:v>
                </c:pt>
                <c:pt idx="201">
                  <c:v>4.4224</c:v>
                </c:pt>
                <c:pt idx="202">
                  <c:v>4.3436</c:v>
                </c:pt>
                <c:pt idx="203">
                  <c:v>4.2578</c:v>
                </c:pt>
                <c:pt idx="204">
                  <c:v>4.1634</c:v>
                </c:pt>
                <c:pt idx="205">
                  <c:v>4.077</c:v>
                </c:pt>
                <c:pt idx="206">
                  <c:v>3.9946</c:v>
                </c:pt>
                <c:pt idx="207">
                  <c:v>3.909</c:v>
                </c:pt>
                <c:pt idx="208">
                  <c:v>3.8302</c:v>
                </c:pt>
                <c:pt idx="209">
                  <c:v>3.7522</c:v>
                </c:pt>
                <c:pt idx="210">
                  <c:v>3.671</c:v>
                </c:pt>
                <c:pt idx="211">
                  <c:v>3.5938</c:v>
                </c:pt>
                <c:pt idx="212">
                  <c:v>3.523</c:v>
                </c:pt>
                <c:pt idx="213">
                  <c:v>3.4562</c:v>
                </c:pt>
                <c:pt idx="214">
                  <c:v>3.3892</c:v>
                </c:pt>
                <c:pt idx="215">
                  <c:v>3.3182</c:v>
                </c:pt>
                <c:pt idx="216">
                  <c:v>3.2434</c:v>
                </c:pt>
                <c:pt idx="217">
                  <c:v>3.1792</c:v>
                </c:pt>
                <c:pt idx="218">
                  <c:v>3.1194</c:v>
                </c:pt>
                <c:pt idx="219">
                  <c:v>3.052</c:v>
                </c:pt>
                <c:pt idx="220">
                  <c:v>2.993</c:v>
                </c:pt>
                <c:pt idx="221">
                  <c:v>2.9456</c:v>
                </c:pt>
                <c:pt idx="222">
                  <c:v>2.8884</c:v>
                </c:pt>
                <c:pt idx="223">
                  <c:v>2.83</c:v>
                </c:pt>
                <c:pt idx="224">
                  <c:v>2.7712</c:v>
                </c:pt>
                <c:pt idx="225">
                  <c:v>2.711</c:v>
                </c:pt>
                <c:pt idx="226">
                  <c:v>2.6526</c:v>
                </c:pt>
                <c:pt idx="227">
                  <c:v>2.5886</c:v>
                </c:pt>
                <c:pt idx="228">
                  <c:v>2.534</c:v>
                </c:pt>
                <c:pt idx="229">
                  <c:v>2.477</c:v>
                </c:pt>
                <c:pt idx="230">
                  <c:v>2.419</c:v>
                </c:pt>
                <c:pt idx="231">
                  <c:v>2.3582</c:v>
                </c:pt>
                <c:pt idx="232">
                  <c:v>2.2992</c:v>
                </c:pt>
                <c:pt idx="233">
                  <c:v>2.2454</c:v>
                </c:pt>
                <c:pt idx="234">
                  <c:v>2.1898</c:v>
                </c:pt>
                <c:pt idx="235">
                  <c:v>2.1318</c:v>
                </c:pt>
                <c:pt idx="236">
                  <c:v>2.0768</c:v>
                </c:pt>
                <c:pt idx="237">
                  <c:v>2.0622</c:v>
                </c:pt>
                <c:pt idx="238">
                  <c:v>2.0546</c:v>
                </c:pt>
                <c:pt idx="239">
                  <c:v>2.0456</c:v>
                </c:pt>
                <c:pt idx="240">
                  <c:v>2.041</c:v>
                </c:pt>
                <c:pt idx="241">
                  <c:v>2.0366</c:v>
                </c:pt>
                <c:pt idx="242">
                  <c:v>2.0334</c:v>
                </c:pt>
                <c:pt idx="243">
                  <c:v>2.0304</c:v>
                </c:pt>
                <c:pt idx="244">
                  <c:v>2.028</c:v>
                </c:pt>
                <c:pt idx="245">
                  <c:v>2.0236</c:v>
                </c:pt>
                <c:pt idx="246">
                  <c:v>2.0214</c:v>
                </c:pt>
                <c:pt idx="247">
                  <c:v>2.0144</c:v>
                </c:pt>
                <c:pt idx="248">
                  <c:v>2.0104</c:v>
                </c:pt>
                <c:pt idx="249">
                  <c:v>2.0108</c:v>
                </c:pt>
                <c:pt idx="250">
                  <c:v>2.0088</c:v>
                </c:pt>
              </c:numCache>
            </c:numRef>
          </c:val>
          <c:smooth val="0"/>
        </c:ser>
        <c:ser>
          <c:idx val="2"/>
          <c:order val="2"/>
          <c:tx>
            <c:v>200-day SMA</c:v>
          </c:tx>
          <c:spPr>
            <a:ln xmlns:a="http://schemas.openxmlformats.org/drawingml/2006/main" w="14288">
              <a:solidFill>
                <a:srgbClr val="AC514D"/>
              </a:solidFill>
            </a:ln>
          </c:spPr>
          <c:marker>
            <c:symbol val="none"/>
          </c:marker>
          <c:cat>
            <c:strRef>
              <c:f>'Chart Data'!$E$2:$E$252</c:f>
              <c:strCache>
                <c:ptCount val="251"/>
                <c:pt idx="0">
                  <c:v>2025-09-24</c:v>
                </c:pt>
                <c:pt idx="1">
                  <c:v>2025-09-25</c:v>
                </c:pt>
                <c:pt idx="2">
                  <c:v>2025-09-26</c:v>
                </c:pt>
                <c:pt idx="3">
                  <c:v>2025-09-29</c:v>
                </c:pt>
                <c:pt idx="4">
                  <c:v>2025-09-30</c:v>
                </c:pt>
                <c:pt idx="5">
                  <c:v>2025-10-01</c:v>
                </c:pt>
                <c:pt idx="6">
                  <c:v>2025-10-02</c:v>
                </c:pt>
                <c:pt idx="7">
                  <c:v>2025-10-03</c:v>
                </c:pt>
                <c:pt idx="8">
                  <c:v>2025-10-06</c:v>
                </c:pt>
                <c:pt idx="9">
                  <c:v>2025-10-07</c:v>
                </c:pt>
                <c:pt idx="10">
                  <c:v>2025-10-08</c:v>
                </c:pt>
                <c:pt idx="11">
                  <c:v>2025-10-09</c:v>
                </c:pt>
                <c:pt idx="12">
                  <c:v>2025-10-10</c:v>
                </c:pt>
                <c:pt idx="13">
                  <c:v>2025-10-13</c:v>
                </c:pt>
                <c:pt idx="14">
                  <c:v>2025-10-14</c:v>
                </c:pt>
                <c:pt idx="15">
                  <c:v>2025-10-15</c:v>
                </c:pt>
                <c:pt idx="16">
                  <c:v>2025-10-16</c:v>
                </c:pt>
                <c:pt idx="17">
                  <c:v>2025-10-17</c:v>
                </c:pt>
                <c:pt idx="18">
                  <c:v>2025-10-20</c:v>
                </c:pt>
                <c:pt idx="19">
                  <c:v>2025-10-21</c:v>
                </c:pt>
                <c:pt idx="20">
                  <c:v>2025-10-22</c:v>
                </c:pt>
                <c:pt idx="21">
                  <c:v>2025-10-23</c:v>
                </c:pt>
                <c:pt idx="22">
                  <c:v>2025-10-24</c:v>
                </c:pt>
                <c:pt idx="23">
                  <c:v>2025-10-27</c:v>
                </c:pt>
                <c:pt idx="24">
                  <c:v>2025-10-28</c:v>
                </c:pt>
                <c:pt idx="25">
                  <c:v>2025-10-29</c:v>
                </c:pt>
                <c:pt idx="26">
                  <c:v>2025-10-30</c:v>
                </c:pt>
                <c:pt idx="27">
                  <c:v>2025-10-31</c:v>
                </c:pt>
                <c:pt idx="28">
                  <c:v>2025-11-03</c:v>
                </c:pt>
                <c:pt idx="29">
                  <c:v>2025-11-04</c:v>
                </c:pt>
                <c:pt idx="30">
                  <c:v>2025-11-05</c:v>
                </c:pt>
                <c:pt idx="31">
                  <c:v>2025-11-06</c:v>
                </c:pt>
                <c:pt idx="32">
                  <c:v>2025-11-07</c:v>
                </c:pt>
                <c:pt idx="33">
                  <c:v>2025-11-10</c:v>
                </c:pt>
                <c:pt idx="34">
                  <c:v>2025-11-11</c:v>
                </c:pt>
                <c:pt idx="35">
                  <c:v>2025-11-12</c:v>
                </c:pt>
                <c:pt idx="36">
                  <c:v>2025-11-13</c:v>
                </c:pt>
                <c:pt idx="37">
                  <c:v>2025-11-14</c:v>
                </c:pt>
                <c:pt idx="38">
                  <c:v>2025-11-17</c:v>
                </c:pt>
                <c:pt idx="39">
                  <c:v>2025-11-18</c:v>
                </c:pt>
                <c:pt idx="40">
                  <c:v>2025-11-19</c:v>
                </c:pt>
                <c:pt idx="41">
                  <c:v>2025-11-20</c:v>
                </c:pt>
                <c:pt idx="42">
                  <c:v>2025-11-21</c:v>
                </c:pt>
                <c:pt idx="43">
                  <c:v>2025-11-24</c:v>
                </c:pt>
                <c:pt idx="44">
                  <c:v>2025-11-25</c:v>
                </c:pt>
                <c:pt idx="45">
                  <c:v>2025-11-26</c:v>
                </c:pt>
                <c:pt idx="46">
                  <c:v>2025-11-28</c:v>
                </c:pt>
                <c:pt idx="47">
                  <c:v>2025-12-01</c:v>
                </c:pt>
                <c:pt idx="48">
                  <c:v>2025-12-02</c:v>
                </c:pt>
                <c:pt idx="49">
                  <c:v>2025-12-03</c:v>
                </c:pt>
                <c:pt idx="50">
                  <c:v>2025-12-04</c:v>
                </c:pt>
                <c:pt idx="51">
                  <c:v>2025-12-05</c:v>
                </c:pt>
                <c:pt idx="52">
                  <c:v>2025-12-08</c:v>
                </c:pt>
                <c:pt idx="53">
                  <c:v>2025-12-09</c:v>
                </c:pt>
                <c:pt idx="54">
                  <c:v>2025-12-10</c:v>
                </c:pt>
                <c:pt idx="55">
                  <c:v>2025-12-11</c:v>
                </c:pt>
                <c:pt idx="56">
                  <c:v>2025-12-12</c:v>
                </c:pt>
                <c:pt idx="57">
                  <c:v>2025-12-15</c:v>
                </c:pt>
                <c:pt idx="58">
                  <c:v>2025-12-16</c:v>
                </c:pt>
                <c:pt idx="59">
                  <c:v>2025-12-17</c:v>
                </c:pt>
                <c:pt idx="60">
                  <c:v>2025-12-18</c:v>
                </c:pt>
                <c:pt idx="61">
                  <c:v>2025-12-19</c:v>
                </c:pt>
                <c:pt idx="62">
                  <c:v>2025-12-22</c:v>
                </c:pt>
                <c:pt idx="63">
                  <c:v>2025-12-23</c:v>
                </c:pt>
                <c:pt idx="64">
                  <c:v>2025-12-24</c:v>
                </c:pt>
                <c:pt idx="65">
                  <c:v>2025-12-26</c:v>
                </c:pt>
                <c:pt idx="66">
                  <c:v>2025-12-29</c:v>
                </c:pt>
                <c:pt idx="67">
                  <c:v>2025-12-30</c:v>
                </c:pt>
                <c:pt idx="68">
                  <c:v>2025-12-31</c:v>
                </c:pt>
                <c:pt idx="69">
                  <c:v>2026-01-02</c:v>
                </c:pt>
                <c:pt idx="70">
                  <c:v>2026-01-05</c:v>
                </c:pt>
                <c:pt idx="71">
                  <c:v>2026-01-06</c:v>
                </c:pt>
                <c:pt idx="72">
                  <c:v>2026-01-07</c:v>
                </c:pt>
                <c:pt idx="73">
                  <c:v>2026-01-08</c:v>
                </c:pt>
                <c:pt idx="74">
                  <c:v>2026-01-09</c:v>
                </c:pt>
                <c:pt idx="75">
                  <c:v>2026-01-12</c:v>
                </c:pt>
                <c:pt idx="76">
                  <c:v>2026-01-13</c:v>
                </c:pt>
                <c:pt idx="77">
                  <c:v>2026-01-14</c:v>
                </c:pt>
                <c:pt idx="78">
                  <c:v>2026-01-15</c:v>
                </c:pt>
                <c:pt idx="79">
                  <c:v>2026-01-16</c:v>
                </c:pt>
                <c:pt idx="80">
                  <c:v>2026-01-20</c:v>
                </c:pt>
                <c:pt idx="81">
                  <c:v>2026-01-21</c:v>
                </c:pt>
                <c:pt idx="82">
                  <c:v>2026-01-22</c:v>
                </c:pt>
                <c:pt idx="83">
                  <c:v>2026-01-23</c:v>
                </c:pt>
                <c:pt idx="84">
                  <c:v>2026-01-26</c:v>
                </c:pt>
                <c:pt idx="85">
                  <c:v>2026-01-27</c:v>
                </c:pt>
                <c:pt idx="86">
                  <c:v>2026-01-28</c:v>
                </c:pt>
                <c:pt idx="87">
                  <c:v>2026-01-29</c:v>
                </c:pt>
                <c:pt idx="88">
                  <c:v>2026-01-30</c:v>
                </c:pt>
                <c:pt idx="89">
                  <c:v>2026-02-02</c:v>
                </c:pt>
                <c:pt idx="90">
                  <c:v>2026-02-03</c:v>
                </c:pt>
                <c:pt idx="91">
                  <c:v>2026-02-04</c:v>
                </c:pt>
                <c:pt idx="92">
                  <c:v>2026-02-05</c:v>
                </c:pt>
                <c:pt idx="93">
                  <c:v>2026-02-06</c:v>
                </c:pt>
                <c:pt idx="94">
                  <c:v>2026-02-09</c:v>
                </c:pt>
                <c:pt idx="95">
                  <c:v>2026-02-10</c:v>
                </c:pt>
                <c:pt idx="96">
                  <c:v>2026-02-11</c:v>
                </c:pt>
                <c:pt idx="97">
                  <c:v>2026-02-12</c:v>
                </c:pt>
                <c:pt idx="98">
                  <c:v>2026-02-13</c:v>
                </c:pt>
                <c:pt idx="99">
                  <c:v>2026-02-17</c:v>
                </c:pt>
                <c:pt idx="100">
                  <c:v>2026-02-18</c:v>
                </c:pt>
                <c:pt idx="101">
                  <c:v>2026-02-19</c:v>
                </c:pt>
                <c:pt idx="102">
                  <c:v>2026-02-20</c:v>
                </c:pt>
                <c:pt idx="103">
                  <c:v>2026-02-23</c:v>
                </c:pt>
                <c:pt idx="104">
                  <c:v>2026-02-24</c:v>
                </c:pt>
                <c:pt idx="105">
                  <c:v>2026-02-25</c:v>
                </c:pt>
                <c:pt idx="106">
                  <c:v>2026-02-26</c:v>
                </c:pt>
                <c:pt idx="107">
                  <c:v>2026-02-27</c:v>
                </c:pt>
                <c:pt idx="108">
                  <c:v>2026-03-02</c:v>
                </c:pt>
                <c:pt idx="109">
                  <c:v>2026-03-03</c:v>
                </c:pt>
                <c:pt idx="110">
                  <c:v>2026-03-04</c:v>
                </c:pt>
                <c:pt idx="111">
                  <c:v>2026-03-05</c:v>
                </c:pt>
                <c:pt idx="112">
                  <c:v>2026-03-06</c:v>
                </c:pt>
                <c:pt idx="113">
                  <c:v>2026-03-09</c:v>
                </c:pt>
                <c:pt idx="114">
                  <c:v>2026-03-10</c:v>
                </c:pt>
                <c:pt idx="115">
                  <c:v>2026-03-11</c:v>
                </c:pt>
                <c:pt idx="116">
                  <c:v>2026-03-12</c:v>
                </c:pt>
                <c:pt idx="117">
                  <c:v>2026-03-13</c:v>
                </c:pt>
                <c:pt idx="118">
                  <c:v>2026-03-16</c:v>
                </c:pt>
                <c:pt idx="119">
                  <c:v>2026-03-17</c:v>
                </c:pt>
                <c:pt idx="120">
                  <c:v>2026-03-18</c:v>
                </c:pt>
                <c:pt idx="121">
                  <c:v>2026-03-19</c:v>
                </c:pt>
                <c:pt idx="122">
                  <c:v>2026-03-20</c:v>
                </c:pt>
                <c:pt idx="123">
                  <c:v>2026-03-23</c:v>
                </c:pt>
                <c:pt idx="124">
                  <c:v>2026-03-24</c:v>
                </c:pt>
                <c:pt idx="125">
                  <c:v>2026-03-25</c:v>
                </c:pt>
                <c:pt idx="126">
                  <c:v>2026-03-26</c:v>
                </c:pt>
                <c:pt idx="127">
                  <c:v>2026-03-27</c:v>
                </c:pt>
                <c:pt idx="128">
                  <c:v>2026-03-30</c:v>
                </c:pt>
                <c:pt idx="129">
                  <c:v>2026-03-31</c:v>
                </c:pt>
                <c:pt idx="130">
                  <c:v>2026-04-01</c:v>
                </c:pt>
                <c:pt idx="131">
                  <c:v>2026-04-02</c:v>
                </c:pt>
                <c:pt idx="132">
                  <c:v>2026-04-06</c:v>
                </c:pt>
                <c:pt idx="133">
                  <c:v>2026-04-07</c:v>
                </c:pt>
                <c:pt idx="134">
                  <c:v>2026-04-08</c:v>
                </c:pt>
                <c:pt idx="135">
                  <c:v>2026-04-09</c:v>
                </c:pt>
                <c:pt idx="136">
                  <c:v>2026-04-10</c:v>
                </c:pt>
                <c:pt idx="137">
                  <c:v>2026-04-13</c:v>
                </c:pt>
                <c:pt idx="138">
                  <c:v>2026-04-14</c:v>
                </c:pt>
                <c:pt idx="139">
                  <c:v>2026-04-15</c:v>
                </c:pt>
                <c:pt idx="140">
                  <c:v>2026-04-16</c:v>
                </c:pt>
                <c:pt idx="141">
                  <c:v>2026-04-17</c:v>
                </c:pt>
                <c:pt idx="142">
                  <c:v>2026-04-20</c:v>
                </c:pt>
                <c:pt idx="143">
                  <c:v>2026-04-21</c:v>
                </c:pt>
                <c:pt idx="144">
                  <c:v>2026-04-22</c:v>
                </c:pt>
                <c:pt idx="145">
                  <c:v>2026-04-23</c:v>
                </c:pt>
                <c:pt idx="146">
                  <c:v>2026-04-24</c:v>
                </c:pt>
                <c:pt idx="147">
                  <c:v>2026-04-27</c:v>
                </c:pt>
                <c:pt idx="148">
                  <c:v>2026-04-28</c:v>
                </c:pt>
                <c:pt idx="149">
                  <c:v>2026-04-29</c:v>
                </c:pt>
                <c:pt idx="150">
                  <c:v>2026-04-30</c:v>
                </c:pt>
                <c:pt idx="151">
                  <c:v>2026-05-01</c:v>
                </c:pt>
                <c:pt idx="152">
                  <c:v>2026-05-04</c:v>
                </c:pt>
                <c:pt idx="153">
                  <c:v>2026-05-05</c:v>
                </c:pt>
                <c:pt idx="154">
                  <c:v>2026-05-06</c:v>
                </c:pt>
                <c:pt idx="155">
                  <c:v>2026-05-07</c:v>
                </c:pt>
                <c:pt idx="156">
                  <c:v>2026-05-08</c:v>
                </c:pt>
                <c:pt idx="157">
                  <c:v>2026-05-11</c:v>
                </c:pt>
                <c:pt idx="158">
                  <c:v>2026-05-12</c:v>
                </c:pt>
                <c:pt idx="159">
                  <c:v>2026-05-13</c:v>
                </c:pt>
                <c:pt idx="160">
                  <c:v>2026-05-14</c:v>
                </c:pt>
                <c:pt idx="161">
                  <c:v>2026-05-15</c:v>
                </c:pt>
                <c:pt idx="162">
                  <c:v>2026-05-18</c:v>
                </c:pt>
                <c:pt idx="163">
                  <c:v>2026-05-19</c:v>
                </c:pt>
                <c:pt idx="164">
                  <c:v>2026-05-20</c:v>
                </c:pt>
                <c:pt idx="165">
                  <c:v>2026-05-21</c:v>
                </c:pt>
                <c:pt idx="166">
                  <c:v>2026-05-22</c:v>
                </c:pt>
                <c:pt idx="167">
                  <c:v>2026-05-26</c:v>
                </c:pt>
                <c:pt idx="168">
                  <c:v>2026-05-27</c:v>
                </c:pt>
                <c:pt idx="169">
                  <c:v>2026-05-28</c:v>
                </c:pt>
                <c:pt idx="170">
                  <c:v>2026-05-29</c:v>
                </c:pt>
                <c:pt idx="171">
                  <c:v>2026-06-01</c:v>
                </c:pt>
                <c:pt idx="172">
                  <c:v>2026-06-02</c:v>
                </c:pt>
                <c:pt idx="173">
                  <c:v>2026-06-03</c:v>
                </c:pt>
                <c:pt idx="174">
                  <c:v>2026-06-04</c:v>
                </c:pt>
                <c:pt idx="175">
                  <c:v>2026-06-05</c:v>
                </c:pt>
                <c:pt idx="176">
                  <c:v>2026-06-08</c:v>
                </c:pt>
                <c:pt idx="177">
                  <c:v>2026-06-09</c:v>
                </c:pt>
                <c:pt idx="178">
                  <c:v>2026-06-10</c:v>
                </c:pt>
                <c:pt idx="179">
                  <c:v>2026-06-11</c:v>
                </c:pt>
                <c:pt idx="180">
                  <c:v>2026-06-12</c:v>
                </c:pt>
                <c:pt idx="181">
                  <c:v>2026-06-15</c:v>
                </c:pt>
                <c:pt idx="182">
                  <c:v>2026-06-16</c:v>
                </c:pt>
                <c:pt idx="183">
                  <c:v>2026-06-17</c:v>
                </c:pt>
                <c:pt idx="184">
                  <c:v>2026-06-18</c:v>
                </c:pt>
                <c:pt idx="185">
                  <c:v>2026-06-22</c:v>
                </c:pt>
                <c:pt idx="186">
                  <c:v>2026-06-23</c:v>
                </c:pt>
                <c:pt idx="187">
                  <c:v>2026-06-24</c:v>
                </c:pt>
                <c:pt idx="188">
                  <c:v>2026-06-25</c:v>
                </c:pt>
                <c:pt idx="189">
                  <c:v>2026-06-26</c:v>
                </c:pt>
                <c:pt idx="190">
                  <c:v>2026-06-29</c:v>
                </c:pt>
                <c:pt idx="191">
                  <c:v>2026-06-30</c:v>
                </c:pt>
                <c:pt idx="192">
                  <c:v>2026-07-01</c:v>
                </c:pt>
                <c:pt idx="193">
                  <c:v>2026-07-02</c:v>
                </c:pt>
                <c:pt idx="194">
                  <c:v>2026-07-06</c:v>
                </c:pt>
                <c:pt idx="195">
                  <c:v>2026-07-07</c:v>
                </c:pt>
                <c:pt idx="196">
                  <c:v>2026-07-08</c:v>
                </c:pt>
                <c:pt idx="197">
                  <c:v>2026-07-09</c:v>
                </c:pt>
                <c:pt idx="198">
                  <c:v>2026-07-10</c:v>
                </c:pt>
                <c:pt idx="199">
                  <c:v>2026-07-13</c:v>
                </c:pt>
                <c:pt idx="200">
                  <c:v>2026-07-14</c:v>
                </c:pt>
                <c:pt idx="201">
                  <c:v>2026-07-15</c:v>
                </c:pt>
                <c:pt idx="202">
                  <c:v>2026-07-16</c:v>
                </c:pt>
                <c:pt idx="203">
                  <c:v>2026-07-17</c:v>
                </c:pt>
                <c:pt idx="204">
                  <c:v>2026-07-20</c:v>
                </c:pt>
                <c:pt idx="205">
                  <c:v>2026-07-21</c:v>
                </c:pt>
                <c:pt idx="206">
                  <c:v>2026-07-22</c:v>
                </c:pt>
                <c:pt idx="207">
                  <c:v>2026-07-23</c:v>
                </c:pt>
                <c:pt idx="208">
                  <c:v>2026-07-24</c:v>
                </c:pt>
                <c:pt idx="209">
                  <c:v>2026-07-27</c:v>
                </c:pt>
                <c:pt idx="210">
                  <c:v>2026-07-28</c:v>
                </c:pt>
                <c:pt idx="211">
                  <c:v>2026-07-29</c:v>
                </c:pt>
                <c:pt idx="212">
                  <c:v>2026-07-30</c:v>
                </c:pt>
                <c:pt idx="213">
                  <c:v>2026-07-31</c:v>
                </c:pt>
                <c:pt idx="214">
                  <c:v>2026-08-03</c:v>
                </c:pt>
                <c:pt idx="215">
                  <c:v>2026-08-04</c:v>
                </c:pt>
                <c:pt idx="216">
                  <c:v>2026-08-05</c:v>
                </c:pt>
                <c:pt idx="217">
                  <c:v>2026-08-06</c:v>
                </c:pt>
                <c:pt idx="218">
                  <c:v>2026-08-07</c:v>
                </c:pt>
                <c:pt idx="219">
                  <c:v>2026-08-10</c:v>
                </c:pt>
                <c:pt idx="220">
                  <c:v>2026-08-11</c:v>
                </c:pt>
                <c:pt idx="221">
                  <c:v>2026-08-12</c:v>
                </c:pt>
                <c:pt idx="222">
                  <c:v>2026-08-13</c:v>
                </c:pt>
                <c:pt idx="223">
                  <c:v>2026-08-14</c:v>
                </c:pt>
                <c:pt idx="224">
                  <c:v>2026-08-17</c:v>
                </c:pt>
                <c:pt idx="225">
                  <c:v>2026-08-18</c:v>
                </c:pt>
                <c:pt idx="226">
                  <c:v>2026-08-19</c:v>
                </c:pt>
                <c:pt idx="227">
                  <c:v>2026-08-20</c:v>
                </c:pt>
                <c:pt idx="228">
                  <c:v>2026-08-21</c:v>
                </c:pt>
                <c:pt idx="229">
                  <c:v>2026-08-24</c:v>
                </c:pt>
                <c:pt idx="230">
                  <c:v>2026-08-25</c:v>
                </c:pt>
                <c:pt idx="231">
                  <c:v>2026-08-26</c:v>
                </c:pt>
                <c:pt idx="232">
                  <c:v>2026-08-27</c:v>
                </c:pt>
                <c:pt idx="233">
                  <c:v>2026-08-28</c:v>
                </c:pt>
                <c:pt idx="234">
                  <c:v>2026-08-31</c:v>
                </c:pt>
                <c:pt idx="235">
                  <c:v>2026-09-01</c:v>
                </c:pt>
                <c:pt idx="236">
                  <c:v>2026-09-02</c:v>
                </c:pt>
                <c:pt idx="237">
                  <c:v>2026-09-03</c:v>
                </c:pt>
                <c:pt idx="238">
                  <c:v>2026-09-04</c:v>
                </c:pt>
                <c:pt idx="239">
                  <c:v>2026-09-08</c:v>
                </c:pt>
                <c:pt idx="240">
                  <c:v>2026-09-09</c:v>
                </c:pt>
                <c:pt idx="241">
                  <c:v>2026-09-10</c:v>
                </c:pt>
                <c:pt idx="242">
                  <c:v>2026-09-11</c:v>
                </c:pt>
                <c:pt idx="243">
                  <c:v>2026-09-14</c:v>
                </c:pt>
                <c:pt idx="244">
                  <c:v>2026-09-15</c:v>
                </c:pt>
                <c:pt idx="245">
                  <c:v>2026-09-16</c:v>
                </c:pt>
                <c:pt idx="246">
                  <c:v>2026-09-17</c:v>
                </c:pt>
                <c:pt idx="247">
                  <c:v>2026-09-18</c:v>
                </c:pt>
                <c:pt idx="248">
                  <c:v>2026-09-21</c:v>
                </c:pt>
                <c:pt idx="249">
                  <c:v>2026-09-22</c:v>
                </c:pt>
                <c:pt idx="250">
                  <c:v>2026-09-23</c:v>
                </c:pt>
              </c:strCache>
            </c:strRef>
          </c:cat>
          <c:val>
            <c:numRef>
              <c:f>'Chart Data'!$F$2:$F$252</c:f>
              <c:numCache>
                <c:formatCode>0.0</c:formatCode>
                <c:ptCount val="251"/>
                <c:pt idx="0">
                  <c:v>5.40935</c:v>
                </c:pt>
                <c:pt idx="1">
                  <c:v>5.4215</c:v>
                </c:pt>
                <c:pt idx="2">
                  <c:v>5.4318</c:v>
                </c:pt>
                <c:pt idx="3">
                  <c:v>5.4427</c:v>
                </c:pt>
                <c:pt idx="4">
                  <c:v>5.4541</c:v>
                </c:pt>
                <c:pt idx="5">
                  <c:v>5.46575</c:v>
                </c:pt>
                <c:pt idx="6">
                  <c:v>5.4777</c:v>
                </c:pt>
                <c:pt idx="7">
                  <c:v>5.48785</c:v>
                </c:pt>
                <c:pt idx="8">
                  <c:v>5.4966</c:v>
                </c:pt>
                <c:pt idx="9">
                  <c:v>5.5062</c:v>
                </c:pt>
                <c:pt idx="10">
                  <c:v>5.51845</c:v>
                </c:pt>
                <c:pt idx="11">
                  <c:v>5.53035</c:v>
                </c:pt>
                <c:pt idx="12">
                  <c:v>5.54125</c:v>
                </c:pt>
                <c:pt idx="13">
                  <c:v>5.5516</c:v>
                </c:pt>
                <c:pt idx="14">
                  <c:v>5.5617</c:v>
                </c:pt>
                <c:pt idx="15">
                  <c:v>5.5709</c:v>
                </c:pt>
                <c:pt idx="16">
                  <c:v>5.5817</c:v>
                </c:pt>
                <c:pt idx="17">
                  <c:v>5.5901</c:v>
                </c:pt>
                <c:pt idx="18">
                  <c:v>5.59685</c:v>
                </c:pt>
                <c:pt idx="19">
                  <c:v>5.60375</c:v>
                </c:pt>
                <c:pt idx="20">
                  <c:v>5.60935</c:v>
                </c:pt>
                <c:pt idx="21">
                  <c:v>5.61525</c:v>
                </c:pt>
                <c:pt idx="22">
                  <c:v>5.62085</c:v>
                </c:pt>
                <c:pt idx="23">
                  <c:v>5.62685</c:v>
                </c:pt>
                <c:pt idx="24">
                  <c:v>5.63355</c:v>
                </c:pt>
                <c:pt idx="25">
                  <c:v>5.64245</c:v>
                </c:pt>
                <c:pt idx="26">
                  <c:v>5.64925</c:v>
                </c:pt>
                <c:pt idx="27">
                  <c:v>5.65485</c:v>
                </c:pt>
                <c:pt idx="28">
                  <c:v>5.6594</c:v>
                </c:pt>
                <c:pt idx="29">
                  <c:v>5.6729</c:v>
                </c:pt>
                <c:pt idx="30">
                  <c:v>5.68645</c:v>
                </c:pt>
                <c:pt idx="31">
                  <c:v>5.6973</c:v>
                </c:pt>
                <c:pt idx="32">
                  <c:v>5.70965</c:v>
                </c:pt>
                <c:pt idx="33">
                  <c:v>5.72015</c:v>
                </c:pt>
                <c:pt idx="34">
                  <c:v>5.7308</c:v>
                </c:pt>
                <c:pt idx="35">
                  <c:v>5.7411</c:v>
                </c:pt>
                <c:pt idx="36">
                  <c:v>5.7503</c:v>
                </c:pt>
                <c:pt idx="37">
                  <c:v>5.7574</c:v>
                </c:pt>
                <c:pt idx="38">
                  <c:v>5.76305</c:v>
                </c:pt>
                <c:pt idx="39">
                  <c:v>5.76875</c:v>
                </c:pt>
                <c:pt idx="40">
                  <c:v>5.77295</c:v>
                </c:pt>
                <c:pt idx="41">
                  <c:v>5.7761</c:v>
                </c:pt>
                <c:pt idx="42">
                  <c:v>5.78005</c:v>
                </c:pt>
                <c:pt idx="43">
                  <c:v>5.78395</c:v>
                </c:pt>
                <c:pt idx="44">
                  <c:v>5.78795</c:v>
                </c:pt>
                <c:pt idx="45">
                  <c:v>5.7913</c:v>
                </c:pt>
                <c:pt idx="46">
                  <c:v>5.7962</c:v>
                </c:pt>
                <c:pt idx="47">
                  <c:v>5.8016</c:v>
                </c:pt>
                <c:pt idx="48">
                  <c:v>5.807</c:v>
                </c:pt>
                <c:pt idx="49">
                  <c:v>5.81065</c:v>
                </c:pt>
                <c:pt idx="50">
                  <c:v>5.81385</c:v>
                </c:pt>
                <c:pt idx="51">
                  <c:v>5.81665</c:v>
                </c:pt>
                <c:pt idx="52">
                  <c:v>5.8212</c:v>
                </c:pt>
                <c:pt idx="53">
                  <c:v>5.8267</c:v>
                </c:pt>
                <c:pt idx="54">
                  <c:v>5.83295</c:v>
                </c:pt>
                <c:pt idx="55">
                  <c:v>5.83835</c:v>
                </c:pt>
                <c:pt idx="56">
                  <c:v>5.8432</c:v>
                </c:pt>
                <c:pt idx="57">
                  <c:v>5.84755</c:v>
                </c:pt>
                <c:pt idx="58">
                  <c:v>5.85285</c:v>
                </c:pt>
                <c:pt idx="59">
                  <c:v>5.8567</c:v>
                </c:pt>
                <c:pt idx="60">
                  <c:v>5.86045</c:v>
                </c:pt>
                <c:pt idx="61">
                  <c:v>5.8656</c:v>
                </c:pt>
                <c:pt idx="62">
                  <c:v>5.87345</c:v>
                </c:pt>
                <c:pt idx="63">
                  <c:v>5.8805</c:v>
                </c:pt>
                <c:pt idx="64">
                  <c:v>5.88835</c:v>
                </c:pt>
                <c:pt idx="65">
                  <c:v>5.8961</c:v>
                </c:pt>
                <c:pt idx="66">
                  <c:v>5.90565</c:v>
                </c:pt>
                <c:pt idx="67">
                  <c:v>5.91275</c:v>
                </c:pt>
                <c:pt idx="68">
                  <c:v>5.9196</c:v>
                </c:pt>
                <c:pt idx="69">
                  <c:v>5.9283</c:v>
                </c:pt>
                <c:pt idx="70">
                  <c:v>5.93625</c:v>
                </c:pt>
                <c:pt idx="71">
                  <c:v>5.9477</c:v>
                </c:pt>
                <c:pt idx="72">
                  <c:v>5.9584</c:v>
                </c:pt>
                <c:pt idx="73">
                  <c:v>5.9692</c:v>
                </c:pt>
                <c:pt idx="74">
                  <c:v>5.981</c:v>
                </c:pt>
                <c:pt idx="75">
                  <c:v>5.9911</c:v>
                </c:pt>
                <c:pt idx="76">
                  <c:v>5.99655</c:v>
                </c:pt>
                <c:pt idx="77">
                  <c:v>6.0028</c:v>
                </c:pt>
                <c:pt idx="78">
                  <c:v>6.01105</c:v>
                </c:pt>
                <c:pt idx="79">
                  <c:v>6.0204</c:v>
                </c:pt>
                <c:pt idx="80">
                  <c:v>6.0271</c:v>
                </c:pt>
                <c:pt idx="81">
                  <c:v>6.03745</c:v>
                </c:pt>
                <c:pt idx="82">
                  <c:v>6.04735</c:v>
                </c:pt>
                <c:pt idx="83">
                  <c:v>6.0553</c:v>
                </c:pt>
                <c:pt idx="84">
                  <c:v>6.06405</c:v>
                </c:pt>
                <c:pt idx="85">
                  <c:v>6.0693</c:v>
                </c:pt>
                <c:pt idx="86">
                  <c:v>6.07455</c:v>
                </c:pt>
                <c:pt idx="87">
                  <c:v>6.0805</c:v>
                </c:pt>
                <c:pt idx="88">
                  <c:v>6.08495</c:v>
                </c:pt>
                <c:pt idx="89">
                  <c:v>6.0915</c:v>
                </c:pt>
                <c:pt idx="90">
                  <c:v>6.08875</c:v>
                </c:pt>
                <c:pt idx="91">
                  <c:v>6.07365</c:v>
                </c:pt>
                <c:pt idx="92">
                  <c:v>6.0592</c:v>
                </c:pt>
                <c:pt idx="93">
                  <c:v>6.04305</c:v>
                </c:pt>
                <c:pt idx="94">
                  <c:v>6.02705</c:v>
                </c:pt>
                <c:pt idx="95">
                  <c:v>6.0098</c:v>
                </c:pt>
                <c:pt idx="96">
                  <c:v>5.99465</c:v>
                </c:pt>
                <c:pt idx="97">
                  <c:v>5.9777</c:v>
                </c:pt>
                <c:pt idx="98">
                  <c:v>5.96615</c:v>
                </c:pt>
                <c:pt idx="99">
                  <c:v>5.95665</c:v>
                </c:pt>
                <c:pt idx="100">
                  <c:v>5.9489</c:v>
                </c:pt>
                <c:pt idx="101">
                  <c:v>5.9389</c:v>
                </c:pt>
                <c:pt idx="102">
                  <c:v>5.93125</c:v>
                </c:pt>
                <c:pt idx="103">
                  <c:v>5.9227</c:v>
                </c:pt>
                <c:pt idx="104">
                  <c:v>5.91385</c:v>
                </c:pt>
                <c:pt idx="105">
                  <c:v>5.90475</c:v>
                </c:pt>
                <c:pt idx="106">
                  <c:v>5.89365</c:v>
                </c:pt>
                <c:pt idx="107">
                  <c:v>5.88165</c:v>
                </c:pt>
                <c:pt idx="108">
                  <c:v>5.87445</c:v>
                </c:pt>
                <c:pt idx="109">
                  <c:v>5.8669</c:v>
                </c:pt>
                <c:pt idx="110">
                  <c:v>5.85705</c:v>
                </c:pt>
                <c:pt idx="111">
                  <c:v>5.84525</c:v>
                </c:pt>
                <c:pt idx="112">
                  <c:v>5.8323</c:v>
                </c:pt>
                <c:pt idx="113">
                  <c:v>5.82075</c:v>
                </c:pt>
                <c:pt idx="114">
                  <c:v>5.80955</c:v>
                </c:pt>
                <c:pt idx="115">
                  <c:v>5.79385</c:v>
                </c:pt>
                <c:pt idx="116">
                  <c:v>5.77805</c:v>
                </c:pt>
                <c:pt idx="117">
                  <c:v>5.7609</c:v>
                </c:pt>
                <c:pt idx="118">
                  <c:v>5.74555</c:v>
                </c:pt>
                <c:pt idx="119">
                  <c:v>5.7331</c:v>
                </c:pt>
                <c:pt idx="120">
                  <c:v>5.72125</c:v>
                </c:pt>
                <c:pt idx="121">
                  <c:v>5.7091</c:v>
                </c:pt>
                <c:pt idx="122">
                  <c:v>5.69795</c:v>
                </c:pt>
                <c:pt idx="123">
                  <c:v>5.68825</c:v>
                </c:pt>
                <c:pt idx="124">
                  <c:v>5.67955</c:v>
                </c:pt>
                <c:pt idx="125">
                  <c:v>5.6711</c:v>
                </c:pt>
                <c:pt idx="126">
                  <c:v>5.6634</c:v>
                </c:pt>
                <c:pt idx="127">
                  <c:v>5.6556</c:v>
                </c:pt>
                <c:pt idx="128">
                  <c:v>5.6462</c:v>
                </c:pt>
                <c:pt idx="129">
                  <c:v>5.6388</c:v>
                </c:pt>
                <c:pt idx="130">
                  <c:v>5.63535</c:v>
                </c:pt>
                <c:pt idx="131">
                  <c:v>5.6313</c:v>
                </c:pt>
                <c:pt idx="132">
                  <c:v>5.6287</c:v>
                </c:pt>
                <c:pt idx="133">
                  <c:v>5.6287</c:v>
                </c:pt>
                <c:pt idx="134">
                  <c:v>5.6278</c:v>
                </c:pt>
                <c:pt idx="135">
                  <c:v>5.62855</c:v>
                </c:pt>
                <c:pt idx="136">
                  <c:v>5.62345</c:v>
                </c:pt>
                <c:pt idx="137">
                  <c:v>5.6199</c:v>
                </c:pt>
                <c:pt idx="138">
                  <c:v>5.61705</c:v>
                </c:pt>
                <c:pt idx="139">
                  <c:v>5.6145</c:v>
                </c:pt>
                <c:pt idx="140">
                  <c:v>5.61525</c:v>
                </c:pt>
                <c:pt idx="141">
                  <c:v>5.61715</c:v>
                </c:pt>
                <c:pt idx="142">
                  <c:v>5.62035</c:v>
                </c:pt>
                <c:pt idx="143">
                  <c:v>5.61975</c:v>
                </c:pt>
                <c:pt idx="144">
                  <c:v>5.6174</c:v>
                </c:pt>
                <c:pt idx="145">
                  <c:v>5.6116</c:v>
                </c:pt>
                <c:pt idx="146">
                  <c:v>5.6045</c:v>
                </c:pt>
                <c:pt idx="147">
                  <c:v>5.5926</c:v>
                </c:pt>
                <c:pt idx="148">
                  <c:v>5.58365</c:v>
                </c:pt>
                <c:pt idx="149">
                  <c:v>5.5721</c:v>
                </c:pt>
                <c:pt idx="150">
                  <c:v>5.56525</c:v>
                </c:pt>
                <c:pt idx="151">
                  <c:v>5.5573</c:v>
                </c:pt>
                <c:pt idx="152">
                  <c:v>5.5469</c:v>
                </c:pt>
                <c:pt idx="153">
                  <c:v>5.5397</c:v>
                </c:pt>
                <c:pt idx="154">
                  <c:v>5.5349</c:v>
                </c:pt>
                <c:pt idx="155">
                  <c:v>5.5271</c:v>
                </c:pt>
                <c:pt idx="156">
                  <c:v>5.51785</c:v>
                </c:pt>
                <c:pt idx="157">
                  <c:v>5.51055</c:v>
                </c:pt>
                <c:pt idx="158">
                  <c:v>5.5021</c:v>
                </c:pt>
                <c:pt idx="159">
                  <c:v>5.4968</c:v>
                </c:pt>
                <c:pt idx="160">
                  <c:v>5.4924</c:v>
                </c:pt>
                <c:pt idx="161">
                  <c:v>5.48845</c:v>
                </c:pt>
                <c:pt idx="162">
                  <c:v>5.4824</c:v>
                </c:pt>
                <c:pt idx="163">
                  <c:v>5.4771</c:v>
                </c:pt>
                <c:pt idx="164">
                  <c:v>5.473</c:v>
                </c:pt>
                <c:pt idx="165">
                  <c:v>5.46915</c:v>
                </c:pt>
                <c:pt idx="166">
                  <c:v>5.4678</c:v>
                </c:pt>
                <c:pt idx="167">
                  <c:v>5.464</c:v>
                </c:pt>
                <c:pt idx="168">
                  <c:v>5.4625</c:v>
                </c:pt>
                <c:pt idx="169">
                  <c:v>5.46295</c:v>
                </c:pt>
                <c:pt idx="170">
                  <c:v>5.46325</c:v>
                </c:pt>
                <c:pt idx="171">
                  <c:v>5.4622</c:v>
                </c:pt>
                <c:pt idx="172">
                  <c:v>5.46205</c:v>
                </c:pt>
                <c:pt idx="173">
                  <c:v>5.4623</c:v>
                </c:pt>
                <c:pt idx="174">
                  <c:v>5.4617</c:v>
                </c:pt>
                <c:pt idx="175">
                  <c:v>5.46115</c:v>
                </c:pt>
                <c:pt idx="176">
                  <c:v>5.459</c:v>
                </c:pt>
                <c:pt idx="177">
                  <c:v>5.4586</c:v>
                </c:pt>
                <c:pt idx="178">
                  <c:v>5.45435</c:v>
                </c:pt>
                <c:pt idx="179">
                  <c:v>5.4517</c:v>
                </c:pt>
                <c:pt idx="180">
                  <c:v>5.44895</c:v>
                </c:pt>
                <c:pt idx="181">
                  <c:v>5.44535</c:v>
                </c:pt>
                <c:pt idx="182">
                  <c:v>5.44165</c:v>
                </c:pt>
                <c:pt idx="183">
                  <c:v>5.43715</c:v>
                </c:pt>
                <c:pt idx="184">
                  <c:v>5.4343</c:v>
                </c:pt>
                <c:pt idx="185">
                  <c:v>5.43295</c:v>
                </c:pt>
                <c:pt idx="186">
                  <c:v>5.4311</c:v>
                </c:pt>
                <c:pt idx="187">
                  <c:v>5.41875</c:v>
                </c:pt>
                <c:pt idx="188">
                  <c:v>5.40225</c:v>
                </c:pt>
                <c:pt idx="189">
                  <c:v>5.385</c:v>
                </c:pt>
                <c:pt idx="190">
                  <c:v>5.36725</c:v>
                </c:pt>
                <c:pt idx="191">
                  <c:v>5.34755</c:v>
                </c:pt>
                <c:pt idx="192">
                  <c:v>5.32655</c:v>
                </c:pt>
                <c:pt idx="193">
                  <c:v>5.3062</c:v>
                </c:pt>
                <c:pt idx="194">
                  <c:v>5.2859</c:v>
                </c:pt>
                <c:pt idx="195">
                  <c:v>5.26545</c:v>
                </c:pt>
                <c:pt idx="196">
                  <c:v>5.2416</c:v>
                </c:pt>
                <c:pt idx="197">
                  <c:v>5.21845</c:v>
                </c:pt>
                <c:pt idx="198">
                  <c:v>5.19475</c:v>
                </c:pt>
                <c:pt idx="199">
                  <c:v>5.1691</c:v>
                </c:pt>
                <c:pt idx="200">
                  <c:v>5.14345</c:v>
                </c:pt>
                <c:pt idx="201">
                  <c:v>5.1178</c:v>
                </c:pt>
                <c:pt idx="202">
                  <c:v>5.0933</c:v>
                </c:pt>
                <c:pt idx="203">
                  <c:v>5.0681</c:v>
                </c:pt>
                <c:pt idx="204">
                  <c:v>5.0429</c:v>
                </c:pt>
                <c:pt idx="205">
                  <c:v>5.0183</c:v>
                </c:pt>
                <c:pt idx="206">
                  <c:v>4.9946</c:v>
                </c:pt>
                <c:pt idx="207">
                  <c:v>4.9729</c:v>
                </c:pt>
                <c:pt idx="208">
                  <c:v>4.9539</c:v>
                </c:pt>
                <c:pt idx="209">
                  <c:v>4.936</c:v>
                </c:pt>
                <c:pt idx="210">
                  <c:v>4.9159</c:v>
                </c:pt>
                <c:pt idx="211">
                  <c:v>4.896</c:v>
                </c:pt>
                <c:pt idx="212">
                  <c:v>4.8763</c:v>
                </c:pt>
                <c:pt idx="213">
                  <c:v>4.8568</c:v>
                </c:pt>
                <c:pt idx="214">
                  <c:v>4.83685</c:v>
                </c:pt>
                <c:pt idx="215">
                  <c:v>4.81655</c:v>
                </c:pt>
                <c:pt idx="216">
                  <c:v>4.79545</c:v>
                </c:pt>
                <c:pt idx="217">
                  <c:v>4.77945</c:v>
                </c:pt>
                <c:pt idx="218">
                  <c:v>4.76575</c:v>
                </c:pt>
                <c:pt idx="219">
                  <c:v>4.7508</c:v>
                </c:pt>
                <c:pt idx="220">
                  <c:v>4.7383</c:v>
                </c:pt>
                <c:pt idx="221">
                  <c:v>4.72635</c:v>
                </c:pt>
                <c:pt idx="222">
                  <c:v>4.7122</c:v>
                </c:pt>
                <c:pt idx="223">
                  <c:v>4.69755</c:v>
                </c:pt>
                <c:pt idx="224">
                  <c:v>4.6828</c:v>
                </c:pt>
                <c:pt idx="225">
                  <c:v>4.66685</c:v>
                </c:pt>
                <c:pt idx="226">
                  <c:v>4.6527</c:v>
                </c:pt>
                <c:pt idx="227">
                  <c:v>4.6375</c:v>
                </c:pt>
                <c:pt idx="228">
                  <c:v>4.62405</c:v>
                </c:pt>
                <c:pt idx="229">
                  <c:v>4.60135</c:v>
                </c:pt>
                <c:pt idx="230">
                  <c:v>4.5791</c:v>
                </c:pt>
                <c:pt idx="231">
                  <c:v>4.5586</c:v>
                </c:pt>
                <c:pt idx="232">
                  <c:v>4.5359</c:v>
                </c:pt>
                <c:pt idx="233">
                  <c:v>4.5152</c:v>
                </c:pt>
                <c:pt idx="234">
                  <c:v>4.49465</c:v>
                </c:pt>
                <c:pt idx="235">
                  <c:v>4.47415</c:v>
                </c:pt>
                <c:pt idx="236">
                  <c:v>4.45535</c:v>
                </c:pt>
                <c:pt idx="237">
                  <c:v>4.43845</c:v>
                </c:pt>
                <c:pt idx="238">
                  <c:v>4.42365</c:v>
                </c:pt>
                <c:pt idx="239">
                  <c:v>4.4085</c:v>
                </c:pt>
                <c:pt idx="240">
                  <c:v>4.3933</c:v>
                </c:pt>
                <c:pt idx="241">
                  <c:v>4.3793</c:v>
                </c:pt>
                <c:pt idx="242">
                  <c:v>4.36405</c:v>
                </c:pt>
                <c:pt idx="243">
                  <c:v>4.3485</c:v>
                </c:pt>
                <c:pt idx="244">
                  <c:v>4.33185</c:v>
                </c:pt>
                <c:pt idx="245">
                  <c:v>4.31565</c:v>
                </c:pt>
                <c:pt idx="246">
                  <c:v>4.29875</c:v>
                </c:pt>
                <c:pt idx="247">
                  <c:v>4.28295</c:v>
                </c:pt>
                <c:pt idx="248">
                  <c:v>4.26655</c:v>
                </c:pt>
                <c:pt idx="249">
                  <c:v>4.2497</c:v>
                </c:pt>
                <c:pt idx="250">
                  <c:v>4.2327</c:v>
                </c:pt>
              </c:numCache>
            </c:numRef>
          </c:val>
          <c:smooth val="0"/>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tickLblSkip val="42"/>
        <c:spPr>
          <a:ln xmlns:a="http://schemas.openxmlformats.org/drawingml/2006/main" w="4763">
            <a:solidFill>
              <a:srgbClr val="C8B997"/>
            </a:solidFill>
          </a:ln>
        </c:spPr>
        <c:txPr>
          <a:bodyPr xmlns:a="http://schemas.openxmlformats.org/drawingml/2006/main" anchorCtr="1"/>
          <a:lstStyle xmlns:a="http://schemas.openxmlformats.org/drawingml/2006/main"/>
          <a:p xmlns:a="http://schemas.openxmlformats.org/drawingml/2006/main">
            <a:pPr>
              <a:defRPr sz="900">
                <a:solidFill>
                  <a:srgbClr val="746F60"/>
                </a:solidFill>
                <a:latin typeface="Arial"/>
                <a:ea typeface="Arial"/>
                <a:cs typeface="Arial"/>
              </a:defRPr>
            </a:pPr>
          </a:p>
        </c:txPr>
        <c:crossAx val="48672768"/>
      </c:catAx>
      <c:valAx>
        <c:axId val="48672768"/>
        <c:scaling>
          <c:orientation val="minMax"/>
          <c:max val="9"/>
          <c:min val="0"/>
        </c:scaling>
        <c:delete val="0"/>
        <c:axPos val="l"/>
        <c:majorGridlines>
          <c:spPr>
            <a:ln xmlns:a="http://schemas.openxmlformats.org/drawingml/2006/main" w="5715">
              <a:solidFill>
                <a:srgbClr val="DDD2BC"/>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746F60"/>
                </a:solidFill>
                <a:latin typeface="Arial"/>
                <a:ea typeface="Arial"/>
                <a:cs typeface="Arial"/>
              </a:defRPr>
            </a:pPr>
          </a:p>
        </c:txPr>
        <c:crossAx val="48650112"/>
        <c:crossBetween val="between"/>
        <c:majorUnit val="3"/>
      </c:valAx>
      <c:spPr>
        <a:solidFill xmlns:a="http://schemas.openxmlformats.org/drawingml/2006/main">
          <a:srgbClr val="F7F0E1"/>
        </a:solidFill>
        <a:ln xmlns:a="http://schemas.openxmlformats.org/drawingml/2006/main" w="0">
          <a:noFill/>
        </a:ln>
      </c:spPr>
    </c:plotArea>
    <c:legend>
      <c:legendPos val="t"/>
      <c:overlay val="0"/>
      <c:txPr>
        <a:bodyPr xmlns:a="http://schemas.openxmlformats.org/drawingml/2006/main" anchorCtr="1"/>
        <a:lstStyle xmlns:a="http://schemas.openxmlformats.org/drawingml/2006/main"/>
        <a:p xmlns:a="http://schemas.openxmlformats.org/drawingml/2006/main">
          <a:pPr>
            <a:defRPr sz="900">
              <a:solidFill>
                <a:srgbClr val="172B27"/>
              </a:solidFill>
              <a:latin typeface="Arial"/>
              <a:ea typeface="Arial"/>
              <a:cs typeface="Arial"/>
            </a:defRPr>
          </a:pPr>
        </a:p>
      </c:txPr>
    </c:legend>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2.xml><?xml version="1.0" encoding="utf-8"?>
<c:chartSpace xmlns:c="http://schemas.openxmlformats.org/drawingml/2006/chart">
  <c:lang val="en-US"/>
  <c:chart>
    <c:plotArea>
      <c:lineChart>
        <c:grouping val="standard"/>
        <c:varyColors val="0"/>
        <c:ser>
          <c:idx val="0"/>
          <c:order val="0"/>
          <c:tx>
            <c:v>RSI (14)</c:v>
          </c:tx>
          <c:spPr>
            <a:ln xmlns:a="http://schemas.openxmlformats.org/drawingml/2006/main" w="16193">
              <a:solidFill>
                <a:srgbClr val="36788F"/>
              </a:solidFill>
            </a:ln>
          </c:spPr>
          <c:marker>
            <c:symbol val="none"/>
          </c:marker>
          <c:cat>
            <c:strRef>
              <c:f>'Chart Data'!$A$2:$A$252</c:f>
              <c:strCache>
                <c:ptCount val="251"/>
                <c:pt idx="0">
                  <c:v>2025-09-24</c:v>
                </c:pt>
                <c:pt idx="1">
                  <c:v>2025-09-25</c:v>
                </c:pt>
                <c:pt idx="2">
                  <c:v>2025-09-26</c:v>
                </c:pt>
                <c:pt idx="3">
                  <c:v>2025-09-29</c:v>
                </c:pt>
                <c:pt idx="4">
                  <c:v>2025-09-30</c:v>
                </c:pt>
                <c:pt idx="5">
                  <c:v>2025-10-01</c:v>
                </c:pt>
                <c:pt idx="6">
                  <c:v>2025-10-02</c:v>
                </c:pt>
                <c:pt idx="7">
                  <c:v>2025-10-03</c:v>
                </c:pt>
                <c:pt idx="8">
                  <c:v>2025-10-06</c:v>
                </c:pt>
                <c:pt idx="9">
                  <c:v>2025-10-07</c:v>
                </c:pt>
                <c:pt idx="10">
                  <c:v>2025-10-08</c:v>
                </c:pt>
                <c:pt idx="11">
                  <c:v>2025-10-09</c:v>
                </c:pt>
                <c:pt idx="12">
                  <c:v>2025-10-10</c:v>
                </c:pt>
                <c:pt idx="13">
                  <c:v>2025-10-13</c:v>
                </c:pt>
                <c:pt idx="14">
                  <c:v>2025-10-14</c:v>
                </c:pt>
                <c:pt idx="15">
                  <c:v>2025-10-15</c:v>
                </c:pt>
                <c:pt idx="16">
                  <c:v>2025-10-16</c:v>
                </c:pt>
                <c:pt idx="17">
                  <c:v>2025-10-17</c:v>
                </c:pt>
                <c:pt idx="18">
                  <c:v>2025-10-20</c:v>
                </c:pt>
                <c:pt idx="19">
                  <c:v>2025-10-21</c:v>
                </c:pt>
                <c:pt idx="20">
                  <c:v>2025-10-22</c:v>
                </c:pt>
                <c:pt idx="21">
                  <c:v>2025-10-23</c:v>
                </c:pt>
                <c:pt idx="22">
                  <c:v>2025-10-24</c:v>
                </c:pt>
                <c:pt idx="23">
                  <c:v>2025-10-27</c:v>
                </c:pt>
                <c:pt idx="24">
                  <c:v>2025-10-28</c:v>
                </c:pt>
                <c:pt idx="25">
                  <c:v>2025-10-29</c:v>
                </c:pt>
                <c:pt idx="26">
                  <c:v>2025-10-30</c:v>
                </c:pt>
                <c:pt idx="27">
                  <c:v>2025-10-31</c:v>
                </c:pt>
                <c:pt idx="28">
                  <c:v>2025-11-03</c:v>
                </c:pt>
                <c:pt idx="29">
                  <c:v>2025-11-04</c:v>
                </c:pt>
                <c:pt idx="30">
                  <c:v>2025-11-05</c:v>
                </c:pt>
                <c:pt idx="31">
                  <c:v>2025-11-06</c:v>
                </c:pt>
                <c:pt idx="32">
                  <c:v>2025-11-07</c:v>
                </c:pt>
                <c:pt idx="33">
                  <c:v>2025-11-10</c:v>
                </c:pt>
                <c:pt idx="34">
                  <c:v>2025-11-11</c:v>
                </c:pt>
                <c:pt idx="35">
                  <c:v>2025-11-12</c:v>
                </c:pt>
                <c:pt idx="36">
                  <c:v>2025-11-13</c:v>
                </c:pt>
                <c:pt idx="37">
                  <c:v>2025-11-14</c:v>
                </c:pt>
                <c:pt idx="38">
                  <c:v>2025-11-17</c:v>
                </c:pt>
                <c:pt idx="39">
                  <c:v>2025-11-18</c:v>
                </c:pt>
                <c:pt idx="40">
                  <c:v>2025-11-19</c:v>
                </c:pt>
                <c:pt idx="41">
                  <c:v>2025-11-20</c:v>
                </c:pt>
                <c:pt idx="42">
                  <c:v>2025-11-21</c:v>
                </c:pt>
                <c:pt idx="43">
                  <c:v>2025-11-24</c:v>
                </c:pt>
                <c:pt idx="44">
                  <c:v>2025-11-25</c:v>
                </c:pt>
                <c:pt idx="45">
                  <c:v>2025-11-26</c:v>
                </c:pt>
                <c:pt idx="46">
                  <c:v>2025-11-28</c:v>
                </c:pt>
                <c:pt idx="47">
                  <c:v>2025-12-01</c:v>
                </c:pt>
                <c:pt idx="48">
                  <c:v>2025-12-02</c:v>
                </c:pt>
                <c:pt idx="49">
                  <c:v>2025-12-03</c:v>
                </c:pt>
                <c:pt idx="50">
                  <c:v>2025-12-04</c:v>
                </c:pt>
                <c:pt idx="51">
                  <c:v>2025-12-05</c:v>
                </c:pt>
                <c:pt idx="52">
                  <c:v>2025-12-08</c:v>
                </c:pt>
                <c:pt idx="53">
                  <c:v>2025-12-09</c:v>
                </c:pt>
                <c:pt idx="54">
                  <c:v>2025-12-10</c:v>
                </c:pt>
                <c:pt idx="55">
                  <c:v>2025-12-11</c:v>
                </c:pt>
                <c:pt idx="56">
                  <c:v>2025-12-12</c:v>
                </c:pt>
                <c:pt idx="57">
                  <c:v>2025-12-15</c:v>
                </c:pt>
                <c:pt idx="58">
                  <c:v>2025-12-16</c:v>
                </c:pt>
                <c:pt idx="59">
                  <c:v>2025-12-17</c:v>
                </c:pt>
                <c:pt idx="60">
                  <c:v>2025-12-18</c:v>
                </c:pt>
                <c:pt idx="61">
                  <c:v>2025-12-19</c:v>
                </c:pt>
                <c:pt idx="62">
                  <c:v>2025-12-22</c:v>
                </c:pt>
                <c:pt idx="63">
                  <c:v>2025-12-23</c:v>
                </c:pt>
                <c:pt idx="64">
                  <c:v>2025-12-24</c:v>
                </c:pt>
                <c:pt idx="65">
                  <c:v>2025-12-26</c:v>
                </c:pt>
                <c:pt idx="66">
                  <c:v>2025-12-29</c:v>
                </c:pt>
                <c:pt idx="67">
                  <c:v>2025-12-30</c:v>
                </c:pt>
                <c:pt idx="68">
                  <c:v>2025-12-31</c:v>
                </c:pt>
                <c:pt idx="69">
                  <c:v>2026-01-02</c:v>
                </c:pt>
                <c:pt idx="70">
                  <c:v>2026-01-05</c:v>
                </c:pt>
                <c:pt idx="71">
                  <c:v>2026-01-06</c:v>
                </c:pt>
                <c:pt idx="72">
                  <c:v>2026-01-07</c:v>
                </c:pt>
                <c:pt idx="73">
                  <c:v>2026-01-08</c:v>
                </c:pt>
                <c:pt idx="74">
                  <c:v>2026-01-09</c:v>
                </c:pt>
                <c:pt idx="75">
                  <c:v>2026-01-12</c:v>
                </c:pt>
                <c:pt idx="76">
                  <c:v>2026-01-13</c:v>
                </c:pt>
                <c:pt idx="77">
                  <c:v>2026-01-14</c:v>
                </c:pt>
                <c:pt idx="78">
                  <c:v>2026-01-15</c:v>
                </c:pt>
                <c:pt idx="79">
                  <c:v>2026-01-16</c:v>
                </c:pt>
                <c:pt idx="80">
                  <c:v>2026-01-20</c:v>
                </c:pt>
                <c:pt idx="81">
                  <c:v>2026-01-21</c:v>
                </c:pt>
                <c:pt idx="82">
                  <c:v>2026-01-22</c:v>
                </c:pt>
                <c:pt idx="83">
                  <c:v>2026-01-23</c:v>
                </c:pt>
                <c:pt idx="84">
                  <c:v>2026-01-26</c:v>
                </c:pt>
                <c:pt idx="85">
                  <c:v>2026-01-27</c:v>
                </c:pt>
                <c:pt idx="86">
                  <c:v>2026-01-28</c:v>
                </c:pt>
                <c:pt idx="87">
                  <c:v>2026-01-29</c:v>
                </c:pt>
                <c:pt idx="88">
                  <c:v>2026-01-30</c:v>
                </c:pt>
                <c:pt idx="89">
                  <c:v>2026-02-02</c:v>
                </c:pt>
                <c:pt idx="90">
                  <c:v>2026-02-03</c:v>
                </c:pt>
                <c:pt idx="91">
                  <c:v>2026-02-04</c:v>
                </c:pt>
                <c:pt idx="92">
                  <c:v>2026-02-05</c:v>
                </c:pt>
                <c:pt idx="93">
                  <c:v>2026-02-06</c:v>
                </c:pt>
                <c:pt idx="94">
                  <c:v>2026-02-09</c:v>
                </c:pt>
                <c:pt idx="95">
                  <c:v>2026-02-10</c:v>
                </c:pt>
                <c:pt idx="96">
                  <c:v>2026-02-11</c:v>
                </c:pt>
                <c:pt idx="97">
                  <c:v>2026-02-12</c:v>
                </c:pt>
                <c:pt idx="98">
                  <c:v>2026-02-13</c:v>
                </c:pt>
                <c:pt idx="99">
                  <c:v>2026-02-17</c:v>
                </c:pt>
                <c:pt idx="100">
                  <c:v>2026-02-18</c:v>
                </c:pt>
                <c:pt idx="101">
                  <c:v>2026-02-19</c:v>
                </c:pt>
                <c:pt idx="102">
                  <c:v>2026-02-20</c:v>
                </c:pt>
                <c:pt idx="103">
                  <c:v>2026-02-23</c:v>
                </c:pt>
                <c:pt idx="104">
                  <c:v>2026-02-24</c:v>
                </c:pt>
                <c:pt idx="105">
                  <c:v>2026-02-25</c:v>
                </c:pt>
                <c:pt idx="106">
                  <c:v>2026-02-26</c:v>
                </c:pt>
                <c:pt idx="107">
                  <c:v>2026-02-27</c:v>
                </c:pt>
                <c:pt idx="108">
                  <c:v>2026-03-02</c:v>
                </c:pt>
                <c:pt idx="109">
                  <c:v>2026-03-03</c:v>
                </c:pt>
                <c:pt idx="110">
                  <c:v>2026-03-04</c:v>
                </c:pt>
                <c:pt idx="111">
                  <c:v>2026-03-05</c:v>
                </c:pt>
                <c:pt idx="112">
                  <c:v>2026-03-06</c:v>
                </c:pt>
                <c:pt idx="113">
                  <c:v>2026-03-09</c:v>
                </c:pt>
                <c:pt idx="114">
                  <c:v>2026-03-10</c:v>
                </c:pt>
                <c:pt idx="115">
                  <c:v>2026-03-11</c:v>
                </c:pt>
                <c:pt idx="116">
                  <c:v>2026-03-12</c:v>
                </c:pt>
                <c:pt idx="117">
                  <c:v>2026-03-13</c:v>
                </c:pt>
                <c:pt idx="118">
                  <c:v>2026-03-16</c:v>
                </c:pt>
                <c:pt idx="119">
                  <c:v>2026-03-17</c:v>
                </c:pt>
                <c:pt idx="120">
                  <c:v>2026-03-18</c:v>
                </c:pt>
                <c:pt idx="121">
                  <c:v>2026-03-19</c:v>
                </c:pt>
                <c:pt idx="122">
                  <c:v>2026-03-20</c:v>
                </c:pt>
                <c:pt idx="123">
                  <c:v>2026-03-23</c:v>
                </c:pt>
                <c:pt idx="124">
                  <c:v>2026-03-24</c:v>
                </c:pt>
                <c:pt idx="125">
                  <c:v>2026-03-25</c:v>
                </c:pt>
                <c:pt idx="126">
                  <c:v>2026-03-26</c:v>
                </c:pt>
                <c:pt idx="127">
                  <c:v>2026-03-27</c:v>
                </c:pt>
                <c:pt idx="128">
                  <c:v>2026-03-30</c:v>
                </c:pt>
                <c:pt idx="129">
                  <c:v>2026-03-31</c:v>
                </c:pt>
                <c:pt idx="130">
                  <c:v>2026-04-01</c:v>
                </c:pt>
                <c:pt idx="131">
                  <c:v>2026-04-02</c:v>
                </c:pt>
                <c:pt idx="132">
                  <c:v>2026-04-06</c:v>
                </c:pt>
                <c:pt idx="133">
                  <c:v>2026-04-07</c:v>
                </c:pt>
                <c:pt idx="134">
                  <c:v>2026-04-08</c:v>
                </c:pt>
                <c:pt idx="135">
                  <c:v>2026-04-09</c:v>
                </c:pt>
                <c:pt idx="136">
                  <c:v>2026-04-10</c:v>
                </c:pt>
                <c:pt idx="137">
                  <c:v>2026-04-13</c:v>
                </c:pt>
                <c:pt idx="138">
                  <c:v>2026-04-14</c:v>
                </c:pt>
                <c:pt idx="139">
                  <c:v>2026-04-15</c:v>
                </c:pt>
                <c:pt idx="140">
                  <c:v>2026-04-16</c:v>
                </c:pt>
                <c:pt idx="141">
                  <c:v>2026-04-17</c:v>
                </c:pt>
                <c:pt idx="142">
                  <c:v>2026-04-20</c:v>
                </c:pt>
                <c:pt idx="143">
                  <c:v>2026-04-21</c:v>
                </c:pt>
                <c:pt idx="144">
                  <c:v>2026-04-22</c:v>
                </c:pt>
                <c:pt idx="145">
                  <c:v>2026-04-23</c:v>
                </c:pt>
                <c:pt idx="146">
                  <c:v>2026-04-24</c:v>
                </c:pt>
                <c:pt idx="147">
                  <c:v>2026-04-27</c:v>
                </c:pt>
                <c:pt idx="148">
                  <c:v>2026-04-28</c:v>
                </c:pt>
                <c:pt idx="149">
                  <c:v>2026-04-29</c:v>
                </c:pt>
                <c:pt idx="150">
                  <c:v>2026-04-30</c:v>
                </c:pt>
                <c:pt idx="151">
                  <c:v>2026-05-01</c:v>
                </c:pt>
                <c:pt idx="152">
                  <c:v>2026-05-04</c:v>
                </c:pt>
                <c:pt idx="153">
                  <c:v>2026-05-05</c:v>
                </c:pt>
                <c:pt idx="154">
                  <c:v>2026-05-06</c:v>
                </c:pt>
                <c:pt idx="155">
                  <c:v>2026-05-07</c:v>
                </c:pt>
                <c:pt idx="156">
                  <c:v>2026-05-08</c:v>
                </c:pt>
                <c:pt idx="157">
                  <c:v>2026-05-11</c:v>
                </c:pt>
                <c:pt idx="158">
                  <c:v>2026-05-12</c:v>
                </c:pt>
                <c:pt idx="159">
                  <c:v>2026-05-13</c:v>
                </c:pt>
                <c:pt idx="160">
                  <c:v>2026-05-14</c:v>
                </c:pt>
                <c:pt idx="161">
                  <c:v>2026-05-15</c:v>
                </c:pt>
                <c:pt idx="162">
                  <c:v>2026-05-18</c:v>
                </c:pt>
                <c:pt idx="163">
                  <c:v>2026-05-19</c:v>
                </c:pt>
                <c:pt idx="164">
                  <c:v>2026-05-20</c:v>
                </c:pt>
                <c:pt idx="165">
                  <c:v>2026-05-21</c:v>
                </c:pt>
                <c:pt idx="166">
                  <c:v>2026-05-22</c:v>
                </c:pt>
                <c:pt idx="167">
                  <c:v>2026-05-26</c:v>
                </c:pt>
                <c:pt idx="168">
                  <c:v>2026-05-27</c:v>
                </c:pt>
                <c:pt idx="169">
                  <c:v>2026-05-28</c:v>
                </c:pt>
                <c:pt idx="170">
                  <c:v>2026-05-29</c:v>
                </c:pt>
                <c:pt idx="171">
                  <c:v>2026-06-01</c:v>
                </c:pt>
                <c:pt idx="172">
                  <c:v>2026-06-02</c:v>
                </c:pt>
                <c:pt idx="173">
                  <c:v>2026-06-03</c:v>
                </c:pt>
                <c:pt idx="174">
                  <c:v>2026-06-04</c:v>
                </c:pt>
                <c:pt idx="175">
                  <c:v>2026-06-05</c:v>
                </c:pt>
                <c:pt idx="176">
                  <c:v>2026-06-08</c:v>
                </c:pt>
                <c:pt idx="177">
                  <c:v>2026-06-09</c:v>
                </c:pt>
                <c:pt idx="178">
                  <c:v>2026-06-10</c:v>
                </c:pt>
                <c:pt idx="179">
                  <c:v>2026-06-11</c:v>
                </c:pt>
                <c:pt idx="180">
                  <c:v>2026-06-12</c:v>
                </c:pt>
                <c:pt idx="181">
                  <c:v>2026-06-15</c:v>
                </c:pt>
                <c:pt idx="182">
                  <c:v>2026-06-16</c:v>
                </c:pt>
                <c:pt idx="183">
                  <c:v>2026-06-17</c:v>
                </c:pt>
                <c:pt idx="184">
                  <c:v>2026-06-18</c:v>
                </c:pt>
                <c:pt idx="185">
                  <c:v>2026-06-22</c:v>
                </c:pt>
                <c:pt idx="186">
                  <c:v>2026-06-23</c:v>
                </c:pt>
                <c:pt idx="187">
                  <c:v>2026-06-24</c:v>
                </c:pt>
                <c:pt idx="188">
                  <c:v>2026-06-25</c:v>
                </c:pt>
                <c:pt idx="189">
                  <c:v>2026-06-26</c:v>
                </c:pt>
                <c:pt idx="190">
                  <c:v>2026-06-29</c:v>
                </c:pt>
                <c:pt idx="191">
                  <c:v>2026-06-30</c:v>
                </c:pt>
                <c:pt idx="192">
                  <c:v>2026-07-01</c:v>
                </c:pt>
                <c:pt idx="193">
                  <c:v>2026-07-02</c:v>
                </c:pt>
                <c:pt idx="194">
                  <c:v>2026-07-06</c:v>
                </c:pt>
                <c:pt idx="195">
                  <c:v>2026-07-07</c:v>
                </c:pt>
                <c:pt idx="196">
                  <c:v>2026-07-08</c:v>
                </c:pt>
                <c:pt idx="197">
                  <c:v>2026-07-09</c:v>
                </c:pt>
                <c:pt idx="198">
                  <c:v>2026-07-10</c:v>
                </c:pt>
                <c:pt idx="199">
                  <c:v>2026-07-13</c:v>
                </c:pt>
                <c:pt idx="200">
                  <c:v>2026-07-14</c:v>
                </c:pt>
                <c:pt idx="201">
                  <c:v>2026-07-15</c:v>
                </c:pt>
                <c:pt idx="202">
                  <c:v>2026-07-16</c:v>
                </c:pt>
                <c:pt idx="203">
                  <c:v>2026-07-17</c:v>
                </c:pt>
                <c:pt idx="204">
                  <c:v>2026-07-20</c:v>
                </c:pt>
                <c:pt idx="205">
                  <c:v>2026-07-21</c:v>
                </c:pt>
                <c:pt idx="206">
                  <c:v>2026-07-22</c:v>
                </c:pt>
                <c:pt idx="207">
                  <c:v>2026-07-23</c:v>
                </c:pt>
                <c:pt idx="208">
                  <c:v>2026-07-24</c:v>
                </c:pt>
                <c:pt idx="209">
                  <c:v>2026-07-27</c:v>
                </c:pt>
                <c:pt idx="210">
                  <c:v>2026-07-28</c:v>
                </c:pt>
                <c:pt idx="211">
                  <c:v>2026-07-29</c:v>
                </c:pt>
                <c:pt idx="212">
                  <c:v>2026-07-30</c:v>
                </c:pt>
                <c:pt idx="213">
                  <c:v>2026-07-31</c:v>
                </c:pt>
                <c:pt idx="214">
                  <c:v>2026-08-03</c:v>
                </c:pt>
                <c:pt idx="215">
                  <c:v>2026-08-04</c:v>
                </c:pt>
                <c:pt idx="216">
                  <c:v>2026-08-05</c:v>
                </c:pt>
                <c:pt idx="217">
                  <c:v>2026-08-06</c:v>
                </c:pt>
                <c:pt idx="218">
                  <c:v>2026-08-07</c:v>
                </c:pt>
                <c:pt idx="219">
                  <c:v>2026-08-10</c:v>
                </c:pt>
                <c:pt idx="220">
                  <c:v>2026-08-11</c:v>
                </c:pt>
                <c:pt idx="221">
                  <c:v>2026-08-12</c:v>
                </c:pt>
                <c:pt idx="222">
                  <c:v>2026-08-13</c:v>
                </c:pt>
                <c:pt idx="223">
                  <c:v>2026-08-14</c:v>
                </c:pt>
                <c:pt idx="224">
                  <c:v>2026-08-17</c:v>
                </c:pt>
                <c:pt idx="225">
                  <c:v>2026-08-18</c:v>
                </c:pt>
                <c:pt idx="226">
                  <c:v>2026-08-19</c:v>
                </c:pt>
                <c:pt idx="227">
                  <c:v>2026-08-20</c:v>
                </c:pt>
                <c:pt idx="228">
                  <c:v>2026-08-21</c:v>
                </c:pt>
                <c:pt idx="229">
                  <c:v>2026-08-24</c:v>
                </c:pt>
                <c:pt idx="230">
                  <c:v>2026-08-25</c:v>
                </c:pt>
                <c:pt idx="231">
                  <c:v>2026-08-26</c:v>
                </c:pt>
                <c:pt idx="232">
                  <c:v>2026-08-27</c:v>
                </c:pt>
                <c:pt idx="233">
                  <c:v>2026-08-28</c:v>
                </c:pt>
                <c:pt idx="234">
                  <c:v>2026-08-31</c:v>
                </c:pt>
                <c:pt idx="235">
                  <c:v>2026-09-01</c:v>
                </c:pt>
                <c:pt idx="236">
                  <c:v>2026-09-02</c:v>
                </c:pt>
                <c:pt idx="237">
                  <c:v>2026-09-03</c:v>
                </c:pt>
                <c:pt idx="238">
                  <c:v>2026-09-04</c:v>
                </c:pt>
                <c:pt idx="239">
                  <c:v>2026-09-08</c:v>
                </c:pt>
                <c:pt idx="240">
                  <c:v>2026-09-09</c:v>
                </c:pt>
                <c:pt idx="241">
                  <c:v>2026-09-10</c:v>
                </c:pt>
                <c:pt idx="242">
                  <c:v>2026-09-11</c:v>
                </c:pt>
                <c:pt idx="243">
                  <c:v>2026-09-14</c:v>
                </c:pt>
                <c:pt idx="244">
                  <c:v>2026-09-15</c:v>
                </c:pt>
                <c:pt idx="245">
                  <c:v>2026-09-16</c:v>
                </c:pt>
                <c:pt idx="246">
                  <c:v>2026-09-17</c:v>
                </c:pt>
                <c:pt idx="247">
                  <c:v>2026-09-18</c:v>
                </c:pt>
                <c:pt idx="248">
                  <c:v>2026-09-21</c:v>
                </c:pt>
                <c:pt idx="249">
                  <c:v>2026-09-22</c:v>
                </c:pt>
                <c:pt idx="250">
                  <c:v>2026-09-23</c:v>
                </c:pt>
              </c:strCache>
            </c:strRef>
          </c:cat>
          <c:val>
            <c:numRef>
              <c:f>'Chart Data'!$B$2:$B$252</c:f>
              <c:numCache>
                <c:formatCode>0</c:formatCode>
                <c:ptCount val="251"/>
                <c:pt idx="0">
                  <c:v>66.47011168</c:v>
                </c:pt>
                <c:pt idx="1">
                  <c:v>67.34147964</c:v>
                </c:pt>
                <c:pt idx="2">
                  <c:v>60.05787713</c:v>
                </c:pt>
                <c:pt idx="3">
                  <c:v>61.27236704</c:v>
                </c:pt>
                <c:pt idx="4">
                  <c:v>60.14692577</c:v>
                </c:pt>
                <c:pt idx="5">
                  <c:v>59.26765653</c:v>
                </c:pt>
                <c:pt idx="6">
                  <c:v>56.31252461</c:v>
                </c:pt>
                <c:pt idx="7">
                  <c:v>45.94974626</c:v>
                </c:pt>
                <c:pt idx="8">
                  <c:v>35.29204765</c:v>
                </c:pt>
                <c:pt idx="9">
                  <c:v>34.8836082</c:v>
                </c:pt>
                <c:pt idx="10">
                  <c:v>40.10873721</c:v>
                </c:pt>
                <c:pt idx="11">
                  <c:v>37.92392843</c:v>
                </c:pt>
                <c:pt idx="12">
                  <c:v>37.14569552</c:v>
                </c:pt>
                <c:pt idx="13">
                  <c:v>35.42345216</c:v>
                </c:pt>
                <c:pt idx="14">
                  <c:v>36.29101307</c:v>
                </c:pt>
                <c:pt idx="15">
                  <c:v>37.79108206</c:v>
                </c:pt>
                <c:pt idx="16">
                  <c:v>43.77859172</c:v>
                </c:pt>
                <c:pt idx="17">
                  <c:v>34.2983361</c:v>
                </c:pt>
                <c:pt idx="18">
                  <c:v>31.5400659</c:v>
                </c:pt>
                <c:pt idx="19">
                  <c:v>34.25159558</c:v>
                </c:pt>
                <c:pt idx="20">
                  <c:v>32.06337176</c:v>
                </c:pt>
                <c:pt idx="21">
                  <c:v>38.41867007</c:v>
                </c:pt>
                <c:pt idx="22">
                  <c:v>38.25807636</c:v>
                </c:pt>
                <c:pt idx="23">
                  <c:v>38.08662405</c:v>
                </c:pt>
                <c:pt idx="24">
                  <c:v>37.01478063</c:v>
                </c:pt>
                <c:pt idx="25">
                  <c:v>41.72453269</c:v>
                </c:pt>
                <c:pt idx="26">
                  <c:v>36.57085511</c:v>
                </c:pt>
                <c:pt idx="27">
                  <c:v>40.52638601</c:v>
                </c:pt>
                <c:pt idx="28">
                  <c:v>37.14120309</c:v>
                </c:pt>
                <c:pt idx="29">
                  <c:v>65.97588682</c:v>
                </c:pt>
                <c:pt idx="30">
                  <c:v>65.07787072</c:v>
                </c:pt>
                <c:pt idx="31">
                  <c:v>56.90359395</c:v>
                </c:pt>
                <c:pt idx="32">
                  <c:v>61.09251672</c:v>
                </c:pt>
                <c:pt idx="33">
                  <c:v>56.53993321</c:v>
                </c:pt>
                <c:pt idx="34">
                  <c:v>57.67222605</c:v>
                </c:pt>
                <c:pt idx="35">
                  <c:v>57.03214823</c:v>
                </c:pt>
                <c:pt idx="36">
                  <c:v>52.77441953</c:v>
                </c:pt>
                <c:pt idx="37">
                  <c:v>46.90797283</c:v>
                </c:pt>
                <c:pt idx="38">
                  <c:v>42.21528768</c:v>
                </c:pt>
                <c:pt idx="39">
                  <c:v>41.75391484</c:v>
                </c:pt>
                <c:pt idx="40">
                  <c:v>40.44484499</c:v>
                </c:pt>
                <c:pt idx="41">
                  <c:v>37.45568788</c:v>
                </c:pt>
                <c:pt idx="42">
                  <c:v>41.73630302</c:v>
                </c:pt>
                <c:pt idx="43">
                  <c:v>41.60851972</c:v>
                </c:pt>
                <c:pt idx="44">
                  <c:v>44.87987332</c:v>
                </c:pt>
                <c:pt idx="45">
                  <c:v>42.86821765</c:v>
                </c:pt>
                <c:pt idx="46">
                  <c:v>45.1381372</c:v>
                </c:pt>
                <c:pt idx="47">
                  <c:v>41.30857046</c:v>
                </c:pt>
                <c:pt idx="48">
                  <c:v>44.24739572</c:v>
                </c:pt>
                <c:pt idx="49">
                  <c:v>45.99471111</c:v>
                </c:pt>
                <c:pt idx="50">
                  <c:v>44.65500827</c:v>
                </c:pt>
                <c:pt idx="51">
                  <c:v>43.29687672</c:v>
                </c:pt>
                <c:pt idx="52">
                  <c:v>43.98488372</c:v>
                </c:pt>
                <c:pt idx="53">
                  <c:v>49.48543171</c:v>
                </c:pt>
                <c:pt idx="54">
                  <c:v>52.49938086</c:v>
                </c:pt>
                <c:pt idx="55">
                  <c:v>46.52100711</c:v>
                </c:pt>
                <c:pt idx="56">
                  <c:v>45.77256613</c:v>
                </c:pt>
                <c:pt idx="57">
                  <c:v>43.69087372</c:v>
                </c:pt>
                <c:pt idx="58">
                  <c:v>45.15602829</c:v>
                </c:pt>
                <c:pt idx="59">
                  <c:v>43.72653796</c:v>
                </c:pt>
                <c:pt idx="60">
                  <c:v>44.53689712</c:v>
                </c:pt>
                <c:pt idx="61">
                  <c:v>47.00256567</c:v>
                </c:pt>
                <c:pt idx="62">
                  <c:v>59.66254981</c:v>
                </c:pt>
                <c:pt idx="63">
                  <c:v>53.58752526</c:v>
                </c:pt>
                <c:pt idx="64">
                  <c:v>50.39913203</c:v>
                </c:pt>
                <c:pt idx="65">
                  <c:v>51.02673061</c:v>
                </c:pt>
                <c:pt idx="66">
                  <c:v>49.23759633</c:v>
                </c:pt>
                <c:pt idx="67">
                  <c:v>48.3252206</c:v>
                </c:pt>
                <c:pt idx="68">
                  <c:v>46.02890176</c:v>
                </c:pt>
                <c:pt idx="69">
                  <c:v>48.15150662</c:v>
                </c:pt>
                <c:pt idx="70">
                  <c:v>48.69474995</c:v>
                </c:pt>
                <c:pt idx="71">
                  <c:v>58.14104169</c:v>
                </c:pt>
                <c:pt idx="72">
                  <c:v>57.28908527</c:v>
                </c:pt>
                <c:pt idx="73">
                  <c:v>56.98931302</c:v>
                </c:pt>
                <c:pt idx="74">
                  <c:v>58.39597835</c:v>
                </c:pt>
                <c:pt idx="75">
                  <c:v>52.53645607</c:v>
                </c:pt>
                <c:pt idx="76">
                  <c:v>48.40685167</c:v>
                </c:pt>
                <c:pt idx="77">
                  <c:v>50.9006392</c:v>
                </c:pt>
                <c:pt idx="78">
                  <c:v>55.53027223</c:v>
                </c:pt>
                <c:pt idx="79">
                  <c:v>55.53027223</c:v>
                </c:pt>
                <c:pt idx="80">
                  <c:v>49.51402322</c:v>
                </c:pt>
                <c:pt idx="81">
                  <c:v>60.73744584</c:v>
                </c:pt>
                <c:pt idx="82">
                  <c:v>55.33066187</c:v>
                </c:pt>
                <c:pt idx="83">
                  <c:v>51.6192422</c:v>
                </c:pt>
                <c:pt idx="84">
                  <c:v>48.57800265</c:v>
                </c:pt>
                <c:pt idx="85">
                  <c:v>46.31739863</c:v>
                </c:pt>
                <c:pt idx="86">
                  <c:v>43.89747452</c:v>
                </c:pt>
                <c:pt idx="87">
                  <c:v>41.55912889</c:v>
                </c:pt>
                <c:pt idx="88">
                  <c:v>37.99269803</c:v>
                </c:pt>
                <c:pt idx="89">
                  <c:v>39.8457894</c:v>
                </c:pt>
                <c:pt idx="90">
                  <c:v>45.67387784</c:v>
                </c:pt>
                <c:pt idx="91">
                  <c:v>47.32275791</c:v>
                </c:pt>
                <c:pt idx="92">
                  <c:v>41.05968533</c:v>
                </c:pt>
                <c:pt idx="93">
                  <c:v>49.97260484</c:v>
                </c:pt>
                <c:pt idx="94">
                  <c:v>49.74116394</c:v>
                </c:pt>
                <c:pt idx="95">
                  <c:v>47.83259969</c:v>
                </c:pt>
                <c:pt idx="96">
                  <c:v>49.65296065</c:v>
                </c:pt>
                <c:pt idx="97">
                  <c:v>45.95258221</c:v>
                </c:pt>
                <c:pt idx="98">
                  <c:v>44.06636529</c:v>
                </c:pt>
                <c:pt idx="99">
                  <c:v>41.32616231</c:v>
                </c:pt>
                <c:pt idx="100">
                  <c:v>51.59171301</c:v>
                </c:pt>
                <c:pt idx="101">
                  <c:v>39.46073739</c:v>
                </c:pt>
                <c:pt idx="102">
                  <c:v>39.30022675</c:v>
                </c:pt>
                <c:pt idx="103">
                  <c:v>35.56157084</c:v>
                </c:pt>
                <c:pt idx="104">
                  <c:v>35.83546887</c:v>
                </c:pt>
                <c:pt idx="105">
                  <c:v>35.5103712</c:v>
                </c:pt>
                <c:pt idx="106">
                  <c:v>37.93578962</c:v>
                </c:pt>
                <c:pt idx="107">
                  <c:v>39.16771836</c:v>
                </c:pt>
                <c:pt idx="108">
                  <c:v>35.21565326</c:v>
                </c:pt>
                <c:pt idx="109">
                  <c:v>35.54914868</c:v>
                </c:pt>
                <c:pt idx="110">
                  <c:v>35.54914868</c:v>
                </c:pt>
                <c:pt idx="111">
                  <c:v>34.72000663</c:v>
                </c:pt>
                <c:pt idx="112">
                  <c:v>31.19411035</c:v>
                </c:pt>
                <c:pt idx="113">
                  <c:v>32.82663228</c:v>
                </c:pt>
                <c:pt idx="114">
                  <c:v>29.95626769</c:v>
                </c:pt>
                <c:pt idx="115">
                  <c:v>34.48071946</c:v>
                </c:pt>
                <c:pt idx="116">
                  <c:v>30.10231028</c:v>
                </c:pt>
                <c:pt idx="117">
                  <c:v>30.10231028</c:v>
                </c:pt>
                <c:pt idx="118">
                  <c:v>33.50826754</c:v>
                </c:pt>
                <c:pt idx="119">
                  <c:v>42.55217124</c:v>
                </c:pt>
                <c:pt idx="120">
                  <c:v>41.78705963</c:v>
                </c:pt>
                <c:pt idx="121">
                  <c:v>37.00946502</c:v>
                </c:pt>
                <c:pt idx="122">
                  <c:v>36.33833229</c:v>
                </c:pt>
                <c:pt idx="123">
                  <c:v>43.01544498</c:v>
                </c:pt>
                <c:pt idx="124">
                  <c:v>46.69490651</c:v>
                </c:pt>
                <c:pt idx="125">
                  <c:v>50.74282671</c:v>
                </c:pt>
                <c:pt idx="126">
                  <c:v>60.64561847</c:v>
                </c:pt>
                <c:pt idx="127">
                  <c:v>55.53548392</c:v>
                </c:pt>
                <c:pt idx="128">
                  <c:v>52.19232836</c:v>
                </c:pt>
                <c:pt idx="129">
                  <c:v>55.32960359</c:v>
                </c:pt>
                <c:pt idx="130">
                  <c:v>65.89692199</c:v>
                </c:pt>
                <c:pt idx="131">
                  <c:v>63.89780239</c:v>
                </c:pt>
                <c:pt idx="132">
                  <c:v>66.98004463</c:v>
                </c:pt>
                <c:pt idx="133">
                  <c:v>73.83598538</c:v>
                </c:pt>
                <c:pt idx="134">
                  <c:v>74.72821935</c:v>
                </c:pt>
                <c:pt idx="135">
                  <c:v>79.698638</c:v>
                </c:pt>
                <c:pt idx="136">
                  <c:v>73.23537979</c:v>
                </c:pt>
                <c:pt idx="137">
                  <c:v>75.69742267</c:v>
                </c:pt>
                <c:pt idx="138">
                  <c:v>78.48965862</c:v>
                </c:pt>
                <c:pt idx="139">
                  <c:v>68.8497739</c:v>
                </c:pt>
                <c:pt idx="140">
                  <c:v>72.41362502</c:v>
                </c:pt>
                <c:pt idx="141">
                  <c:v>75.63062232</c:v>
                </c:pt>
                <c:pt idx="142">
                  <c:v>77.9672063</c:v>
                </c:pt>
                <c:pt idx="143">
                  <c:v>66.41682939</c:v>
                </c:pt>
                <c:pt idx="144">
                  <c:v>58.15375753</c:v>
                </c:pt>
                <c:pt idx="145">
                  <c:v>49.93710991</c:v>
                </c:pt>
                <c:pt idx="146">
                  <c:v>47.95647522</c:v>
                </c:pt>
                <c:pt idx="147">
                  <c:v>46.69673832</c:v>
                </c:pt>
                <c:pt idx="148">
                  <c:v>48.6341869</c:v>
                </c:pt>
                <c:pt idx="149">
                  <c:v>46.9126271</c:v>
                </c:pt>
                <c:pt idx="150">
                  <c:v>55.50641896</c:v>
                </c:pt>
                <c:pt idx="151">
                  <c:v>52.83987265</c:v>
                </c:pt>
                <c:pt idx="152">
                  <c:v>49.03461039</c:v>
                </c:pt>
                <c:pt idx="153">
                  <c:v>52.18126917</c:v>
                </c:pt>
                <c:pt idx="154">
                  <c:v>56.23446684</c:v>
                </c:pt>
                <c:pt idx="155">
                  <c:v>52.43026491</c:v>
                </c:pt>
                <c:pt idx="156">
                  <c:v>50.99223068</c:v>
                </c:pt>
                <c:pt idx="157">
                  <c:v>52.62479299</c:v>
                </c:pt>
                <c:pt idx="158">
                  <c:v>47.29258359</c:v>
                </c:pt>
                <c:pt idx="159">
                  <c:v>49.18296477</c:v>
                </c:pt>
                <c:pt idx="160">
                  <c:v>48.31215059</c:v>
                </c:pt>
                <c:pt idx="161">
                  <c:v>44.662419</c:v>
                </c:pt>
                <c:pt idx="162">
                  <c:v>40.99381944</c:v>
                </c:pt>
                <c:pt idx="163">
                  <c:v>38.22710709</c:v>
                </c:pt>
                <c:pt idx="164">
                  <c:v>37.71941374</c:v>
                </c:pt>
                <c:pt idx="165">
                  <c:v>40.76916946</c:v>
                </c:pt>
                <c:pt idx="166">
                  <c:v>44.66027307</c:v>
                </c:pt>
                <c:pt idx="167">
                  <c:v>43.75735669</c:v>
                </c:pt>
                <c:pt idx="168">
                  <c:v>44.27731211</c:v>
                </c:pt>
                <c:pt idx="169">
                  <c:v>48.22896258</c:v>
                </c:pt>
                <c:pt idx="170">
                  <c:v>46.82948732</c:v>
                </c:pt>
                <c:pt idx="171">
                  <c:v>43.36627265</c:v>
                </c:pt>
                <c:pt idx="172">
                  <c:v>44.13998213</c:v>
                </c:pt>
                <c:pt idx="173">
                  <c:v>43.34287772</c:v>
                </c:pt>
                <c:pt idx="174">
                  <c:v>42.35444307</c:v>
                </c:pt>
                <c:pt idx="175">
                  <c:v>42.18178432</c:v>
                </c:pt>
                <c:pt idx="176">
                  <c:v>41.99741153</c:v>
                </c:pt>
                <c:pt idx="177">
                  <c:v>47.21518113</c:v>
                </c:pt>
                <c:pt idx="178">
                  <c:v>41.30778001</c:v>
                </c:pt>
                <c:pt idx="179">
                  <c:v>42.79950521</c:v>
                </c:pt>
                <c:pt idx="180">
                  <c:v>45.05535214</c:v>
                </c:pt>
                <c:pt idx="181">
                  <c:v>45.05535214</c:v>
                </c:pt>
                <c:pt idx="182">
                  <c:v>42.0626637</c:v>
                </c:pt>
                <c:pt idx="183">
                  <c:v>38.88387753</c:v>
                </c:pt>
                <c:pt idx="184">
                  <c:v>45.03479343</c:v>
                </c:pt>
                <c:pt idx="185">
                  <c:v>47.36843829</c:v>
                </c:pt>
                <c:pt idx="186">
                  <c:v>45.51846004</c:v>
                </c:pt>
                <c:pt idx="187">
                  <c:v>21.85206901</c:v>
                </c:pt>
                <c:pt idx="188">
                  <c:v>20.10349699</c:v>
                </c:pt>
                <c:pt idx="189">
                  <c:v>19.8892552</c:v>
                </c:pt>
                <c:pt idx="190">
                  <c:v>18.12146959</c:v>
                </c:pt>
                <c:pt idx="191">
                  <c:v>17.96970203</c:v>
                </c:pt>
                <c:pt idx="192">
                  <c:v>17.59932584</c:v>
                </c:pt>
                <c:pt idx="193">
                  <c:v>17.16391898</c:v>
                </c:pt>
                <c:pt idx="194">
                  <c:v>16.77289799</c:v>
                </c:pt>
                <c:pt idx="195">
                  <c:v>18.20627441</c:v>
                </c:pt>
                <c:pt idx="196">
                  <c:v>17.36870473</c:v>
                </c:pt>
                <c:pt idx="197">
                  <c:v>23.2208424</c:v>
                </c:pt>
                <c:pt idx="198">
                  <c:v>22.20470841</c:v>
                </c:pt>
                <c:pt idx="199">
                  <c:v>20.43885109</c:v>
                </c:pt>
                <c:pt idx="200">
                  <c:v>20.74737314</c:v>
                </c:pt>
                <c:pt idx="201">
                  <c:v>22.68462879</c:v>
                </c:pt>
                <c:pt idx="202">
                  <c:v>22.38992843</c:v>
                </c:pt>
                <c:pt idx="203">
                  <c:v>21.68212557</c:v>
                </c:pt>
                <c:pt idx="204">
                  <c:v>21.26837319</c:v>
                </c:pt>
                <c:pt idx="205">
                  <c:v>24.74793289</c:v>
                </c:pt>
                <c:pt idx="206">
                  <c:v>27.80236313</c:v>
                </c:pt>
                <c:pt idx="207">
                  <c:v>27.50182609</c:v>
                </c:pt>
                <c:pt idx="208">
                  <c:v>25.98909368</c:v>
                </c:pt>
                <c:pt idx="209">
                  <c:v>33.47622964</c:v>
                </c:pt>
                <c:pt idx="210">
                  <c:v>29.57577645</c:v>
                </c:pt>
                <c:pt idx="211">
                  <c:v>28.04573831</c:v>
                </c:pt>
                <c:pt idx="212">
                  <c:v>27.89035484</c:v>
                </c:pt>
                <c:pt idx="213">
                  <c:v>26.77219312</c:v>
                </c:pt>
                <c:pt idx="214">
                  <c:v>25.81678138</c:v>
                </c:pt>
                <c:pt idx="215">
                  <c:v>25.49023573</c:v>
                </c:pt>
                <c:pt idx="216">
                  <c:v>27.94402081</c:v>
                </c:pt>
                <c:pt idx="217">
                  <c:v>45.67077902</c:v>
                </c:pt>
                <c:pt idx="218">
                  <c:v>52.5089221</c:v>
                </c:pt>
                <c:pt idx="219">
                  <c:v>48.55965731</c:v>
                </c:pt>
                <c:pt idx="220">
                  <c:v>56.33962777</c:v>
                </c:pt>
                <c:pt idx="221">
                  <c:v>62.7708814</c:v>
                </c:pt>
                <c:pt idx="222">
                  <c:v>52.13717121</c:v>
                </c:pt>
                <c:pt idx="223">
                  <c:v>49.9113476</c:v>
                </c:pt>
                <c:pt idx="224">
                  <c:v>48.29646625</c:v>
                </c:pt>
                <c:pt idx="225">
                  <c:v>46.670294</c:v>
                </c:pt>
                <c:pt idx="226">
                  <c:v>48.53639887</c:v>
                </c:pt>
                <c:pt idx="227">
                  <c:v>46.98708953</c:v>
                </c:pt>
                <c:pt idx="228">
                  <c:v>50.84906075</c:v>
                </c:pt>
                <c:pt idx="229">
                  <c:v>49.39583311</c:v>
                </c:pt>
                <c:pt idx="230">
                  <c:v>50.41327489</c:v>
                </c:pt>
                <c:pt idx="231">
                  <c:v>46.86190465</c:v>
                </c:pt>
                <c:pt idx="232">
                  <c:v>45.6257087</c:v>
                </c:pt>
                <c:pt idx="233">
                  <c:v>48.54902411</c:v>
                </c:pt>
                <c:pt idx="234">
                  <c:v>52.15055394</c:v>
                </c:pt>
                <c:pt idx="235">
                  <c:v>51.25884161</c:v>
                </c:pt>
                <c:pt idx="236">
                  <c:v>53.26679169</c:v>
                </c:pt>
                <c:pt idx="237">
                  <c:v>51.94978656</c:v>
                </c:pt>
                <c:pt idx="238">
                  <c:v>52.89055951</c:v>
                </c:pt>
                <c:pt idx="239">
                  <c:v>49.09494261</c:v>
                </c:pt>
                <c:pt idx="240">
                  <c:v>45.27760233</c:v>
                </c:pt>
                <c:pt idx="241">
                  <c:v>44.65441027</c:v>
                </c:pt>
                <c:pt idx="242">
                  <c:v>44.32589866</c:v>
                </c:pt>
                <c:pt idx="243">
                  <c:v>41.99681319</c:v>
                </c:pt>
                <c:pt idx="244">
                  <c:v>40.68137591</c:v>
                </c:pt>
                <c:pt idx="245">
                  <c:v>39.0354594</c:v>
                </c:pt>
                <c:pt idx="246">
                  <c:v>38.3667887</c:v>
                </c:pt>
                <c:pt idx="247">
                  <c:v>37.00161366</c:v>
                </c:pt>
                <c:pt idx="248">
                  <c:v>38.7615739</c:v>
                </c:pt>
                <c:pt idx="249">
                  <c:v>38.7615739</c:v>
                </c:pt>
                <c:pt idx="250">
                  <c:v>34.64568722</c:v>
                </c:pt>
              </c:numCache>
            </c:numRef>
          </c:val>
          <c:smooth val="0"/>
        </c:ser>
        <c:ser>
          <c:idx val="1"/>
          <c:order val="1"/>
          <c:tx>
            <c:v>Oversold (30)</c:v>
          </c:tx>
          <c:spPr>
            <a:ln xmlns:a="http://schemas.openxmlformats.org/drawingml/2006/main" w="6668">
              <a:solidFill>
                <a:srgbClr val="B99552"/>
              </a:solidFill>
            </a:ln>
          </c:spPr>
          <c:marker>
            <c:symbol val="none"/>
          </c:marker>
          <c:cat>
            <c:strRef>
              <c:f>'Chart Data'!$C$2:$C$252</c:f>
              <c:strCache>
                <c:ptCount val="251"/>
                <c:pt idx="0">
                  <c:v>2025-09-24</c:v>
                </c:pt>
                <c:pt idx="1">
                  <c:v>2025-09-25</c:v>
                </c:pt>
                <c:pt idx="2">
                  <c:v>2025-09-26</c:v>
                </c:pt>
                <c:pt idx="3">
                  <c:v>2025-09-29</c:v>
                </c:pt>
                <c:pt idx="4">
                  <c:v>2025-09-30</c:v>
                </c:pt>
                <c:pt idx="5">
                  <c:v>2025-10-01</c:v>
                </c:pt>
                <c:pt idx="6">
                  <c:v>2025-10-02</c:v>
                </c:pt>
                <c:pt idx="7">
                  <c:v>2025-10-03</c:v>
                </c:pt>
                <c:pt idx="8">
                  <c:v>2025-10-06</c:v>
                </c:pt>
                <c:pt idx="9">
                  <c:v>2025-10-07</c:v>
                </c:pt>
                <c:pt idx="10">
                  <c:v>2025-10-08</c:v>
                </c:pt>
                <c:pt idx="11">
                  <c:v>2025-10-09</c:v>
                </c:pt>
                <c:pt idx="12">
                  <c:v>2025-10-10</c:v>
                </c:pt>
                <c:pt idx="13">
                  <c:v>2025-10-13</c:v>
                </c:pt>
                <c:pt idx="14">
                  <c:v>2025-10-14</c:v>
                </c:pt>
                <c:pt idx="15">
                  <c:v>2025-10-15</c:v>
                </c:pt>
                <c:pt idx="16">
                  <c:v>2025-10-16</c:v>
                </c:pt>
                <c:pt idx="17">
                  <c:v>2025-10-17</c:v>
                </c:pt>
                <c:pt idx="18">
                  <c:v>2025-10-20</c:v>
                </c:pt>
                <c:pt idx="19">
                  <c:v>2025-10-21</c:v>
                </c:pt>
                <c:pt idx="20">
                  <c:v>2025-10-22</c:v>
                </c:pt>
                <c:pt idx="21">
                  <c:v>2025-10-23</c:v>
                </c:pt>
                <c:pt idx="22">
                  <c:v>2025-10-24</c:v>
                </c:pt>
                <c:pt idx="23">
                  <c:v>2025-10-27</c:v>
                </c:pt>
                <c:pt idx="24">
                  <c:v>2025-10-28</c:v>
                </c:pt>
                <c:pt idx="25">
                  <c:v>2025-10-29</c:v>
                </c:pt>
                <c:pt idx="26">
                  <c:v>2025-10-30</c:v>
                </c:pt>
                <c:pt idx="27">
                  <c:v>2025-10-31</c:v>
                </c:pt>
                <c:pt idx="28">
                  <c:v>2025-11-03</c:v>
                </c:pt>
                <c:pt idx="29">
                  <c:v>2025-11-04</c:v>
                </c:pt>
                <c:pt idx="30">
                  <c:v>2025-11-05</c:v>
                </c:pt>
                <c:pt idx="31">
                  <c:v>2025-11-06</c:v>
                </c:pt>
                <c:pt idx="32">
                  <c:v>2025-11-07</c:v>
                </c:pt>
                <c:pt idx="33">
                  <c:v>2025-11-10</c:v>
                </c:pt>
                <c:pt idx="34">
                  <c:v>2025-11-11</c:v>
                </c:pt>
                <c:pt idx="35">
                  <c:v>2025-11-12</c:v>
                </c:pt>
                <c:pt idx="36">
                  <c:v>2025-11-13</c:v>
                </c:pt>
                <c:pt idx="37">
                  <c:v>2025-11-14</c:v>
                </c:pt>
                <c:pt idx="38">
                  <c:v>2025-11-17</c:v>
                </c:pt>
                <c:pt idx="39">
                  <c:v>2025-11-18</c:v>
                </c:pt>
                <c:pt idx="40">
                  <c:v>2025-11-19</c:v>
                </c:pt>
                <c:pt idx="41">
                  <c:v>2025-11-20</c:v>
                </c:pt>
                <c:pt idx="42">
                  <c:v>2025-11-21</c:v>
                </c:pt>
                <c:pt idx="43">
                  <c:v>2025-11-24</c:v>
                </c:pt>
                <c:pt idx="44">
                  <c:v>2025-11-25</c:v>
                </c:pt>
                <c:pt idx="45">
                  <c:v>2025-11-26</c:v>
                </c:pt>
                <c:pt idx="46">
                  <c:v>2025-11-28</c:v>
                </c:pt>
                <c:pt idx="47">
                  <c:v>2025-12-01</c:v>
                </c:pt>
                <c:pt idx="48">
                  <c:v>2025-12-02</c:v>
                </c:pt>
                <c:pt idx="49">
                  <c:v>2025-12-03</c:v>
                </c:pt>
                <c:pt idx="50">
                  <c:v>2025-12-04</c:v>
                </c:pt>
                <c:pt idx="51">
                  <c:v>2025-12-05</c:v>
                </c:pt>
                <c:pt idx="52">
                  <c:v>2025-12-08</c:v>
                </c:pt>
                <c:pt idx="53">
                  <c:v>2025-12-09</c:v>
                </c:pt>
                <c:pt idx="54">
                  <c:v>2025-12-10</c:v>
                </c:pt>
                <c:pt idx="55">
                  <c:v>2025-12-11</c:v>
                </c:pt>
                <c:pt idx="56">
                  <c:v>2025-12-12</c:v>
                </c:pt>
                <c:pt idx="57">
                  <c:v>2025-12-15</c:v>
                </c:pt>
                <c:pt idx="58">
                  <c:v>2025-12-16</c:v>
                </c:pt>
                <c:pt idx="59">
                  <c:v>2025-12-17</c:v>
                </c:pt>
                <c:pt idx="60">
                  <c:v>2025-12-18</c:v>
                </c:pt>
                <c:pt idx="61">
                  <c:v>2025-12-19</c:v>
                </c:pt>
                <c:pt idx="62">
                  <c:v>2025-12-22</c:v>
                </c:pt>
                <c:pt idx="63">
                  <c:v>2025-12-23</c:v>
                </c:pt>
                <c:pt idx="64">
                  <c:v>2025-12-24</c:v>
                </c:pt>
                <c:pt idx="65">
                  <c:v>2025-12-26</c:v>
                </c:pt>
                <c:pt idx="66">
                  <c:v>2025-12-29</c:v>
                </c:pt>
                <c:pt idx="67">
                  <c:v>2025-12-30</c:v>
                </c:pt>
                <c:pt idx="68">
                  <c:v>2025-12-31</c:v>
                </c:pt>
                <c:pt idx="69">
                  <c:v>2026-01-02</c:v>
                </c:pt>
                <c:pt idx="70">
                  <c:v>2026-01-05</c:v>
                </c:pt>
                <c:pt idx="71">
                  <c:v>2026-01-06</c:v>
                </c:pt>
                <c:pt idx="72">
                  <c:v>2026-01-07</c:v>
                </c:pt>
                <c:pt idx="73">
                  <c:v>2026-01-08</c:v>
                </c:pt>
                <c:pt idx="74">
                  <c:v>2026-01-09</c:v>
                </c:pt>
                <c:pt idx="75">
                  <c:v>2026-01-12</c:v>
                </c:pt>
                <c:pt idx="76">
                  <c:v>2026-01-13</c:v>
                </c:pt>
                <c:pt idx="77">
                  <c:v>2026-01-14</c:v>
                </c:pt>
                <c:pt idx="78">
                  <c:v>2026-01-15</c:v>
                </c:pt>
                <c:pt idx="79">
                  <c:v>2026-01-16</c:v>
                </c:pt>
                <c:pt idx="80">
                  <c:v>2026-01-20</c:v>
                </c:pt>
                <c:pt idx="81">
                  <c:v>2026-01-21</c:v>
                </c:pt>
                <c:pt idx="82">
                  <c:v>2026-01-22</c:v>
                </c:pt>
                <c:pt idx="83">
                  <c:v>2026-01-23</c:v>
                </c:pt>
                <c:pt idx="84">
                  <c:v>2026-01-26</c:v>
                </c:pt>
                <c:pt idx="85">
                  <c:v>2026-01-27</c:v>
                </c:pt>
                <c:pt idx="86">
                  <c:v>2026-01-28</c:v>
                </c:pt>
                <c:pt idx="87">
                  <c:v>2026-01-29</c:v>
                </c:pt>
                <c:pt idx="88">
                  <c:v>2026-01-30</c:v>
                </c:pt>
                <c:pt idx="89">
                  <c:v>2026-02-02</c:v>
                </c:pt>
                <c:pt idx="90">
                  <c:v>2026-02-03</c:v>
                </c:pt>
                <c:pt idx="91">
                  <c:v>2026-02-04</c:v>
                </c:pt>
                <c:pt idx="92">
                  <c:v>2026-02-05</c:v>
                </c:pt>
                <c:pt idx="93">
                  <c:v>2026-02-06</c:v>
                </c:pt>
                <c:pt idx="94">
                  <c:v>2026-02-09</c:v>
                </c:pt>
                <c:pt idx="95">
                  <c:v>2026-02-10</c:v>
                </c:pt>
                <c:pt idx="96">
                  <c:v>2026-02-11</c:v>
                </c:pt>
                <c:pt idx="97">
                  <c:v>2026-02-12</c:v>
                </c:pt>
                <c:pt idx="98">
                  <c:v>2026-02-13</c:v>
                </c:pt>
                <c:pt idx="99">
                  <c:v>2026-02-17</c:v>
                </c:pt>
                <c:pt idx="100">
                  <c:v>2026-02-18</c:v>
                </c:pt>
                <c:pt idx="101">
                  <c:v>2026-02-19</c:v>
                </c:pt>
                <c:pt idx="102">
                  <c:v>2026-02-20</c:v>
                </c:pt>
                <c:pt idx="103">
                  <c:v>2026-02-23</c:v>
                </c:pt>
                <c:pt idx="104">
                  <c:v>2026-02-24</c:v>
                </c:pt>
                <c:pt idx="105">
                  <c:v>2026-02-25</c:v>
                </c:pt>
                <c:pt idx="106">
                  <c:v>2026-02-26</c:v>
                </c:pt>
                <c:pt idx="107">
                  <c:v>2026-02-27</c:v>
                </c:pt>
                <c:pt idx="108">
                  <c:v>2026-03-02</c:v>
                </c:pt>
                <c:pt idx="109">
                  <c:v>2026-03-03</c:v>
                </c:pt>
                <c:pt idx="110">
                  <c:v>2026-03-04</c:v>
                </c:pt>
                <c:pt idx="111">
                  <c:v>2026-03-05</c:v>
                </c:pt>
                <c:pt idx="112">
                  <c:v>2026-03-06</c:v>
                </c:pt>
                <c:pt idx="113">
                  <c:v>2026-03-09</c:v>
                </c:pt>
                <c:pt idx="114">
                  <c:v>2026-03-10</c:v>
                </c:pt>
                <c:pt idx="115">
                  <c:v>2026-03-11</c:v>
                </c:pt>
                <c:pt idx="116">
                  <c:v>2026-03-12</c:v>
                </c:pt>
                <c:pt idx="117">
                  <c:v>2026-03-13</c:v>
                </c:pt>
                <c:pt idx="118">
                  <c:v>2026-03-16</c:v>
                </c:pt>
                <c:pt idx="119">
                  <c:v>2026-03-17</c:v>
                </c:pt>
                <c:pt idx="120">
                  <c:v>2026-03-18</c:v>
                </c:pt>
                <c:pt idx="121">
                  <c:v>2026-03-19</c:v>
                </c:pt>
                <c:pt idx="122">
                  <c:v>2026-03-20</c:v>
                </c:pt>
                <c:pt idx="123">
                  <c:v>2026-03-23</c:v>
                </c:pt>
                <c:pt idx="124">
                  <c:v>2026-03-24</c:v>
                </c:pt>
                <c:pt idx="125">
                  <c:v>2026-03-25</c:v>
                </c:pt>
                <c:pt idx="126">
                  <c:v>2026-03-26</c:v>
                </c:pt>
                <c:pt idx="127">
                  <c:v>2026-03-27</c:v>
                </c:pt>
                <c:pt idx="128">
                  <c:v>2026-03-30</c:v>
                </c:pt>
                <c:pt idx="129">
                  <c:v>2026-03-31</c:v>
                </c:pt>
                <c:pt idx="130">
                  <c:v>2026-04-01</c:v>
                </c:pt>
                <c:pt idx="131">
                  <c:v>2026-04-02</c:v>
                </c:pt>
                <c:pt idx="132">
                  <c:v>2026-04-06</c:v>
                </c:pt>
                <c:pt idx="133">
                  <c:v>2026-04-07</c:v>
                </c:pt>
                <c:pt idx="134">
                  <c:v>2026-04-08</c:v>
                </c:pt>
                <c:pt idx="135">
                  <c:v>2026-04-09</c:v>
                </c:pt>
                <c:pt idx="136">
                  <c:v>2026-04-10</c:v>
                </c:pt>
                <c:pt idx="137">
                  <c:v>2026-04-13</c:v>
                </c:pt>
                <c:pt idx="138">
                  <c:v>2026-04-14</c:v>
                </c:pt>
                <c:pt idx="139">
                  <c:v>2026-04-15</c:v>
                </c:pt>
                <c:pt idx="140">
                  <c:v>2026-04-16</c:v>
                </c:pt>
                <c:pt idx="141">
                  <c:v>2026-04-17</c:v>
                </c:pt>
                <c:pt idx="142">
                  <c:v>2026-04-20</c:v>
                </c:pt>
                <c:pt idx="143">
                  <c:v>2026-04-21</c:v>
                </c:pt>
                <c:pt idx="144">
                  <c:v>2026-04-22</c:v>
                </c:pt>
                <c:pt idx="145">
                  <c:v>2026-04-23</c:v>
                </c:pt>
                <c:pt idx="146">
                  <c:v>2026-04-24</c:v>
                </c:pt>
                <c:pt idx="147">
                  <c:v>2026-04-27</c:v>
                </c:pt>
                <c:pt idx="148">
                  <c:v>2026-04-28</c:v>
                </c:pt>
                <c:pt idx="149">
                  <c:v>2026-04-29</c:v>
                </c:pt>
                <c:pt idx="150">
                  <c:v>2026-04-30</c:v>
                </c:pt>
                <c:pt idx="151">
                  <c:v>2026-05-01</c:v>
                </c:pt>
                <c:pt idx="152">
                  <c:v>2026-05-04</c:v>
                </c:pt>
                <c:pt idx="153">
                  <c:v>2026-05-05</c:v>
                </c:pt>
                <c:pt idx="154">
                  <c:v>2026-05-06</c:v>
                </c:pt>
                <c:pt idx="155">
                  <c:v>2026-05-07</c:v>
                </c:pt>
                <c:pt idx="156">
                  <c:v>2026-05-08</c:v>
                </c:pt>
                <c:pt idx="157">
                  <c:v>2026-05-11</c:v>
                </c:pt>
                <c:pt idx="158">
                  <c:v>2026-05-12</c:v>
                </c:pt>
                <c:pt idx="159">
                  <c:v>2026-05-13</c:v>
                </c:pt>
                <c:pt idx="160">
                  <c:v>2026-05-14</c:v>
                </c:pt>
                <c:pt idx="161">
                  <c:v>2026-05-15</c:v>
                </c:pt>
                <c:pt idx="162">
                  <c:v>2026-05-18</c:v>
                </c:pt>
                <c:pt idx="163">
                  <c:v>2026-05-19</c:v>
                </c:pt>
                <c:pt idx="164">
                  <c:v>2026-05-20</c:v>
                </c:pt>
                <c:pt idx="165">
                  <c:v>2026-05-21</c:v>
                </c:pt>
                <c:pt idx="166">
                  <c:v>2026-05-22</c:v>
                </c:pt>
                <c:pt idx="167">
                  <c:v>2026-05-26</c:v>
                </c:pt>
                <c:pt idx="168">
                  <c:v>2026-05-27</c:v>
                </c:pt>
                <c:pt idx="169">
                  <c:v>2026-05-28</c:v>
                </c:pt>
                <c:pt idx="170">
                  <c:v>2026-05-29</c:v>
                </c:pt>
                <c:pt idx="171">
                  <c:v>2026-06-01</c:v>
                </c:pt>
                <c:pt idx="172">
                  <c:v>2026-06-02</c:v>
                </c:pt>
                <c:pt idx="173">
                  <c:v>2026-06-03</c:v>
                </c:pt>
                <c:pt idx="174">
                  <c:v>2026-06-04</c:v>
                </c:pt>
                <c:pt idx="175">
                  <c:v>2026-06-05</c:v>
                </c:pt>
                <c:pt idx="176">
                  <c:v>2026-06-08</c:v>
                </c:pt>
                <c:pt idx="177">
                  <c:v>2026-06-09</c:v>
                </c:pt>
                <c:pt idx="178">
                  <c:v>2026-06-10</c:v>
                </c:pt>
                <c:pt idx="179">
                  <c:v>2026-06-11</c:v>
                </c:pt>
                <c:pt idx="180">
                  <c:v>2026-06-12</c:v>
                </c:pt>
                <c:pt idx="181">
                  <c:v>2026-06-15</c:v>
                </c:pt>
                <c:pt idx="182">
                  <c:v>2026-06-16</c:v>
                </c:pt>
                <c:pt idx="183">
                  <c:v>2026-06-17</c:v>
                </c:pt>
                <c:pt idx="184">
                  <c:v>2026-06-18</c:v>
                </c:pt>
                <c:pt idx="185">
                  <c:v>2026-06-22</c:v>
                </c:pt>
                <c:pt idx="186">
                  <c:v>2026-06-23</c:v>
                </c:pt>
                <c:pt idx="187">
                  <c:v>2026-06-24</c:v>
                </c:pt>
                <c:pt idx="188">
                  <c:v>2026-06-25</c:v>
                </c:pt>
                <c:pt idx="189">
                  <c:v>2026-06-26</c:v>
                </c:pt>
                <c:pt idx="190">
                  <c:v>2026-06-29</c:v>
                </c:pt>
                <c:pt idx="191">
                  <c:v>2026-06-30</c:v>
                </c:pt>
                <c:pt idx="192">
                  <c:v>2026-07-01</c:v>
                </c:pt>
                <c:pt idx="193">
                  <c:v>2026-07-02</c:v>
                </c:pt>
                <c:pt idx="194">
                  <c:v>2026-07-06</c:v>
                </c:pt>
                <c:pt idx="195">
                  <c:v>2026-07-07</c:v>
                </c:pt>
                <c:pt idx="196">
                  <c:v>2026-07-08</c:v>
                </c:pt>
                <c:pt idx="197">
                  <c:v>2026-07-09</c:v>
                </c:pt>
                <c:pt idx="198">
                  <c:v>2026-07-10</c:v>
                </c:pt>
                <c:pt idx="199">
                  <c:v>2026-07-13</c:v>
                </c:pt>
                <c:pt idx="200">
                  <c:v>2026-07-14</c:v>
                </c:pt>
                <c:pt idx="201">
                  <c:v>2026-07-15</c:v>
                </c:pt>
                <c:pt idx="202">
                  <c:v>2026-07-16</c:v>
                </c:pt>
                <c:pt idx="203">
                  <c:v>2026-07-17</c:v>
                </c:pt>
                <c:pt idx="204">
                  <c:v>2026-07-20</c:v>
                </c:pt>
                <c:pt idx="205">
                  <c:v>2026-07-21</c:v>
                </c:pt>
                <c:pt idx="206">
                  <c:v>2026-07-22</c:v>
                </c:pt>
                <c:pt idx="207">
                  <c:v>2026-07-23</c:v>
                </c:pt>
                <c:pt idx="208">
                  <c:v>2026-07-24</c:v>
                </c:pt>
                <c:pt idx="209">
                  <c:v>2026-07-27</c:v>
                </c:pt>
                <c:pt idx="210">
                  <c:v>2026-07-28</c:v>
                </c:pt>
                <c:pt idx="211">
                  <c:v>2026-07-29</c:v>
                </c:pt>
                <c:pt idx="212">
                  <c:v>2026-07-30</c:v>
                </c:pt>
                <c:pt idx="213">
                  <c:v>2026-07-31</c:v>
                </c:pt>
                <c:pt idx="214">
                  <c:v>2026-08-03</c:v>
                </c:pt>
                <c:pt idx="215">
                  <c:v>2026-08-04</c:v>
                </c:pt>
                <c:pt idx="216">
                  <c:v>2026-08-05</c:v>
                </c:pt>
                <c:pt idx="217">
                  <c:v>2026-08-06</c:v>
                </c:pt>
                <c:pt idx="218">
                  <c:v>2026-08-07</c:v>
                </c:pt>
                <c:pt idx="219">
                  <c:v>2026-08-10</c:v>
                </c:pt>
                <c:pt idx="220">
                  <c:v>2026-08-11</c:v>
                </c:pt>
                <c:pt idx="221">
                  <c:v>2026-08-12</c:v>
                </c:pt>
                <c:pt idx="222">
                  <c:v>2026-08-13</c:v>
                </c:pt>
                <c:pt idx="223">
                  <c:v>2026-08-14</c:v>
                </c:pt>
                <c:pt idx="224">
                  <c:v>2026-08-17</c:v>
                </c:pt>
                <c:pt idx="225">
                  <c:v>2026-08-18</c:v>
                </c:pt>
                <c:pt idx="226">
                  <c:v>2026-08-19</c:v>
                </c:pt>
                <c:pt idx="227">
                  <c:v>2026-08-20</c:v>
                </c:pt>
                <c:pt idx="228">
                  <c:v>2026-08-21</c:v>
                </c:pt>
                <c:pt idx="229">
                  <c:v>2026-08-24</c:v>
                </c:pt>
                <c:pt idx="230">
                  <c:v>2026-08-25</c:v>
                </c:pt>
                <c:pt idx="231">
                  <c:v>2026-08-26</c:v>
                </c:pt>
                <c:pt idx="232">
                  <c:v>2026-08-27</c:v>
                </c:pt>
                <c:pt idx="233">
                  <c:v>2026-08-28</c:v>
                </c:pt>
                <c:pt idx="234">
                  <c:v>2026-08-31</c:v>
                </c:pt>
                <c:pt idx="235">
                  <c:v>2026-09-01</c:v>
                </c:pt>
                <c:pt idx="236">
                  <c:v>2026-09-02</c:v>
                </c:pt>
                <c:pt idx="237">
                  <c:v>2026-09-03</c:v>
                </c:pt>
                <c:pt idx="238">
                  <c:v>2026-09-04</c:v>
                </c:pt>
                <c:pt idx="239">
                  <c:v>2026-09-08</c:v>
                </c:pt>
                <c:pt idx="240">
                  <c:v>2026-09-09</c:v>
                </c:pt>
                <c:pt idx="241">
                  <c:v>2026-09-10</c:v>
                </c:pt>
                <c:pt idx="242">
                  <c:v>2026-09-11</c:v>
                </c:pt>
                <c:pt idx="243">
                  <c:v>2026-09-14</c:v>
                </c:pt>
                <c:pt idx="244">
                  <c:v>2026-09-15</c:v>
                </c:pt>
                <c:pt idx="245">
                  <c:v>2026-09-16</c:v>
                </c:pt>
                <c:pt idx="246">
                  <c:v>2026-09-17</c:v>
                </c:pt>
                <c:pt idx="247">
                  <c:v>2026-09-18</c:v>
                </c:pt>
                <c:pt idx="248">
                  <c:v>2026-09-21</c:v>
                </c:pt>
                <c:pt idx="249">
                  <c:v>2026-09-22</c:v>
                </c:pt>
                <c:pt idx="250">
                  <c:v>2026-09-23</c:v>
                </c:pt>
              </c:strCache>
            </c:strRef>
          </c:cat>
          <c:val>
            <c:numRef>
              <c:f>'Chart Data'!$D$2:$D$252</c:f>
              <c:numCache>
                <c:formatCode>0</c:formatCode>
                <c:ptCount val="251"/>
                <c:pt idx="0">
                  <c:v>30</c:v>
                </c:pt>
                <c:pt idx="1">
                  <c:v>30</c:v>
                </c:pt>
                <c:pt idx="2">
                  <c:v>30</c:v>
                </c:pt>
                <c:pt idx="3">
                  <c:v>30</c:v>
                </c:pt>
                <c:pt idx="4">
                  <c:v>30</c:v>
                </c:pt>
                <c:pt idx="5">
                  <c:v>30</c:v>
                </c:pt>
                <c:pt idx="6">
                  <c:v>30</c:v>
                </c:pt>
                <c:pt idx="7">
                  <c:v>30</c:v>
                </c:pt>
                <c:pt idx="8">
                  <c:v>30</c:v>
                </c:pt>
                <c:pt idx="9">
                  <c:v>30</c:v>
                </c:pt>
                <c:pt idx="10">
                  <c:v>30</c:v>
                </c:pt>
                <c:pt idx="11">
                  <c:v>30</c:v>
                </c:pt>
                <c:pt idx="12">
                  <c:v>30</c:v>
                </c:pt>
                <c:pt idx="13">
                  <c:v>30</c:v>
                </c:pt>
                <c:pt idx="14">
                  <c:v>30</c:v>
                </c:pt>
                <c:pt idx="15">
                  <c:v>30</c:v>
                </c:pt>
                <c:pt idx="16">
                  <c:v>30</c:v>
                </c:pt>
                <c:pt idx="17">
                  <c:v>30</c:v>
                </c:pt>
                <c:pt idx="18">
                  <c:v>30</c:v>
                </c:pt>
                <c:pt idx="19">
                  <c:v>30</c:v>
                </c:pt>
                <c:pt idx="20">
                  <c:v>30</c:v>
                </c:pt>
                <c:pt idx="21">
                  <c:v>30</c:v>
                </c:pt>
                <c:pt idx="22">
                  <c:v>30</c:v>
                </c:pt>
                <c:pt idx="23">
                  <c:v>30</c:v>
                </c:pt>
                <c:pt idx="24">
                  <c:v>30</c:v>
                </c:pt>
                <c:pt idx="25">
                  <c:v>30</c:v>
                </c:pt>
                <c:pt idx="26">
                  <c:v>30</c:v>
                </c:pt>
                <c:pt idx="27">
                  <c:v>30</c:v>
                </c:pt>
                <c:pt idx="28">
                  <c:v>30</c:v>
                </c:pt>
                <c:pt idx="29">
                  <c:v>30</c:v>
                </c:pt>
                <c:pt idx="30">
                  <c:v>30</c:v>
                </c:pt>
                <c:pt idx="31">
                  <c:v>30</c:v>
                </c:pt>
                <c:pt idx="32">
                  <c:v>30</c:v>
                </c:pt>
                <c:pt idx="33">
                  <c:v>30</c:v>
                </c:pt>
                <c:pt idx="34">
                  <c:v>30</c:v>
                </c:pt>
                <c:pt idx="35">
                  <c:v>30</c:v>
                </c:pt>
                <c:pt idx="36">
                  <c:v>30</c:v>
                </c:pt>
                <c:pt idx="37">
                  <c:v>30</c:v>
                </c:pt>
                <c:pt idx="38">
                  <c:v>30</c:v>
                </c:pt>
                <c:pt idx="39">
                  <c:v>30</c:v>
                </c:pt>
                <c:pt idx="40">
                  <c:v>30</c:v>
                </c:pt>
                <c:pt idx="41">
                  <c:v>30</c:v>
                </c:pt>
                <c:pt idx="42">
                  <c:v>30</c:v>
                </c:pt>
                <c:pt idx="43">
                  <c:v>30</c:v>
                </c:pt>
                <c:pt idx="44">
                  <c:v>30</c:v>
                </c:pt>
                <c:pt idx="45">
                  <c:v>30</c:v>
                </c:pt>
                <c:pt idx="46">
                  <c:v>30</c:v>
                </c:pt>
                <c:pt idx="47">
                  <c:v>30</c:v>
                </c:pt>
                <c:pt idx="48">
                  <c:v>30</c:v>
                </c:pt>
                <c:pt idx="49">
                  <c:v>30</c:v>
                </c:pt>
                <c:pt idx="50">
                  <c:v>30</c:v>
                </c:pt>
                <c:pt idx="51">
                  <c:v>30</c:v>
                </c:pt>
                <c:pt idx="52">
                  <c:v>30</c:v>
                </c:pt>
                <c:pt idx="53">
                  <c:v>30</c:v>
                </c:pt>
                <c:pt idx="54">
                  <c:v>30</c:v>
                </c:pt>
                <c:pt idx="55">
                  <c:v>30</c:v>
                </c:pt>
                <c:pt idx="56">
                  <c:v>30</c:v>
                </c:pt>
                <c:pt idx="57">
                  <c:v>30</c:v>
                </c:pt>
                <c:pt idx="58">
                  <c:v>30</c:v>
                </c:pt>
                <c:pt idx="59">
                  <c:v>30</c:v>
                </c:pt>
                <c:pt idx="60">
                  <c:v>30</c:v>
                </c:pt>
                <c:pt idx="61">
                  <c:v>30</c:v>
                </c:pt>
                <c:pt idx="62">
                  <c:v>30</c:v>
                </c:pt>
                <c:pt idx="63">
                  <c:v>30</c:v>
                </c:pt>
                <c:pt idx="64">
                  <c:v>30</c:v>
                </c:pt>
                <c:pt idx="65">
                  <c:v>30</c:v>
                </c:pt>
                <c:pt idx="66">
                  <c:v>30</c:v>
                </c:pt>
                <c:pt idx="67">
                  <c:v>30</c:v>
                </c:pt>
                <c:pt idx="68">
                  <c:v>30</c:v>
                </c:pt>
                <c:pt idx="69">
                  <c:v>30</c:v>
                </c:pt>
                <c:pt idx="70">
                  <c:v>30</c:v>
                </c:pt>
                <c:pt idx="71">
                  <c:v>30</c:v>
                </c:pt>
                <c:pt idx="72">
                  <c:v>30</c:v>
                </c:pt>
                <c:pt idx="73">
                  <c:v>30</c:v>
                </c:pt>
                <c:pt idx="74">
                  <c:v>30</c:v>
                </c:pt>
                <c:pt idx="75">
                  <c:v>30</c:v>
                </c:pt>
                <c:pt idx="76">
                  <c:v>30</c:v>
                </c:pt>
                <c:pt idx="77">
                  <c:v>30</c:v>
                </c:pt>
                <c:pt idx="78">
                  <c:v>30</c:v>
                </c:pt>
                <c:pt idx="79">
                  <c:v>30</c:v>
                </c:pt>
                <c:pt idx="80">
                  <c:v>30</c:v>
                </c:pt>
                <c:pt idx="81">
                  <c:v>30</c:v>
                </c:pt>
                <c:pt idx="82">
                  <c:v>30</c:v>
                </c:pt>
                <c:pt idx="83">
                  <c:v>30</c:v>
                </c:pt>
                <c:pt idx="84">
                  <c:v>30</c:v>
                </c:pt>
                <c:pt idx="85">
                  <c:v>30</c:v>
                </c:pt>
                <c:pt idx="86">
                  <c:v>30</c:v>
                </c:pt>
                <c:pt idx="87">
                  <c:v>30</c:v>
                </c:pt>
                <c:pt idx="88">
                  <c:v>30</c:v>
                </c:pt>
                <c:pt idx="89">
                  <c:v>30</c:v>
                </c:pt>
                <c:pt idx="90">
                  <c:v>30</c:v>
                </c:pt>
                <c:pt idx="91">
                  <c:v>30</c:v>
                </c:pt>
                <c:pt idx="92">
                  <c:v>30</c:v>
                </c:pt>
                <c:pt idx="93">
                  <c:v>30</c:v>
                </c:pt>
                <c:pt idx="94">
                  <c:v>30</c:v>
                </c:pt>
                <c:pt idx="95">
                  <c:v>30</c:v>
                </c:pt>
                <c:pt idx="96">
                  <c:v>30</c:v>
                </c:pt>
                <c:pt idx="97">
                  <c:v>30</c:v>
                </c:pt>
                <c:pt idx="98">
                  <c:v>30</c:v>
                </c:pt>
                <c:pt idx="99">
                  <c:v>30</c:v>
                </c:pt>
                <c:pt idx="100">
                  <c:v>30</c:v>
                </c:pt>
                <c:pt idx="101">
                  <c:v>30</c:v>
                </c:pt>
                <c:pt idx="102">
                  <c:v>30</c:v>
                </c:pt>
                <c:pt idx="103">
                  <c:v>30</c:v>
                </c:pt>
                <c:pt idx="104">
                  <c:v>30</c:v>
                </c:pt>
                <c:pt idx="105">
                  <c:v>30</c:v>
                </c:pt>
                <c:pt idx="106">
                  <c:v>30</c:v>
                </c:pt>
                <c:pt idx="107">
                  <c:v>30</c:v>
                </c:pt>
                <c:pt idx="108">
                  <c:v>30</c:v>
                </c:pt>
                <c:pt idx="109">
                  <c:v>30</c:v>
                </c:pt>
                <c:pt idx="110">
                  <c:v>30</c:v>
                </c:pt>
                <c:pt idx="111">
                  <c:v>30</c:v>
                </c:pt>
                <c:pt idx="112">
                  <c:v>30</c:v>
                </c:pt>
                <c:pt idx="113">
                  <c:v>30</c:v>
                </c:pt>
                <c:pt idx="114">
                  <c:v>30</c:v>
                </c:pt>
                <c:pt idx="115">
                  <c:v>30</c:v>
                </c:pt>
                <c:pt idx="116">
                  <c:v>30</c:v>
                </c:pt>
                <c:pt idx="117">
                  <c:v>30</c:v>
                </c:pt>
                <c:pt idx="118">
                  <c:v>30</c:v>
                </c:pt>
                <c:pt idx="119">
                  <c:v>30</c:v>
                </c:pt>
                <c:pt idx="120">
                  <c:v>30</c:v>
                </c:pt>
                <c:pt idx="121">
                  <c:v>30</c:v>
                </c:pt>
                <c:pt idx="122">
                  <c:v>30</c:v>
                </c:pt>
                <c:pt idx="123">
                  <c:v>30</c:v>
                </c:pt>
                <c:pt idx="124">
                  <c:v>30</c:v>
                </c:pt>
                <c:pt idx="125">
                  <c:v>30</c:v>
                </c:pt>
                <c:pt idx="126">
                  <c:v>30</c:v>
                </c:pt>
                <c:pt idx="127">
                  <c:v>30</c:v>
                </c:pt>
                <c:pt idx="128">
                  <c:v>30</c:v>
                </c:pt>
                <c:pt idx="129">
                  <c:v>30</c:v>
                </c:pt>
                <c:pt idx="130">
                  <c:v>30</c:v>
                </c:pt>
                <c:pt idx="131">
                  <c:v>30</c:v>
                </c:pt>
                <c:pt idx="132">
                  <c:v>30</c:v>
                </c:pt>
                <c:pt idx="133">
                  <c:v>30</c:v>
                </c:pt>
                <c:pt idx="134">
                  <c:v>30</c:v>
                </c:pt>
                <c:pt idx="135">
                  <c:v>30</c:v>
                </c:pt>
                <c:pt idx="136">
                  <c:v>30</c:v>
                </c:pt>
                <c:pt idx="137">
                  <c:v>30</c:v>
                </c:pt>
                <c:pt idx="138">
                  <c:v>30</c:v>
                </c:pt>
                <c:pt idx="139">
                  <c:v>30</c:v>
                </c:pt>
                <c:pt idx="140">
                  <c:v>30</c:v>
                </c:pt>
                <c:pt idx="141">
                  <c:v>30</c:v>
                </c:pt>
                <c:pt idx="142">
                  <c:v>30</c:v>
                </c:pt>
                <c:pt idx="143">
                  <c:v>30</c:v>
                </c:pt>
                <c:pt idx="144">
                  <c:v>30</c:v>
                </c:pt>
                <c:pt idx="145">
                  <c:v>30</c:v>
                </c:pt>
                <c:pt idx="146">
                  <c:v>30</c:v>
                </c:pt>
                <c:pt idx="147">
                  <c:v>30</c:v>
                </c:pt>
                <c:pt idx="148">
                  <c:v>30</c:v>
                </c:pt>
                <c:pt idx="149">
                  <c:v>30</c:v>
                </c:pt>
                <c:pt idx="150">
                  <c:v>30</c:v>
                </c:pt>
                <c:pt idx="151">
                  <c:v>30</c:v>
                </c:pt>
                <c:pt idx="152">
                  <c:v>30</c:v>
                </c:pt>
                <c:pt idx="153">
                  <c:v>30</c:v>
                </c:pt>
                <c:pt idx="154">
                  <c:v>30</c:v>
                </c:pt>
                <c:pt idx="155">
                  <c:v>30</c:v>
                </c:pt>
                <c:pt idx="156">
                  <c:v>30</c:v>
                </c:pt>
                <c:pt idx="157">
                  <c:v>30</c:v>
                </c:pt>
                <c:pt idx="158">
                  <c:v>30</c:v>
                </c:pt>
                <c:pt idx="159">
                  <c:v>30</c:v>
                </c:pt>
                <c:pt idx="160">
                  <c:v>30</c:v>
                </c:pt>
                <c:pt idx="161">
                  <c:v>30</c:v>
                </c:pt>
                <c:pt idx="162">
                  <c:v>30</c:v>
                </c:pt>
                <c:pt idx="163">
                  <c:v>30</c:v>
                </c:pt>
                <c:pt idx="164">
                  <c:v>30</c:v>
                </c:pt>
                <c:pt idx="165">
                  <c:v>30</c:v>
                </c:pt>
                <c:pt idx="166">
                  <c:v>30</c:v>
                </c:pt>
                <c:pt idx="167">
                  <c:v>30</c:v>
                </c:pt>
                <c:pt idx="168">
                  <c:v>30</c:v>
                </c:pt>
                <c:pt idx="169">
                  <c:v>30</c:v>
                </c:pt>
                <c:pt idx="170">
                  <c:v>30</c:v>
                </c:pt>
                <c:pt idx="171">
                  <c:v>30</c:v>
                </c:pt>
                <c:pt idx="172">
                  <c:v>30</c:v>
                </c:pt>
                <c:pt idx="173">
                  <c:v>30</c:v>
                </c:pt>
                <c:pt idx="174">
                  <c:v>30</c:v>
                </c:pt>
                <c:pt idx="175">
                  <c:v>30</c:v>
                </c:pt>
                <c:pt idx="176">
                  <c:v>30</c:v>
                </c:pt>
                <c:pt idx="177">
                  <c:v>30</c:v>
                </c:pt>
                <c:pt idx="178">
                  <c:v>30</c:v>
                </c:pt>
                <c:pt idx="179">
                  <c:v>30</c:v>
                </c:pt>
                <c:pt idx="180">
                  <c:v>30</c:v>
                </c:pt>
                <c:pt idx="181">
                  <c:v>30</c:v>
                </c:pt>
                <c:pt idx="182">
                  <c:v>30</c:v>
                </c:pt>
                <c:pt idx="183">
                  <c:v>30</c:v>
                </c:pt>
                <c:pt idx="184">
                  <c:v>30</c:v>
                </c:pt>
                <c:pt idx="185">
                  <c:v>30</c:v>
                </c:pt>
                <c:pt idx="186">
                  <c:v>30</c:v>
                </c:pt>
                <c:pt idx="187">
                  <c:v>30</c:v>
                </c:pt>
                <c:pt idx="188">
                  <c:v>30</c:v>
                </c:pt>
                <c:pt idx="189">
                  <c:v>30</c:v>
                </c:pt>
                <c:pt idx="190">
                  <c:v>30</c:v>
                </c:pt>
                <c:pt idx="191">
                  <c:v>30</c:v>
                </c:pt>
                <c:pt idx="192">
                  <c:v>30</c:v>
                </c:pt>
                <c:pt idx="193">
                  <c:v>30</c:v>
                </c:pt>
                <c:pt idx="194">
                  <c:v>30</c:v>
                </c:pt>
                <c:pt idx="195">
                  <c:v>30</c:v>
                </c:pt>
                <c:pt idx="196">
                  <c:v>30</c:v>
                </c:pt>
                <c:pt idx="197">
                  <c:v>30</c:v>
                </c:pt>
                <c:pt idx="198">
                  <c:v>30</c:v>
                </c:pt>
                <c:pt idx="199">
                  <c:v>30</c:v>
                </c:pt>
                <c:pt idx="200">
                  <c:v>30</c:v>
                </c:pt>
                <c:pt idx="201">
                  <c:v>30</c:v>
                </c:pt>
                <c:pt idx="202">
                  <c:v>30</c:v>
                </c:pt>
                <c:pt idx="203">
                  <c:v>30</c:v>
                </c:pt>
                <c:pt idx="204">
                  <c:v>30</c:v>
                </c:pt>
                <c:pt idx="205">
                  <c:v>30</c:v>
                </c:pt>
                <c:pt idx="206">
                  <c:v>30</c:v>
                </c:pt>
                <c:pt idx="207">
                  <c:v>30</c:v>
                </c:pt>
                <c:pt idx="208">
                  <c:v>30</c:v>
                </c:pt>
                <c:pt idx="209">
                  <c:v>30</c:v>
                </c:pt>
                <c:pt idx="210">
                  <c:v>30</c:v>
                </c:pt>
                <c:pt idx="211">
                  <c:v>30</c:v>
                </c:pt>
                <c:pt idx="212">
                  <c:v>30</c:v>
                </c:pt>
                <c:pt idx="213">
                  <c:v>30</c:v>
                </c:pt>
                <c:pt idx="214">
                  <c:v>30</c:v>
                </c:pt>
                <c:pt idx="215">
                  <c:v>30</c:v>
                </c:pt>
                <c:pt idx="216">
                  <c:v>30</c:v>
                </c:pt>
                <c:pt idx="217">
                  <c:v>30</c:v>
                </c:pt>
                <c:pt idx="218">
                  <c:v>30</c:v>
                </c:pt>
                <c:pt idx="219">
                  <c:v>30</c:v>
                </c:pt>
                <c:pt idx="220">
                  <c:v>30</c:v>
                </c:pt>
                <c:pt idx="221">
                  <c:v>30</c:v>
                </c:pt>
                <c:pt idx="222">
                  <c:v>30</c:v>
                </c:pt>
                <c:pt idx="223">
                  <c:v>30</c:v>
                </c:pt>
                <c:pt idx="224">
                  <c:v>30</c:v>
                </c:pt>
                <c:pt idx="225">
                  <c:v>30</c:v>
                </c:pt>
                <c:pt idx="226">
                  <c:v>30</c:v>
                </c:pt>
                <c:pt idx="227">
                  <c:v>30</c:v>
                </c:pt>
                <c:pt idx="228">
                  <c:v>30</c:v>
                </c:pt>
                <c:pt idx="229">
                  <c:v>30</c:v>
                </c:pt>
                <c:pt idx="230">
                  <c:v>30</c:v>
                </c:pt>
                <c:pt idx="231">
                  <c:v>30</c:v>
                </c:pt>
                <c:pt idx="232">
                  <c:v>30</c:v>
                </c:pt>
                <c:pt idx="233">
                  <c:v>30</c:v>
                </c:pt>
                <c:pt idx="234">
                  <c:v>30</c:v>
                </c:pt>
                <c:pt idx="235">
                  <c:v>30</c:v>
                </c:pt>
                <c:pt idx="236">
                  <c:v>30</c:v>
                </c:pt>
                <c:pt idx="237">
                  <c:v>30</c:v>
                </c:pt>
                <c:pt idx="238">
                  <c:v>30</c:v>
                </c:pt>
                <c:pt idx="239">
                  <c:v>30</c:v>
                </c:pt>
                <c:pt idx="240">
                  <c:v>30</c:v>
                </c:pt>
                <c:pt idx="241">
                  <c:v>30</c:v>
                </c:pt>
                <c:pt idx="242">
                  <c:v>30</c:v>
                </c:pt>
                <c:pt idx="243">
                  <c:v>30</c:v>
                </c:pt>
                <c:pt idx="244">
                  <c:v>30</c:v>
                </c:pt>
                <c:pt idx="245">
                  <c:v>30</c:v>
                </c:pt>
                <c:pt idx="246">
                  <c:v>30</c:v>
                </c:pt>
                <c:pt idx="247">
                  <c:v>30</c:v>
                </c:pt>
                <c:pt idx="248">
                  <c:v>30</c:v>
                </c:pt>
                <c:pt idx="249">
                  <c:v>30</c:v>
                </c:pt>
                <c:pt idx="250">
                  <c:v>30</c:v>
                </c:pt>
              </c:numCache>
            </c:numRef>
          </c:val>
          <c:smooth val="0"/>
        </c:ser>
        <c:ser>
          <c:idx val="2"/>
          <c:order val="2"/>
          <c:tx>
            <c:v>Overbought (70)</c:v>
          </c:tx>
          <c:spPr>
            <a:ln xmlns:a="http://schemas.openxmlformats.org/drawingml/2006/main" w="6668">
              <a:solidFill>
                <a:srgbClr val="B99552"/>
              </a:solidFill>
            </a:ln>
          </c:spPr>
          <c:marker>
            <c:symbol val="none"/>
          </c:marker>
          <c:cat>
            <c:strRef>
              <c:f>'Chart Data'!$E$2:$E$252</c:f>
              <c:strCache>
                <c:ptCount val="251"/>
                <c:pt idx="0">
                  <c:v>2025-09-24</c:v>
                </c:pt>
                <c:pt idx="1">
                  <c:v>2025-09-25</c:v>
                </c:pt>
                <c:pt idx="2">
                  <c:v>2025-09-26</c:v>
                </c:pt>
                <c:pt idx="3">
                  <c:v>2025-09-29</c:v>
                </c:pt>
                <c:pt idx="4">
                  <c:v>2025-09-30</c:v>
                </c:pt>
                <c:pt idx="5">
                  <c:v>2025-10-01</c:v>
                </c:pt>
                <c:pt idx="6">
                  <c:v>2025-10-02</c:v>
                </c:pt>
                <c:pt idx="7">
                  <c:v>2025-10-03</c:v>
                </c:pt>
                <c:pt idx="8">
                  <c:v>2025-10-06</c:v>
                </c:pt>
                <c:pt idx="9">
                  <c:v>2025-10-07</c:v>
                </c:pt>
                <c:pt idx="10">
                  <c:v>2025-10-08</c:v>
                </c:pt>
                <c:pt idx="11">
                  <c:v>2025-10-09</c:v>
                </c:pt>
                <c:pt idx="12">
                  <c:v>2025-10-10</c:v>
                </c:pt>
                <c:pt idx="13">
                  <c:v>2025-10-13</c:v>
                </c:pt>
                <c:pt idx="14">
                  <c:v>2025-10-14</c:v>
                </c:pt>
                <c:pt idx="15">
                  <c:v>2025-10-15</c:v>
                </c:pt>
                <c:pt idx="16">
                  <c:v>2025-10-16</c:v>
                </c:pt>
                <c:pt idx="17">
                  <c:v>2025-10-17</c:v>
                </c:pt>
                <c:pt idx="18">
                  <c:v>2025-10-20</c:v>
                </c:pt>
                <c:pt idx="19">
                  <c:v>2025-10-21</c:v>
                </c:pt>
                <c:pt idx="20">
                  <c:v>2025-10-22</c:v>
                </c:pt>
                <c:pt idx="21">
                  <c:v>2025-10-23</c:v>
                </c:pt>
                <c:pt idx="22">
                  <c:v>2025-10-24</c:v>
                </c:pt>
                <c:pt idx="23">
                  <c:v>2025-10-27</c:v>
                </c:pt>
                <c:pt idx="24">
                  <c:v>2025-10-28</c:v>
                </c:pt>
                <c:pt idx="25">
                  <c:v>2025-10-29</c:v>
                </c:pt>
                <c:pt idx="26">
                  <c:v>2025-10-30</c:v>
                </c:pt>
                <c:pt idx="27">
                  <c:v>2025-10-31</c:v>
                </c:pt>
                <c:pt idx="28">
                  <c:v>2025-11-03</c:v>
                </c:pt>
                <c:pt idx="29">
                  <c:v>2025-11-04</c:v>
                </c:pt>
                <c:pt idx="30">
                  <c:v>2025-11-05</c:v>
                </c:pt>
                <c:pt idx="31">
                  <c:v>2025-11-06</c:v>
                </c:pt>
                <c:pt idx="32">
                  <c:v>2025-11-07</c:v>
                </c:pt>
                <c:pt idx="33">
                  <c:v>2025-11-10</c:v>
                </c:pt>
                <c:pt idx="34">
                  <c:v>2025-11-11</c:v>
                </c:pt>
                <c:pt idx="35">
                  <c:v>2025-11-12</c:v>
                </c:pt>
                <c:pt idx="36">
                  <c:v>2025-11-13</c:v>
                </c:pt>
                <c:pt idx="37">
                  <c:v>2025-11-14</c:v>
                </c:pt>
                <c:pt idx="38">
                  <c:v>2025-11-17</c:v>
                </c:pt>
                <c:pt idx="39">
                  <c:v>2025-11-18</c:v>
                </c:pt>
                <c:pt idx="40">
                  <c:v>2025-11-19</c:v>
                </c:pt>
                <c:pt idx="41">
                  <c:v>2025-11-20</c:v>
                </c:pt>
                <c:pt idx="42">
                  <c:v>2025-11-21</c:v>
                </c:pt>
                <c:pt idx="43">
                  <c:v>2025-11-24</c:v>
                </c:pt>
                <c:pt idx="44">
                  <c:v>2025-11-25</c:v>
                </c:pt>
                <c:pt idx="45">
                  <c:v>2025-11-26</c:v>
                </c:pt>
                <c:pt idx="46">
                  <c:v>2025-11-28</c:v>
                </c:pt>
                <c:pt idx="47">
                  <c:v>2025-12-01</c:v>
                </c:pt>
                <c:pt idx="48">
                  <c:v>2025-12-02</c:v>
                </c:pt>
                <c:pt idx="49">
                  <c:v>2025-12-03</c:v>
                </c:pt>
                <c:pt idx="50">
                  <c:v>2025-12-04</c:v>
                </c:pt>
                <c:pt idx="51">
                  <c:v>2025-12-05</c:v>
                </c:pt>
                <c:pt idx="52">
                  <c:v>2025-12-08</c:v>
                </c:pt>
                <c:pt idx="53">
                  <c:v>2025-12-09</c:v>
                </c:pt>
                <c:pt idx="54">
                  <c:v>2025-12-10</c:v>
                </c:pt>
                <c:pt idx="55">
                  <c:v>2025-12-11</c:v>
                </c:pt>
                <c:pt idx="56">
                  <c:v>2025-12-12</c:v>
                </c:pt>
                <c:pt idx="57">
                  <c:v>2025-12-15</c:v>
                </c:pt>
                <c:pt idx="58">
                  <c:v>2025-12-16</c:v>
                </c:pt>
                <c:pt idx="59">
                  <c:v>2025-12-17</c:v>
                </c:pt>
                <c:pt idx="60">
                  <c:v>2025-12-18</c:v>
                </c:pt>
                <c:pt idx="61">
                  <c:v>2025-12-19</c:v>
                </c:pt>
                <c:pt idx="62">
                  <c:v>2025-12-22</c:v>
                </c:pt>
                <c:pt idx="63">
                  <c:v>2025-12-23</c:v>
                </c:pt>
                <c:pt idx="64">
                  <c:v>2025-12-24</c:v>
                </c:pt>
                <c:pt idx="65">
                  <c:v>2025-12-26</c:v>
                </c:pt>
                <c:pt idx="66">
                  <c:v>2025-12-29</c:v>
                </c:pt>
                <c:pt idx="67">
                  <c:v>2025-12-30</c:v>
                </c:pt>
                <c:pt idx="68">
                  <c:v>2025-12-31</c:v>
                </c:pt>
                <c:pt idx="69">
                  <c:v>2026-01-02</c:v>
                </c:pt>
                <c:pt idx="70">
                  <c:v>2026-01-05</c:v>
                </c:pt>
                <c:pt idx="71">
                  <c:v>2026-01-06</c:v>
                </c:pt>
                <c:pt idx="72">
                  <c:v>2026-01-07</c:v>
                </c:pt>
                <c:pt idx="73">
                  <c:v>2026-01-08</c:v>
                </c:pt>
                <c:pt idx="74">
                  <c:v>2026-01-09</c:v>
                </c:pt>
                <c:pt idx="75">
                  <c:v>2026-01-12</c:v>
                </c:pt>
                <c:pt idx="76">
                  <c:v>2026-01-13</c:v>
                </c:pt>
                <c:pt idx="77">
                  <c:v>2026-01-14</c:v>
                </c:pt>
                <c:pt idx="78">
                  <c:v>2026-01-15</c:v>
                </c:pt>
                <c:pt idx="79">
                  <c:v>2026-01-16</c:v>
                </c:pt>
                <c:pt idx="80">
                  <c:v>2026-01-20</c:v>
                </c:pt>
                <c:pt idx="81">
                  <c:v>2026-01-21</c:v>
                </c:pt>
                <c:pt idx="82">
                  <c:v>2026-01-22</c:v>
                </c:pt>
                <c:pt idx="83">
                  <c:v>2026-01-23</c:v>
                </c:pt>
                <c:pt idx="84">
                  <c:v>2026-01-26</c:v>
                </c:pt>
                <c:pt idx="85">
                  <c:v>2026-01-27</c:v>
                </c:pt>
                <c:pt idx="86">
                  <c:v>2026-01-28</c:v>
                </c:pt>
                <c:pt idx="87">
                  <c:v>2026-01-29</c:v>
                </c:pt>
                <c:pt idx="88">
                  <c:v>2026-01-30</c:v>
                </c:pt>
                <c:pt idx="89">
                  <c:v>2026-02-02</c:v>
                </c:pt>
                <c:pt idx="90">
                  <c:v>2026-02-03</c:v>
                </c:pt>
                <c:pt idx="91">
                  <c:v>2026-02-04</c:v>
                </c:pt>
                <c:pt idx="92">
                  <c:v>2026-02-05</c:v>
                </c:pt>
                <c:pt idx="93">
                  <c:v>2026-02-06</c:v>
                </c:pt>
                <c:pt idx="94">
                  <c:v>2026-02-09</c:v>
                </c:pt>
                <c:pt idx="95">
                  <c:v>2026-02-10</c:v>
                </c:pt>
                <c:pt idx="96">
                  <c:v>2026-02-11</c:v>
                </c:pt>
                <c:pt idx="97">
                  <c:v>2026-02-12</c:v>
                </c:pt>
                <c:pt idx="98">
                  <c:v>2026-02-13</c:v>
                </c:pt>
                <c:pt idx="99">
                  <c:v>2026-02-17</c:v>
                </c:pt>
                <c:pt idx="100">
                  <c:v>2026-02-18</c:v>
                </c:pt>
                <c:pt idx="101">
                  <c:v>2026-02-19</c:v>
                </c:pt>
                <c:pt idx="102">
                  <c:v>2026-02-20</c:v>
                </c:pt>
                <c:pt idx="103">
                  <c:v>2026-02-23</c:v>
                </c:pt>
                <c:pt idx="104">
                  <c:v>2026-02-24</c:v>
                </c:pt>
                <c:pt idx="105">
                  <c:v>2026-02-25</c:v>
                </c:pt>
                <c:pt idx="106">
                  <c:v>2026-02-26</c:v>
                </c:pt>
                <c:pt idx="107">
                  <c:v>2026-02-27</c:v>
                </c:pt>
                <c:pt idx="108">
                  <c:v>2026-03-02</c:v>
                </c:pt>
                <c:pt idx="109">
                  <c:v>2026-03-03</c:v>
                </c:pt>
                <c:pt idx="110">
                  <c:v>2026-03-04</c:v>
                </c:pt>
                <c:pt idx="111">
                  <c:v>2026-03-05</c:v>
                </c:pt>
                <c:pt idx="112">
                  <c:v>2026-03-06</c:v>
                </c:pt>
                <c:pt idx="113">
                  <c:v>2026-03-09</c:v>
                </c:pt>
                <c:pt idx="114">
                  <c:v>2026-03-10</c:v>
                </c:pt>
                <c:pt idx="115">
                  <c:v>2026-03-11</c:v>
                </c:pt>
                <c:pt idx="116">
                  <c:v>2026-03-12</c:v>
                </c:pt>
                <c:pt idx="117">
                  <c:v>2026-03-13</c:v>
                </c:pt>
                <c:pt idx="118">
                  <c:v>2026-03-16</c:v>
                </c:pt>
                <c:pt idx="119">
                  <c:v>2026-03-17</c:v>
                </c:pt>
                <c:pt idx="120">
                  <c:v>2026-03-18</c:v>
                </c:pt>
                <c:pt idx="121">
                  <c:v>2026-03-19</c:v>
                </c:pt>
                <c:pt idx="122">
                  <c:v>2026-03-20</c:v>
                </c:pt>
                <c:pt idx="123">
                  <c:v>2026-03-23</c:v>
                </c:pt>
                <c:pt idx="124">
                  <c:v>2026-03-24</c:v>
                </c:pt>
                <c:pt idx="125">
                  <c:v>2026-03-25</c:v>
                </c:pt>
                <c:pt idx="126">
                  <c:v>2026-03-26</c:v>
                </c:pt>
                <c:pt idx="127">
                  <c:v>2026-03-27</c:v>
                </c:pt>
                <c:pt idx="128">
                  <c:v>2026-03-30</c:v>
                </c:pt>
                <c:pt idx="129">
                  <c:v>2026-03-31</c:v>
                </c:pt>
                <c:pt idx="130">
                  <c:v>2026-04-01</c:v>
                </c:pt>
                <c:pt idx="131">
                  <c:v>2026-04-02</c:v>
                </c:pt>
                <c:pt idx="132">
                  <c:v>2026-04-06</c:v>
                </c:pt>
                <c:pt idx="133">
                  <c:v>2026-04-07</c:v>
                </c:pt>
                <c:pt idx="134">
                  <c:v>2026-04-08</c:v>
                </c:pt>
                <c:pt idx="135">
                  <c:v>2026-04-09</c:v>
                </c:pt>
                <c:pt idx="136">
                  <c:v>2026-04-10</c:v>
                </c:pt>
                <c:pt idx="137">
                  <c:v>2026-04-13</c:v>
                </c:pt>
                <c:pt idx="138">
                  <c:v>2026-04-14</c:v>
                </c:pt>
                <c:pt idx="139">
                  <c:v>2026-04-15</c:v>
                </c:pt>
                <c:pt idx="140">
                  <c:v>2026-04-16</c:v>
                </c:pt>
                <c:pt idx="141">
                  <c:v>2026-04-17</c:v>
                </c:pt>
                <c:pt idx="142">
                  <c:v>2026-04-20</c:v>
                </c:pt>
                <c:pt idx="143">
                  <c:v>2026-04-21</c:v>
                </c:pt>
                <c:pt idx="144">
                  <c:v>2026-04-22</c:v>
                </c:pt>
                <c:pt idx="145">
                  <c:v>2026-04-23</c:v>
                </c:pt>
                <c:pt idx="146">
                  <c:v>2026-04-24</c:v>
                </c:pt>
                <c:pt idx="147">
                  <c:v>2026-04-27</c:v>
                </c:pt>
                <c:pt idx="148">
                  <c:v>2026-04-28</c:v>
                </c:pt>
                <c:pt idx="149">
                  <c:v>2026-04-29</c:v>
                </c:pt>
                <c:pt idx="150">
                  <c:v>2026-04-30</c:v>
                </c:pt>
                <c:pt idx="151">
                  <c:v>2026-05-01</c:v>
                </c:pt>
                <c:pt idx="152">
                  <c:v>2026-05-04</c:v>
                </c:pt>
                <c:pt idx="153">
                  <c:v>2026-05-05</c:v>
                </c:pt>
                <c:pt idx="154">
                  <c:v>2026-05-06</c:v>
                </c:pt>
                <c:pt idx="155">
                  <c:v>2026-05-07</c:v>
                </c:pt>
                <c:pt idx="156">
                  <c:v>2026-05-08</c:v>
                </c:pt>
                <c:pt idx="157">
                  <c:v>2026-05-11</c:v>
                </c:pt>
                <c:pt idx="158">
                  <c:v>2026-05-12</c:v>
                </c:pt>
                <c:pt idx="159">
                  <c:v>2026-05-13</c:v>
                </c:pt>
                <c:pt idx="160">
                  <c:v>2026-05-14</c:v>
                </c:pt>
                <c:pt idx="161">
                  <c:v>2026-05-15</c:v>
                </c:pt>
                <c:pt idx="162">
                  <c:v>2026-05-18</c:v>
                </c:pt>
                <c:pt idx="163">
                  <c:v>2026-05-19</c:v>
                </c:pt>
                <c:pt idx="164">
                  <c:v>2026-05-20</c:v>
                </c:pt>
                <c:pt idx="165">
                  <c:v>2026-05-21</c:v>
                </c:pt>
                <c:pt idx="166">
                  <c:v>2026-05-22</c:v>
                </c:pt>
                <c:pt idx="167">
                  <c:v>2026-05-26</c:v>
                </c:pt>
                <c:pt idx="168">
                  <c:v>2026-05-27</c:v>
                </c:pt>
                <c:pt idx="169">
                  <c:v>2026-05-28</c:v>
                </c:pt>
                <c:pt idx="170">
                  <c:v>2026-05-29</c:v>
                </c:pt>
                <c:pt idx="171">
                  <c:v>2026-06-01</c:v>
                </c:pt>
                <c:pt idx="172">
                  <c:v>2026-06-02</c:v>
                </c:pt>
                <c:pt idx="173">
                  <c:v>2026-06-03</c:v>
                </c:pt>
                <c:pt idx="174">
                  <c:v>2026-06-04</c:v>
                </c:pt>
                <c:pt idx="175">
                  <c:v>2026-06-05</c:v>
                </c:pt>
                <c:pt idx="176">
                  <c:v>2026-06-08</c:v>
                </c:pt>
                <c:pt idx="177">
                  <c:v>2026-06-09</c:v>
                </c:pt>
                <c:pt idx="178">
                  <c:v>2026-06-10</c:v>
                </c:pt>
                <c:pt idx="179">
                  <c:v>2026-06-11</c:v>
                </c:pt>
                <c:pt idx="180">
                  <c:v>2026-06-12</c:v>
                </c:pt>
                <c:pt idx="181">
                  <c:v>2026-06-15</c:v>
                </c:pt>
                <c:pt idx="182">
                  <c:v>2026-06-16</c:v>
                </c:pt>
                <c:pt idx="183">
                  <c:v>2026-06-17</c:v>
                </c:pt>
                <c:pt idx="184">
                  <c:v>2026-06-18</c:v>
                </c:pt>
                <c:pt idx="185">
                  <c:v>2026-06-22</c:v>
                </c:pt>
                <c:pt idx="186">
                  <c:v>2026-06-23</c:v>
                </c:pt>
                <c:pt idx="187">
                  <c:v>2026-06-24</c:v>
                </c:pt>
                <c:pt idx="188">
                  <c:v>2026-06-25</c:v>
                </c:pt>
                <c:pt idx="189">
                  <c:v>2026-06-26</c:v>
                </c:pt>
                <c:pt idx="190">
                  <c:v>2026-06-29</c:v>
                </c:pt>
                <c:pt idx="191">
                  <c:v>2026-06-30</c:v>
                </c:pt>
                <c:pt idx="192">
                  <c:v>2026-07-01</c:v>
                </c:pt>
                <c:pt idx="193">
                  <c:v>2026-07-02</c:v>
                </c:pt>
                <c:pt idx="194">
                  <c:v>2026-07-06</c:v>
                </c:pt>
                <c:pt idx="195">
                  <c:v>2026-07-07</c:v>
                </c:pt>
                <c:pt idx="196">
                  <c:v>2026-07-08</c:v>
                </c:pt>
                <c:pt idx="197">
                  <c:v>2026-07-09</c:v>
                </c:pt>
                <c:pt idx="198">
                  <c:v>2026-07-10</c:v>
                </c:pt>
                <c:pt idx="199">
                  <c:v>2026-07-13</c:v>
                </c:pt>
                <c:pt idx="200">
                  <c:v>2026-07-14</c:v>
                </c:pt>
                <c:pt idx="201">
                  <c:v>2026-07-15</c:v>
                </c:pt>
                <c:pt idx="202">
                  <c:v>2026-07-16</c:v>
                </c:pt>
                <c:pt idx="203">
                  <c:v>2026-07-17</c:v>
                </c:pt>
                <c:pt idx="204">
                  <c:v>2026-07-20</c:v>
                </c:pt>
                <c:pt idx="205">
                  <c:v>2026-07-21</c:v>
                </c:pt>
                <c:pt idx="206">
                  <c:v>2026-07-22</c:v>
                </c:pt>
                <c:pt idx="207">
                  <c:v>2026-07-23</c:v>
                </c:pt>
                <c:pt idx="208">
                  <c:v>2026-07-24</c:v>
                </c:pt>
                <c:pt idx="209">
                  <c:v>2026-07-27</c:v>
                </c:pt>
                <c:pt idx="210">
                  <c:v>2026-07-28</c:v>
                </c:pt>
                <c:pt idx="211">
                  <c:v>2026-07-29</c:v>
                </c:pt>
                <c:pt idx="212">
                  <c:v>2026-07-30</c:v>
                </c:pt>
                <c:pt idx="213">
                  <c:v>2026-07-31</c:v>
                </c:pt>
                <c:pt idx="214">
                  <c:v>2026-08-03</c:v>
                </c:pt>
                <c:pt idx="215">
                  <c:v>2026-08-04</c:v>
                </c:pt>
                <c:pt idx="216">
                  <c:v>2026-08-05</c:v>
                </c:pt>
                <c:pt idx="217">
                  <c:v>2026-08-06</c:v>
                </c:pt>
                <c:pt idx="218">
                  <c:v>2026-08-07</c:v>
                </c:pt>
                <c:pt idx="219">
                  <c:v>2026-08-10</c:v>
                </c:pt>
                <c:pt idx="220">
                  <c:v>2026-08-11</c:v>
                </c:pt>
                <c:pt idx="221">
                  <c:v>2026-08-12</c:v>
                </c:pt>
                <c:pt idx="222">
                  <c:v>2026-08-13</c:v>
                </c:pt>
                <c:pt idx="223">
                  <c:v>2026-08-14</c:v>
                </c:pt>
                <c:pt idx="224">
                  <c:v>2026-08-17</c:v>
                </c:pt>
                <c:pt idx="225">
                  <c:v>2026-08-18</c:v>
                </c:pt>
                <c:pt idx="226">
                  <c:v>2026-08-19</c:v>
                </c:pt>
                <c:pt idx="227">
                  <c:v>2026-08-20</c:v>
                </c:pt>
                <c:pt idx="228">
                  <c:v>2026-08-21</c:v>
                </c:pt>
                <c:pt idx="229">
                  <c:v>2026-08-24</c:v>
                </c:pt>
                <c:pt idx="230">
                  <c:v>2026-08-25</c:v>
                </c:pt>
                <c:pt idx="231">
                  <c:v>2026-08-26</c:v>
                </c:pt>
                <c:pt idx="232">
                  <c:v>2026-08-27</c:v>
                </c:pt>
                <c:pt idx="233">
                  <c:v>2026-08-28</c:v>
                </c:pt>
                <c:pt idx="234">
                  <c:v>2026-08-31</c:v>
                </c:pt>
                <c:pt idx="235">
                  <c:v>2026-09-01</c:v>
                </c:pt>
                <c:pt idx="236">
                  <c:v>2026-09-02</c:v>
                </c:pt>
                <c:pt idx="237">
                  <c:v>2026-09-03</c:v>
                </c:pt>
                <c:pt idx="238">
                  <c:v>2026-09-04</c:v>
                </c:pt>
                <c:pt idx="239">
                  <c:v>2026-09-08</c:v>
                </c:pt>
                <c:pt idx="240">
                  <c:v>2026-09-09</c:v>
                </c:pt>
                <c:pt idx="241">
                  <c:v>2026-09-10</c:v>
                </c:pt>
                <c:pt idx="242">
                  <c:v>2026-09-11</c:v>
                </c:pt>
                <c:pt idx="243">
                  <c:v>2026-09-14</c:v>
                </c:pt>
                <c:pt idx="244">
                  <c:v>2026-09-15</c:v>
                </c:pt>
                <c:pt idx="245">
                  <c:v>2026-09-16</c:v>
                </c:pt>
                <c:pt idx="246">
                  <c:v>2026-09-17</c:v>
                </c:pt>
                <c:pt idx="247">
                  <c:v>2026-09-18</c:v>
                </c:pt>
                <c:pt idx="248">
                  <c:v>2026-09-21</c:v>
                </c:pt>
                <c:pt idx="249">
                  <c:v>2026-09-22</c:v>
                </c:pt>
                <c:pt idx="250">
                  <c:v>2026-09-23</c:v>
                </c:pt>
              </c:strCache>
            </c:strRef>
          </c:cat>
          <c:val>
            <c:numRef>
              <c:f>'Chart Data'!$F$2:$F$252</c:f>
              <c:numCache>
                <c:formatCode>0</c:formatCode>
                <c:ptCount val="251"/>
                <c:pt idx="0">
                  <c:v>70</c:v>
                </c:pt>
                <c:pt idx="1">
                  <c:v>70</c:v>
                </c:pt>
                <c:pt idx="2">
                  <c:v>70</c:v>
                </c:pt>
                <c:pt idx="3">
                  <c:v>70</c:v>
                </c:pt>
                <c:pt idx="4">
                  <c:v>70</c:v>
                </c:pt>
                <c:pt idx="5">
                  <c:v>70</c:v>
                </c:pt>
                <c:pt idx="6">
                  <c:v>70</c:v>
                </c:pt>
                <c:pt idx="7">
                  <c:v>70</c:v>
                </c:pt>
                <c:pt idx="8">
                  <c:v>70</c:v>
                </c:pt>
                <c:pt idx="9">
                  <c:v>70</c:v>
                </c:pt>
                <c:pt idx="10">
                  <c:v>70</c:v>
                </c:pt>
                <c:pt idx="11">
                  <c:v>70</c:v>
                </c:pt>
                <c:pt idx="12">
                  <c:v>70</c:v>
                </c:pt>
                <c:pt idx="13">
                  <c:v>70</c:v>
                </c:pt>
                <c:pt idx="14">
                  <c:v>70</c:v>
                </c:pt>
                <c:pt idx="15">
                  <c:v>70</c:v>
                </c:pt>
                <c:pt idx="16">
                  <c:v>70</c:v>
                </c:pt>
                <c:pt idx="17">
                  <c:v>70</c:v>
                </c:pt>
                <c:pt idx="18">
                  <c:v>70</c:v>
                </c:pt>
                <c:pt idx="19">
                  <c:v>70</c:v>
                </c:pt>
                <c:pt idx="20">
                  <c:v>70</c:v>
                </c:pt>
                <c:pt idx="21">
                  <c:v>70</c:v>
                </c:pt>
                <c:pt idx="22">
                  <c:v>70</c:v>
                </c:pt>
                <c:pt idx="23">
                  <c:v>70</c:v>
                </c:pt>
                <c:pt idx="24">
                  <c:v>70</c:v>
                </c:pt>
                <c:pt idx="25">
                  <c:v>70</c:v>
                </c:pt>
                <c:pt idx="26">
                  <c:v>70</c:v>
                </c:pt>
                <c:pt idx="27">
                  <c:v>70</c:v>
                </c:pt>
                <c:pt idx="28">
                  <c:v>70</c:v>
                </c:pt>
                <c:pt idx="29">
                  <c:v>70</c:v>
                </c:pt>
                <c:pt idx="30">
                  <c:v>70</c:v>
                </c:pt>
                <c:pt idx="31">
                  <c:v>70</c:v>
                </c:pt>
                <c:pt idx="32">
                  <c:v>70</c:v>
                </c:pt>
                <c:pt idx="33">
                  <c:v>70</c:v>
                </c:pt>
                <c:pt idx="34">
                  <c:v>70</c:v>
                </c:pt>
                <c:pt idx="35">
                  <c:v>70</c:v>
                </c:pt>
                <c:pt idx="36">
                  <c:v>70</c:v>
                </c:pt>
                <c:pt idx="37">
                  <c:v>70</c:v>
                </c:pt>
                <c:pt idx="38">
                  <c:v>70</c:v>
                </c:pt>
                <c:pt idx="39">
                  <c:v>70</c:v>
                </c:pt>
                <c:pt idx="40">
                  <c:v>70</c:v>
                </c:pt>
                <c:pt idx="41">
                  <c:v>70</c:v>
                </c:pt>
                <c:pt idx="42">
                  <c:v>70</c:v>
                </c:pt>
                <c:pt idx="43">
                  <c:v>70</c:v>
                </c:pt>
                <c:pt idx="44">
                  <c:v>70</c:v>
                </c:pt>
                <c:pt idx="45">
                  <c:v>70</c:v>
                </c:pt>
                <c:pt idx="46">
                  <c:v>70</c:v>
                </c:pt>
                <c:pt idx="47">
                  <c:v>70</c:v>
                </c:pt>
                <c:pt idx="48">
                  <c:v>70</c:v>
                </c:pt>
                <c:pt idx="49">
                  <c:v>70</c:v>
                </c:pt>
                <c:pt idx="50">
                  <c:v>70</c:v>
                </c:pt>
                <c:pt idx="51">
                  <c:v>70</c:v>
                </c:pt>
                <c:pt idx="52">
                  <c:v>70</c:v>
                </c:pt>
                <c:pt idx="53">
                  <c:v>70</c:v>
                </c:pt>
                <c:pt idx="54">
                  <c:v>70</c:v>
                </c:pt>
                <c:pt idx="55">
                  <c:v>70</c:v>
                </c:pt>
                <c:pt idx="56">
                  <c:v>70</c:v>
                </c:pt>
                <c:pt idx="57">
                  <c:v>70</c:v>
                </c:pt>
                <c:pt idx="58">
                  <c:v>70</c:v>
                </c:pt>
                <c:pt idx="59">
                  <c:v>70</c:v>
                </c:pt>
                <c:pt idx="60">
                  <c:v>70</c:v>
                </c:pt>
                <c:pt idx="61">
                  <c:v>70</c:v>
                </c:pt>
                <c:pt idx="62">
                  <c:v>70</c:v>
                </c:pt>
                <c:pt idx="63">
                  <c:v>70</c:v>
                </c:pt>
                <c:pt idx="64">
                  <c:v>70</c:v>
                </c:pt>
                <c:pt idx="65">
                  <c:v>70</c:v>
                </c:pt>
                <c:pt idx="66">
                  <c:v>70</c:v>
                </c:pt>
                <c:pt idx="67">
                  <c:v>70</c:v>
                </c:pt>
                <c:pt idx="68">
                  <c:v>70</c:v>
                </c:pt>
                <c:pt idx="69">
                  <c:v>70</c:v>
                </c:pt>
                <c:pt idx="70">
                  <c:v>70</c:v>
                </c:pt>
                <c:pt idx="71">
                  <c:v>70</c:v>
                </c:pt>
                <c:pt idx="72">
                  <c:v>70</c:v>
                </c:pt>
                <c:pt idx="73">
                  <c:v>70</c:v>
                </c:pt>
                <c:pt idx="74">
                  <c:v>70</c:v>
                </c:pt>
                <c:pt idx="75">
                  <c:v>70</c:v>
                </c:pt>
                <c:pt idx="76">
                  <c:v>70</c:v>
                </c:pt>
                <c:pt idx="77">
                  <c:v>70</c:v>
                </c:pt>
                <c:pt idx="78">
                  <c:v>70</c:v>
                </c:pt>
                <c:pt idx="79">
                  <c:v>70</c:v>
                </c:pt>
                <c:pt idx="80">
                  <c:v>70</c:v>
                </c:pt>
                <c:pt idx="81">
                  <c:v>70</c:v>
                </c:pt>
                <c:pt idx="82">
                  <c:v>70</c:v>
                </c:pt>
                <c:pt idx="83">
                  <c:v>70</c:v>
                </c:pt>
                <c:pt idx="84">
                  <c:v>70</c:v>
                </c:pt>
                <c:pt idx="85">
                  <c:v>70</c:v>
                </c:pt>
                <c:pt idx="86">
                  <c:v>70</c:v>
                </c:pt>
                <c:pt idx="87">
                  <c:v>70</c:v>
                </c:pt>
                <c:pt idx="88">
                  <c:v>70</c:v>
                </c:pt>
                <c:pt idx="89">
                  <c:v>70</c:v>
                </c:pt>
                <c:pt idx="90">
                  <c:v>70</c:v>
                </c:pt>
                <c:pt idx="91">
                  <c:v>70</c:v>
                </c:pt>
                <c:pt idx="92">
                  <c:v>70</c:v>
                </c:pt>
                <c:pt idx="93">
                  <c:v>70</c:v>
                </c:pt>
                <c:pt idx="94">
                  <c:v>70</c:v>
                </c:pt>
                <c:pt idx="95">
                  <c:v>70</c:v>
                </c:pt>
                <c:pt idx="96">
                  <c:v>70</c:v>
                </c:pt>
                <c:pt idx="97">
                  <c:v>70</c:v>
                </c:pt>
                <c:pt idx="98">
                  <c:v>70</c:v>
                </c:pt>
                <c:pt idx="99">
                  <c:v>70</c:v>
                </c:pt>
                <c:pt idx="100">
                  <c:v>70</c:v>
                </c:pt>
                <c:pt idx="101">
                  <c:v>70</c:v>
                </c:pt>
                <c:pt idx="102">
                  <c:v>70</c:v>
                </c:pt>
                <c:pt idx="103">
                  <c:v>70</c:v>
                </c:pt>
                <c:pt idx="104">
                  <c:v>70</c:v>
                </c:pt>
                <c:pt idx="105">
                  <c:v>70</c:v>
                </c:pt>
                <c:pt idx="106">
                  <c:v>70</c:v>
                </c:pt>
                <c:pt idx="107">
                  <c:v>70</c:v>
                </c:pt>
                <c:pt idx="108">
                  <c:v>70</c:v>
                </c:pt>
                <c:pt idx="109">
                  <c:v>70</c:v>
                </c:pt>
                <c:pt idx="110">
                  <c:v>70</c:v>
                </c:pt>
                <c:pt idx="111">
                  <c:v>70</c:v>
                </c:pt>
                <c:pt idx="112">
                  <c:v>70</c:v>
                </c:pt>
                <c:pt idx="113">
                  <c:v>70</c:v>
                </c:pt>
                <c:pt idx="114">
                  <c:v>70</c:v>
                </c:pt>
                <c:pt idx="115">
                  <c:v>70</c:v>
                </c:pt>
                <c:pt idx="116">
                  <c:v>70</c:v>
                </c:pt>
                <c:pt idx="117">
                  <c:v>70</c:v>
                </c:pt>
                <c:pt idx="118">
                  <c:v>70</c:v>
                </c:pt>
                <c:pt idx="119">
                  <c:v>70</c:v>
                </c:pt>
                <c:pt idx="120">
                  <c:v>70</c:v>
                </c:pt>
                <c:pt idx="121">
                  <c:v>70</c:v>
                </c:pt>
                <c:pt idx="122">
                  <c:v>70</c:v>
                </c:pt>
                <c:pt idx="123">
                  <c:v>70</c:v>
                </c:pt>
                <c:pt idx="124">
                  <c:v>70</c:v>
                </c:pt>
                <c:pt idx="125">
                  <c:v>70</c:v>
                </c:pt>
                <c:pt idx="126">
                  <c:v>70</c:v>
                </c:pt>
                <c:pt idx="127">
                  <c:v>70</c:v>
                </c:pt>
                <c:pt idx="128">
                  <c:v>70</c:v>
                </c:pt>
                <c:pt idx="129">
                  <c:v>70</c:v>
                </c:pt>
                <c:pt idx="130">
                  <c:v>70</c:v>
                </c:pt>
                <c:pt idx="131">
                  <c:v>70</c:v>
                </c:pt>
                <c:pt idx="132">
                  <c:v>70</c:v>
                </c:pt>
                <c:pt idx="133">
                  <c:v>70</c:v>
                </c:pt>
                <c:pt idx="134">
                  <c:v>70</c:v>
                </c:pt>
                <c:pt idx="135">
                  <c:v>70</c:v>
                </c:pt>
                <c:pt idx="136">
                  <c:v>70</c:v>
                </c:pt>
                <c:pt idx="137">
                  <c:v>70</c:v>
                </c:pt>
                <c:pt idx="138">
                  <c:v>70</c:v>
                </c:pt>
                <c:pt idx="139">
                  <c:v>70</c:v>
                </c:pt>
                <c:pt idx="140">
                  <c:v>70</c:v>
                </c:pt>
                <c:pt idx="141">
                  <c:v>70</c:v>
                </c:pt>
                <c:pt idx="142">
                  <c:v>70</c:v>
                </c:pt>
                <c:pt idx="143">
                  <c:v>70</c:v>
                </c:pt>
                <c:pt idx="144">
                  <c:v>70</c:v>
                </c:pt>
                <c:pt idx="145">
                  <c:v>70</c:v>
                </c:pt>
                <c:pt idx="146">
                  <c:v>70</c:v>
                </c:pt>
                <c:pt idx="147">
                  <c:v>70</c:v>
                </c:pt>
                <c:pt idx="148">
                  <c:v>70</c:v>
                </c:pt>
                <c:pt idx="149">
                  <c:v>70</c:v>
                </c:pt>
                <c:pt idx="150">
                  <c:v>70</c:v>
                </c:pt>
                <c:pt idx="151">
                  <c:v>70</c:v>
                </c:pt>
                <c:pt idx="152">
                  <c:v>70</c:v>
                </c:pt>
                <c:pt idx="153">
                  <c:v>70</c:v>
                </c:pt>
                <c:pt idx="154">
                  <c:v>70</c:v>
                </c:pt>
                <c:pt idx="155">
                  <c:v>70</c:v>
                </c:pt>
                <c:pt idx="156">
                  <c:v>70</c:v>
                </c:pt>
                <c:pt idx="157">
                  <c:v>70</c:v>
                </c:pt>
                <c:pt idx="158">
                  <c:v>70</c:v>
                </c:pt>
                <c:pt idx="159">
                  <c:v>70</c:v>
                </c:pt>
                <c:pt idx="160">
                  <c:v>70</c:v>
                </c:pt>
                <c:pt idx="161">
                  <c:v>70</c:v>
                </c:pt>
                <c:pt idx="162">
                  <c:v>70</c:v>
                </c:pt>
                <c:pt idx="163">
                  <c:v>70</c:v>
                </c:pt>
                <c:pt idx="164">
                  <c:v>70</c:v>
                </c:pt>
                <c:pt idx="165">
                  <c:v>70</c:v>
                </c:pt>
                <c:pt idx="166">
                  <c:v>70</c:v>
                </c:pt>
                <c:pt idx="167">
                  <c:v>70</c:v>
                </c:pt>
                <c:pt idx="168">
                  <c:v>70</c:v>
                </c:pt>
                <c:pt idx="169">
                  <c:v>70</c:v>
                </c:pt>
                <c:pt idx="170">
                  <c:v>70</c:v>
                </c:pt>
                <c:pt idx="171">
                  <c:v>70</c:v>
                </c:pt>
                <c:pt idx="172">
                  <c:v>70</c:v>
                </c:pt>
                <c:pt idx="173">
                  <c:v>70</c:v>
                </c:pt>
                <c:pt idx="174">
                  <c:v>70</c:v>
                </c:pt>
                <c:pt idx="175">
                  <c:v>70</c:v>
                </c:pt>
                <c:pt idx="176">
                  <c:v>70</c:v>
                </c:pt>
                <c:pt idx="177">
                  <c:v>70</c:v>
                </c:pt>
                <c:pt idx="178">
                  <c:v>70</c:v>
                </c:pt>
                <c:pt idx="179">
                  <c:v>70</c:v>
                </c:pt>
                <c:pt idx="180">
                  <c:v>70</c:v>
                </c:pt>
                <c:pt idx="181">
                  <c:v>70</c:v>
                </c:pt>
                <c:pt idx="182">
                  <c:v>70</c:v>
                </c:pt>
                <c:pt idx="183">
                  <c:v>70</c:v>
                </c:pt>
                <c:pt idx="184">
                  <c:v>70</c:v>
                </c:pt>
                <c:pt idx="185">
                  <c:v>70</c:v>
                </c:pt>
                <c:pt idx="186">
                  <c:v>70</c:v>
                </c:pt>
                <c:pt idx="187">
                  <c:v>70</c:v>
                </c:pt>
                <c:pt idx="188">
                  <c:v>70</c:v>
                </c:pt>
                <c:pt idx="189">
                  <c:v>70</c:v>
                </c:pt>
                <c:pt idx="190">
                  <c:v>70</c:v>
                </c:pt>
                <c:pt idx="191">
                  <c:v>70</c:v>
                </c:pt>
                <c:pt idx="192">
                  <c:v>70</c:v>
                </c:pt>
                <c:pt idx="193">
                  <c:v>70</c:v>
                </c:pt>
                <c:pt idx="194">
                  <c:v>70</c:v>
                </c:pt>
                <c:pt idx="195">
                  <c:v>70</c:v>
                </c:pt>
                <c:pt idx="196">
                  <c:v>70</c:v>
                </c:pt>
                <c:pt idx="197">
                  <c:v>70</c:v>
                </c:pt>
                <c:pt idx="198">
                  <c:v>70</c:v>
                </c:pt>
                <c:pt idx="199">
                  <c:v>70</c:v>
                </c:pt>
                <c:pt idx="200">
                  <c:v>70</c:v>
                </c:pt>
                <c:pt idx="201">
                  <c:v>70</c:v>
                </c:pt>
                <c:pt idx="202">
                  <c:v>70</c:v>
                </c:pt>
                <c:pt idx="203">
                  <c:v>70</c:v>
                </c:pt>
                <c:pt idx="204">
                  <c:v>70</c:v>
                </c:pt>
                <c:pt idx="205">
                  <c:v>70</c:v>
                </c:pt>
                <c:pt idx="206">
                  <c:v>70</c:v>
                </c:pt>
                <c:pt idx="207">
                  <c:v>70</c:v>
                </c:pt>
                <c:pt idx="208">
                  <c:v>70</c:v>
                </c:pt>
                <c:pt idx="209">
                  <c:v>70</c:v>
                </c:pt>
                <c:pt idx="210">
                  <c:v>70</c:v>
                </c:pt>
                <c:pt idx="211">
                  <c:v>70</c:v>
                </c:pt>
                <c:pt idx="212">
                  <c:v>70</c:v>
                </c:pt>
                <c:pt idx="213">
                  <c:v>70</c:v>
                </c:pt>
                <c:pt idx="214">
                  <c:v>70</c:v>
                </c:pt>
                <c:pt idx="215">
                  <c:v>70</c:v>
                </c:pt>
                <c:pt idx="216">
                  <c:v>70</c:v>
                </c:pt>
                <c:pt idx="217">
                  <c:v>70</c:v>
                </c:pt>
                <c:pt idx="218">
                  <c:v>70</c:v>
                </c:pt>
                <c:pt idx="219">
                  <c:v>70</c:v>
                </c:pt>
                <c:pt idx="220">
                  <c:v>70</c:v>
                </c:pt>
                <c:pt idx="221">
                  <c:v>70</c:v>
                </c:pt>
                <c:pt idx="222">
                  <c:v>70</c:v>
                </c:pt>
                <c:pt idx="223">
                  <c:v>70</c:v>
                </c:pt>
                <c:pt idx="224">
                  <c:v>70</c:v>
                </c:pt>
                <c:pt idx="225">
                  <c:v>70</c:v>
                </c:pt>
                <c:pt idx="226">
                  <c:v>70</c:v>
                </c:pt>
                <c:pt idx="227">
                  <c:v>70</c:v>
                </c:pt>
                <c:pt idx="228">
                  <c:v>70</c:v>
                </c:pt>
                <c:pt idx="229">
                  <c:v>70</c:v>
                </c:pt>
                <c:pt idx="230">
                  <c:v>70</c:v>
                </c:pt>
                <c:pt idx="231">
                  <c:v>70</c:v>
                </c:pt>
                <c:pt idx="232">
                  <c:v>70</c:v>
                </c:pt>
                <c:pt idx="233">
                  <c:v>70</c:v>
                </c:pt>
                <c:pt idx="234">
                  <c:v>70</c:v>
                </c:pt>
                <c:pt idx="235">
                  <c:v>70</c:v>
                </c:pt>
                <c:pt idx="236">
                  <c:v>70</c:v>
                </c:pt>
                <c:pt idx="237">
                  <c:v>70</c:v>
                </c:pt>
                <c:pt idx="238">
                  <c:v>70</c:v>
                </c:pt>
                <c:pt idx="239">
                  <c:v>70</c:v>
                </c:pt>
                <c:pt idx="240">
                  <c:v>70</c:v>
                </c:pt>
                <c:pt idx="241">
                  <c:v>70</c:v>
                </c:pt>
                <c:pt idx="242">
                  <c:v>70</c:v>
                </c:pt>
                <c:pt idx="243">
                  <c:v>70</c:v>
                </c:pt>
                <c:pt idx="244">
                  <c:v>70</c:v>
                </c:pt>
                <c:pt idx="245">
                  <c:v>70</c:v>
                </c:pt>
                <c:pt idx="246">
                  <c:v>70</c:v>
                </c:pt>
                <c:pt idx="247">
                  <c:v>70</c:v>
                </c:pt>
                <c:pt idx="248">
                  <c:v>70</c:v>
                </c:pt>
                <c:pt idx="249">
                  <c:v>70</c:v>
                </c:pt>
                <c:pt idx="250">
                  <c:v>70</c:v>
                </c:pt>
              </c:numCache>
            </c:numRef>
          </c:val>
          <c:smooth val="0"/>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tickLblSkip val="42"/>
        <c:spPr>
          <a:ln xmlns:a="http://schemas.openxmlformats.org/drawingml/2006/main" w="4763">
            <a:solidFill>
              <a:srgbClr val="C8B997"/>
            </a:solidFill>
          </a:ln>
        </c:spPr>
        <c:txPr>
          <a:bodyPr xmlns:a="http://schemas.openxmlformats.org/drawingml/2006/main" anchorCtr="1"/>
          <a:lstStyle xmlns:a="http://schemas.openxmlformats.org/drawingml/2006/main"/>
          <a:p xmlns:a="http://schemas.openxmlformats.org/drawingml/2006/main">
            <a:pPr>
              <a:defRPr sz="900">
                <a:solidFill>
                  <a:srgbClr val="746F60"/>
                </a:solidFill>
                <a:latin typeface="Arial"/>
                <a:ea typeface="Arial"/>
                <a:cs typeface="Arial"/>
              </a:defRPr>
            </a:pPr>
          </a:p>
        </c:txPr>
        <c:crossAx val="48672768"/>
      </c:catAx>
      <c:valAx>
        <c:axId val="48672768"/>
        <c:scaling>
          <c:orientation val="minMax"/>
          <c:max val="100"/>
          <c:min val="0"/>
        </c:scaling>
        <c:delete val="0"/>
        <c:axPos val="l"/>
        <c:majorGridlines>
          <c:spPr>
            <a:ln xmlns:a="http://schemas.openxmlformats.org/drawingml/2006/main" w="4763">
              <a:solidFill>
                <a:srgbClr val="DDD2BC"/>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746F60"/>
                </a:solidFill>
                <a:latin typeface="Arial"/>
                <a:ea typeface="Arial"/>
                <a:cs typeface="Arial"/>
              </a:defRPr>
            </a:pPr>
          </a:p>
        </c:txPr>
        <c:crossAx val="48650112"/>
        <c:crossBetween val="between"/>
        <c:majorUnit val="50"/>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3.xml><?xml version="1.0" encoding="utf-8"?>
<c:chartSpace xmlns:c="http://schemas.openxmlformats.org/drawingml/2006/chart">
  <c:lang val="en-US"/>
  <c:chart>
    <c:plotArea>
      <c:barChart>
        <c:barDir val="col"/>
        <c:grouping val="clustered"/>
        <c:varyColors val="0"/>
        <c:ser>
          <c:idx val="0"/>
          <c:order val="0"/>
          <c:tx>
            <c:v>Q2 2026 / USD per transaction day</c:v>
          </c:tx>
          <c:spPr>
            <a:solidFill xmlns:a="http://schemas.openxmlformats.org/drawingml/2006/main">
              <a:srgbClr val="103B35"/>
            </a:solidFill>
            <a:ln xmlns:a="http://schemas.openxmlformats.org/drawingml/2006/main" w="28575">
              <a:solidFill>
                <a:srgbClr val="103B35"/>
              </a:solidFill>
            </a:ln>
          </c:spPr>
          <c:cat>
            <c:strRef>
              <c:f>'Chart Data'!$A$2:$A$4</c:f>
              <c:strCache>
                <c:ptCount val="3"/>
                <c:pt idx="0">
                  <c:v>Revenue/day</c:v>
                </c:pt>
                <c:pt idx="1">
                  <c:v>Direct cost/day</c:v>
                </c:pt>
                <c:pt idx="2">
                  <c:v>Difference</c:v>
                </c:pt>
              </c:strCache>
            </c:strRef>
          </c:cat>
          <c:val>
            <c:numRef>
              <c:f>'Chart Data'!$B$2:$B$4</c:f>
              <c:numCache>
                <c:formatCode>0.00</c:formatCode>
                <c:ptCount val="3"/>
                <c:pt idx="0">
                  <c:v>61.98</c:v>
                </c:pt>
                <c:pt idx="1">
                  <c:v>37.62</c:v>
                </c:pt>
                <c:pt idx="2">
                  <c:v>24.36</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74.37599999999999"/>
          <c:min val="0"/>
        </c:scaling>
        <c:delete val="0"/>
        <c:axPos val="l"/>
        <c:majorGridlines>
          <c:spPr>
            <a:ln xmlns:a="http://schemas.openxmlformats.org/drawingml/2006/main" w="6668">
              <a:solidFill>
                <a:srgbClr val="DDD2BC"/>
              </a:solidFill>
            </a:ln>
          </c:spPr>
        </c:majorGridlines>
        <c:numFmt formatCode="0.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4.xml><?xml version="1.0" encoding="utf-8"?>
<c:chartSpace xmlns:c="http://schemas.openxmlformats.org/drawingml/2006/chart">
  <c:lang val="en-US"/>
  <c:chart>
    <c:plotArea>
      <c:barChart>
        <c:barDir val="col"/>
        <c:grouping val="clustered"/>
        <c:varyColors val="0"/>
        <c:ser>
          <c:idx val="0"/>
          <c:order val="0"/>
          <c:tx>
            <c:v>Net depreciation / USD per average vehicle per month</c:v>
          </c:tx>
          <c:spPr>
            <a:solidFill xmlns:a="http://schemas.openxmlformats.org/drawingml/2006/main">
              <a:srgbClr val="103B35"/>
            </a:solidFill>
            <a:ln xmlns:a="http://schemas.openxmlformats.org/drawingml/2006/main" w="28575">
              <a:solidFill>
                <a:srgbClr val="103B35"/>
              </a:solidFill>
            </a:ln>
          </c:spPr>
          <c:cat>
            <c:strRef>
              <c:f>'Chart Data'!$A$2:$A$3</c:f>
              <c:strCache>
                <c:ptCount val="2"/>
                <c:pt idx="0">
                  <c:v>Q2 2025</c:v>
                </c:pt>
                <c:pt idx="1">
                  <c:v>Q2 2026</c:v>
                </c:pt>
              </c:strCache>
            </c:strRef>
          </c:cat>
          <c:val>
            <c:numRef>
              <c:f>'Chart Data'!$B$2:$B$3</c:f>
              <c:numCache>
                <c:formatCode>#,##0</c:formatCode>
                <c:ptCount val="2"/>
                <c:pt idx="0">
                  <c:v>256</c:v>
                </c:pt>
                <c:pt idx="1">
                  <c:v>302</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362.4"/>
          <c:min val="0"/>
        </c:scaling>
        <c:delete val="0"/>
        <c:axPos val="l"/>
        <c:majorGridlines>
          <c:spPr>
            <a:ln xmlns:a="http://schemas.openxmlformats.org/drawingml/2006/main" w="6668">
              <a:solidFill>
                <a:srgbClr val="DDD2BC"/>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5.xml><?xml version="1.0" encoding="utf-8"?>
<c:chartSpace xmlns:c="http://schemas.openxmlformats.org/drawingml/2006/chart">
  <c:lang val="en-US"/>
  <c:chart>
    <c:plotArea>
      <c:barChart>
        <c:barDir val="col"/>
        <c:grouping val="clustered"/>
        <c:varyColors val="0"/>
        <c:ser>
          <c:idx val="0"/>
          <c:order val="0"/>
          <c:tx>
            <c:v>Illustrative Q2 revenue increase / USD millions</c:v>
          </c:tx>
          <c:spPr>
            <a:solidFill xmlns:a="http://schemas.openxmlformats.org/drawingml/2006/main">
              <a:srgbClr val="103B35"/>
            </a:solidFill>
            <a:ln xmlns:a="http://schemas.openxmlformats.org/drawingml/2006/main" w="28575">
              <a:solidFill>
                <a:srgbClr val="103B35"/>
              </a:solidFill>
            </a:ln>
          </c:spPr>
          <c:cat>
            <c:strRef>
              <c:f>'Chart Data'!$A$2:$A$4</c:f>
              <c:strCache>
                <c:ptCount val="3"/>
                <c:pt idx="0">
                  <c:v>+1 percentage point</c:v>
                </c:pt>
                <c:pt idx="1">
                  <c:v>+2 points</c:v>
                </c:pt>
                <c:pt idx="2">
                  <c:v>+3 points</c:v>
                </c:pt>
              </c:strCache>
            </c:strRef>
          </c:cat>
          <c:val>
            <c:numRef>
              <c:f>'Chart Data'!$B$2:$B$4</c:f>
              <c:numCache>
                <c:formatCode>0.0</c:formatCode>
                <c:ptCount val="3"/>
                <c:pt idx="0">
                  <c:v>30.407226</c:v>
                </c:pt>
                <c:pt idx="1">
                  <c:v>60.814451</c:v>
                </c:pt>
                <c:pt idx="2">
                  <c:v>91.221677</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109.4660124"/>
          <c:min val="0"/>
        </c:scaling>
        <c:delete val="0"/>
        <c:axPos val="l"/>
        <c:majorGridlines>
          <c:spPr>
            <a:ln xmlns:a="http://schemas.openxmlformats.org/drawingml/2006/main" w="6668">
              <a:solidFill>
                <a:srgbClr val="DDD2BC"/>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6.xml><?xml version="1.0" encoding="utf-8"?>
<c:chartSpace xmlns:c="http://schemas.openxmlformats.org/drawingml/2006/chart">
  <c:lang val="en-US"/>
  <c:chart>
    <c:plotArea>
      <c:barChart>
        <c:barDir val="col"/>
        <c:grouping val="clustered"/>
        <c:varyColors val="0"/>
        <c:ser>
          <c:idx val="0"/>
          <c:order val="0"/>
          <c:tx>
            <c:v>Illustrative Q2 direct operating expense reduction / USD millions</c:v>
          </c:tx>
          <c:spPr>
            <a:solidFill xmlns:a="http://schemas.openxmlformats.org/drawingml/2006/main">
              <a:srgbClr val="103B35"/>
            </a:solidFill>
            <a:ln xmlns:a="http://schemas.openxmlformats.org/drawingml/2006/main" w="28575">
              <a:solidFill>
                <a:srgbClr val="103B35"/>
              </a:solidFill>
            </a:ln>
          </c:spPr>
          <c:cat>
            <c:strRef>
              <c:f>'Chart Data'!$A$2:$A$4</c:f>
              <c:strCache>
                <c:ptCount val="3"/>
                <c:pt idx="0">
                  <c:v>$0.50 per day</c:v>
                </c:pt>
                <c:pt idx="1">
                  <c:v>$1.00 per day</c:v>
                </c:pt>
                <c:pt idx="2">
                  <c:v>$1.50 per day</c:v>
                </c:pt>
              </c:strCache>
            </c:strRef>
          </c:cat>
          <c:val>
            <c:numRef>
              <c:f>'Chart Data'!$B$2:$B$4</c:f>
              <c:numCache>
                <c:formatCode>0.0</c:formatCode>
                <c:ptCount val="3"/>
                <c:pt idx="0">
                  <c:v>19.323</c:v>
                </c:pt>
                <c:pt idx="1">
                  <c:v>38.646</c:v>
                </c:pt>
                <c:pt idx="2">
                  <c:v>57.969</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69.5628"/>
          <c:min val="0"/>
        </c:scaling>
        <c:delete val="0"/>
        <c:axPos val="l"/>
        <c:majorGridlines>
          <c:spPr>
            <a:ln xmlns:a="http://schemas.openxmlformats.org/drawingml/2006/main" w="6668">
              <a:solidFill>
                <a:srgbClr val="DDD2BC"/>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7.xml><?xml version="1.0" encoding="utf-8"?>
<c:chartSpace xmlns:c="http://schemas.openxmlformats.org/drawingml/2006/chart">
  <c:lang val="en-US"/>
  <c:chart>
    <c:plotArea>
      <c:barChart>
        <c:barDir val="col"/>
        <c:grouping val="clustered"/>
        <c:varyColors val="0"/>
        <c:ser>
          <c:idx val="0"/>
          <c:order val="0"/>
          <c:tx>
            <c:v>Illustrative revenue per available car-day / USD</c:v>
          </c:tx>
          <c:spPr>
            <a:solidFill xmlns:a="http://schemas.openxmlformats.org/drawingml/2006/main">
              <a:srgbClr val="103B35"/>
            </a:solidFill>
            <a:ln xmlns:a="http://schemas.openxmlformats.org/drawingml/2006/main" w="28575">
              <a:solidFill>
                <a:srgbClr val="103B35"/>
              </a:solidFill>
            </a:ln>
          </c:spPr>
          <c:cat>
            <c:strRef>
              <c:f>'Chart Data'!$A$2:$A$3</c:f>
              <c:strCache>
                <c:ptCount val="2"/>
                <c:pt idx="0">
                  <c:v>80% at $60/day</c:v>
                </c:pt>
                <c:pt idx="1">
                  <c:v>90% at $50/day</c:v>
                </c:pt>
              </c:strCache>
            </c:strRef>
          </c:cat>
          <c:val>
            <c:numRef>
              <c:f>'Chart Data'!$B$2:$B$3</c:f>
              <c:numCache>
                <c:formatCode>0.0</c:formatCode>
                <c:ptCount val="2"/>
                <c:pt idx="0">
                  <c:v>48</c:v>
                </c:pt>
                <c:pt idx="1">
                  <c:v>45</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57.599999999999994"/>
          <c:min val="0"/>
        </c:scaling>
        <c:delete val="0"/>
        <c:axPos val="l"/>
        <c:majorGridlines>
          <c:spPr>
            <a:ln xmlns:a="http://schemas.openxmlformats.org/drawingml/2006/main" w="6668">
              <a:solidFill>
                <a:srgbClr val="DDD2BC"/>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8.xml><?xml version="1.0" encoding="utf-8"?>
<c:chartSpace xmlns:c="http://schemas.openxmlformats.org/drawingml/2006/chart">
  <c:lang val="en-US"/>
  <c:chart>
    <c:plotArea>
      <c:barChart>
        <c:barDir val="col"/>
        <c:grouping val="clustered"/>
        <c:varyColors val="0"/>
        <c:ser>
          <c:idx val="0"/>
          <c:order val="0"/>
          <c:tx>
            <c:v>Illustrative decline in net vehicle value, USD millions</c:v>
          </c:tx>
          <c:spPr>
            <a:solidFill xmlns:a="http://schemas.openxmlformats.org/drawingml/2006/main">
              <a:srgbClr val="103B35"/>
            </a:solidFill>
            <a:ln xmlns:a="http://schemas.openxmlformats.org/drawingml/2006/main" w="28575">
              <a:solidFill>
                <a:srgbClr val="103B35"/>
              </a:solidFill>
            </a:ln>
          </c:spPr>
          <c:cat>
            <c:strRef>
              <c:f>'Chart Data'!$A$2:$A$4</c:f>
              <c:strCache>
                <c:ptCount val="3"/>
                <c:pt idx="0">
                  <c:v>2% decline</c:v>
                </c:pt>
                <c:pt idx="1">
                  <c:v>5% decline</c:v>
                </c:pt>
                <c:pt idx="2">
                  <c:v>10% decline</c:v>
                </c:pt>
              </c:strCache>
            </c:strRef>
          </c:cat>
          <c:val>
            <c:numRef>
              <c:f>'Chart Data'!$B$2:$B$4</c:f>
              <c:numCache>
                <c:formatCode>#,##0</c:formatCode>
                <c:ptCount val="3"/>
                <c:pt idx="0">
                  <c:v>273.6</c:v>
                </c:pt>
                <c:pt idx="1">
                  <c:v>684</c:v>
                </c:pt>
                <c:pt idx="2">
                  <c:v>1368</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1641.6"/>
          <c:min val="0"/>
        </c:scaling>
        <c:delete val="0"/>
        <c:axPos val="l"/>
        <c:majorGridlines>
          <c:spPr>
            <a:ln xmlns:a="http://schemas.openxmlformats.org/drawingml/2006/main" w="6668">
              <a:solidFill>
                <a:srgbClr val="DDD2BC"/>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9.xml><?xml version="1.0" encoding="utf-8"?>
<c:chartSpace xmlns:c="http://schemas.openxmlformats.org/drawingml/2006/chart">
  <c:lang val="en-US"/>
  <c:chart>
    <c:plotArea>
      <c:barChart>
        <c:barDir val="col"/>
        <c:grouping val="clustered"/>
        <c:varyColors val="0"/>
        <c:ser>
          <c:idx val="0"/>
          <c:order val="0"/>
          <c:tx>
            <c:v>Nominal principal, USD millions</c:v>
          </c:tx>
          <c:spPr>
            <a:solidFill xmlns:a="http://schemas.openxmlformats.org/drawingml/2006/main">
              <a:srgbClr val="103B35"/>
            </a:solidFill>
            <a:ln xmlns:a="http://schemas.openxmlformats.org/drawingml/2006/main" w="28575">
              <a:solidFill>
                <a:srgbClr val="103B35"/>
              </a:solidFill>
            </a:ln>
          </c:spPr>
          <c:cat>
            <c:strRef>
              <c:f>'Chart Data'!$A$2:$A$7</c:f>
              <c:strCache>
                <c:ptCount val="6"/>
                <c:pt idx="0">
                  <c:v>2026 left</c:v>
                </c:pt>
                <c:pt idx="1">
                  <c:v>2027</c:v>
                </c:pt>
                <c:pt idx="2">
                  <c:v>2028</c:v>
                </c:pt>
                <c:pt idx="3">
                  <c:v>2029</c:v>
                </c:pt>
                <c:pt idx="4">
                  <c:v>2030</c:v>
                </c:pt>
                <c:pt idx="5">
                  <c:v>Later</c:v>
                </c:pt>
              </c:strCache>
            </c:strRef>
          </c:cat>
          <c:val>
            <c:numRef>
              <c:f>'Chart Data'!$B$2:$B$7</c:f>
              <c:numCache>
                <c:formatCode>#,##0</c:formatCode>
                <c:ptCount val="6"/>
                <c:pt idx="0">
                  <c:v>209</c:v>
                </c:pt>
                <c:pt idx="1">
                  <c:v>18</c:v>
                </c:pt>
                <c:pt idx="2">
                  <c:v>2757</c:v>
                </c:pt>
                <c:pt idx="3">
                  <c:v>2533</c:v>
                </c:pt>
                <c:pt idx="4">
                  <c:v>775</c:v>
                </c:pt>
                <c:pt idx="5">
                  <c:v>11</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3308.4"/>
          <c:min val="0"/>
        </c:scaling>
        <c:delete val="0"/>
        <c:axPos val="l"/>
        <c:majorGridlines>
          <c:spPr>
            <a:ln xmlns:a="http://schemas.openxmlformats.org/drawingml/2006/main" w="6668">
              <a:solidFill>
                <a:srgbClr val="DDD2BC"/>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10.xml><?xml version="1.0" encoding="utf-8"?>
<c:chartSpace xmlns:c="http://schemas.openxmlformats.org/drawingml/2006/chart">
  <c:lang val="en-US"/>
  <c:chart>
    <c:plotArea>
      <c:barChart>
        <c:barDir val="col"/>
        <c:grouping val="clustered"/>
        <c:varyColors val="0"/>
        <c:ser>
          <c:idx val="0"/>
          <c:order val="0"/>
          <c:tx>
            <c:v>Q2 non-GAAP EBITDA margin, percent</c:v>
          </c:tx>
          <c:spPr>
            <a:solidFill xmlns:a="http://schemas.openxmlformats.org/drawingml/2006/main">
              <a:srgbClr val="103B35"/>
            </a:solidFill>
            <a:ln xmlns:a="http://schemas.openxmlformats.org/drawingml/2006/main" w="28575">
              <a:solidFill>
                <a:srgbClr val="103B35"/>
              </a:solidFill>
            </a:ln>
          </c:spPr>
          <c:cat>
            <c:strRef>
              <c:f>'Chart Data'!$A$2:$A$3</c:f>
              <c:strCache>
                <c:ptCount val="2"/>
                <c:pt idx="0">
                  <c:v>Hertz</c:v>
                </c:pt>
                <c:pt idx="1">
                  <c:v>Avis Budget</c:v>
                </c:pt>
              </c:strCache>
            </c:strRef>
          </c:cat>
          <c:val>
            <c:numRef>
              <c:f>'Chart Data'!$B$2:$B$3</c:f>
              <c:numCache>
                <c:formatCode>0.00</c:formatCode>
                <c:ptCount val="2"/>
                <c:pt idx="0">
                  <c:v>3.38</c:v>
                </c:pt>
                <c:pt idx="1">
                  <c:v>9.54</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11.447999999999999"/>
          <c:min val="0"/>
        </c:scaling>
        <c:delete val="0"/>
        <c:axPos val="l"/>
        <c:majorGridlines>
          <c:spPr>
            <a:ln xmlns:a="http://schemas.openxmlformats.org/drawingml/2006/main" w="6668">
              <a:solidFill>
                <a:srgbClr val="DDD2BC"/>
              </a:solidFill>
            </a:ln>
          </c:spPr>
        </c:majorGridlines>
        <c:numFmt formatCode="0.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slide1.xml><?xml version="1.0" encoding="utf-8"?>
<p:sld xmlns:p="http://schemas.openxmlformats.org/presentationml/2006/main">
  <p:cSld>
    <p:bg>
      <p:bgPr>
        <a:solidFill xmlns:a="http://schemas.openxmlformats.org/drawingml/2006/main">
          <a:srgbClr val="081D1A"/>
        </a:solidFill>
      </p:bgPr>
    </p:bg>
    <p:spTree>
      <p:nvGrpSpPr>
        <p:cNvPr id="1" name=""/>
        <p:cNvGrpSpPr/>
        <p:nvPr/>
      </p:nvGrpSpPr>
      <p:grpSpPr>
        <a:xfrm xmlns:a="http://schemas.openxmlformats.org/drawingml/2006/main"/>
      </p:grpSpPr>
      <p:sp>
        <p:nvSpPr>
          <p:cNvPr id="11" name="text">
            <a:extLst xmlns:a="http://schemas.openxmlformats.org/drawingml/2006/main">
              <a:ext uri="{FF2B5EF4-FFF2-40B4-BE49-F238E27FC236}">
                <a16:creationId xmlns:a16="http://schemas.microsoft.com/office/drawing/2014/main" id="{EBDB5DAB-98BE-457D-8E5B-8DE2637E1CCC}"/>
              </a:ext>
            </a:extLst>
          </p:cNvPr>
          <p:cNvSpPr>
            <a:spLocks xmlns:a="http://schemas.openxmlformats.org/drawingml/2006/main" noGrp="1"/>
          </p:cNvSpPr>
          <p:nvPr/>
        </p:nvSpPr>
        <p:spPr>
          <a:xfrm xmlns:a="http://schemas.openxmlformats.org/drawingml/2006/main">
            <a:off x="533400" y="514350"/>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F0E5CF"/>
                </a:solidFill>
                <a:latin typeface="Arial"/>
                <a:ea typeface="Arial"/>
                <a:cs typeface="Arial"/>
              </a:defRPr>
            </a:pPr>
            <a:r>
              <a:rPr sz="1875" b="0" i="0">
                <a:solidFill>
                  <a:srgbClr val="F0E5CF"/>
                </a:solidFill>
                <a:latin typeface="Arial"/>
                <a:ea typeface="Arial"/>
                <a:cs typeface="Arial"/>
              </a:rPr>
              <a:t>Epoch</a:t>
            </a:r>
          </a:p>
        </p:txBody>
      </p:sp>
      <p:sp>
        <p:nvSpPr>
          <p:cNvPr id="2" name="text">
            <a:extLst xmlns:a="http://schemas.openxmlformats.org/drawingml/2006/main">
              <a:ext uri="{FF2B5EF4-FFF2-40B4-BE49-F238E27FC236}">
                <a16:creationId xmlns:a16="http://schemas.microsoft.com/office/drawing/2014/main" id="{188E471C-D715-48E1-B52F-16E5C97E49CE}"/>
              </a:ext>
            </a:extLst>
          </p:cNvPr>
          <p:cNvSpPr>
            <a:spLocks xmlns:a="http://schemas.openxmlformats.org/drawingml/2006/main" noGrp="1"/>
          </p:cNvSpPr>
          <p:nvPr/>
        </p:nvSpPr>
        <p:spPr>
          <a:xfrm xmlns:a="http://schemas.openxmlformats.org/drawingml/2006/main">
            <a:off x="1238250" y="504825"/>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79BEAF"/>
                </a:solidFill>
                <a:latin typeface="Georgia"/>
                <a:ea typeface="Georgia"/>
                <a:cs typeface="Georgia"/>
              </a:defRPr>
            </a:pPr>
            <a:r>
              <a:rPr sz="2025" b="0" i="1">
                <a:solidFill>
                  <a:srgbClr val="79BEAF"/>
                </a:solidFill>
                <a:latin typeface="Georgia"/>
                <a:ea typeface="Georgia"/>
                <a:cs typeface="Georgia"/>
              </a:rPr>
              <a:t>X</a:t>
            </a:r>
          </a:p>
        </p:txBody>
      </p:sp>
      <p:sp>
        <p:nvSpPr>
          <p:cNvPr id="3" name="text">
            <a:extLst xmlns:a="http://schemas.openxmlformats.org/drawingml/2006/main">
              <a:ext uri="{FF2B5EF4-FFF2-40B4-BE49-F238E27FC236}">
                <a16:creationId xmlns:a16="http://schemas.microsoft.com/office/drawing/2014/main" id="{99750ABA-DF64-4741-B88F-90115273CC22}"/>
              </a:ext>
            </a:extLst>
          </p:cNvPr>
          <p:cNvSpPr>
            <a:spLocks xmlns:a="http://schemas.openxmlformats.org/drawingml/2006/main" noGrp="1"/>
          </p:cNvSpPr>
          <p:nvPr/>
        </p:nvSpPr>
        <p:spPr>
          <a:xfrm xmlns:a="http://schemas.openxmlformats.org/drawingml/2006/main">
            <a:off x="533400" y="1381125"/>
            <a:ext cx="11001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75" b="0" i="0">
                <a:solidFill>
                  <a:srgbClr val="B99552"/>
                </a:solidFill>
                <a:latin typeface="Arial"/>
                <a:ea typeface="Arial"/>
                <a:cs typeface="Arial"/>
              </a:defRPr>
            </a:pPr>
            <a:r>
              <a:rPr sz="1575" b="0" i="0">
                <a:solidFill>
                  <a:srgbClr val="B99552"/>
                </a:solidFill>
                <a:latin typeface="Arial"/>
                <a:ea typeface="Arial"/>
                <a:cs typeface="Arial"/>
              </a:rPr>
              <a:t>FIELD TAPE / HERTZ GLOBAL / HTZ</a:t>
            </a:r>
          </a:p>
        </p:txBody>
      </p:sp>
      <p:sp>
        <p:nvSpPr>
          <p:cNvPr id="4" name="title">
            <a:extLst xmlns:a="http://schemas.openxmlformats.org/drawingml/2006/main">
              <a:ext uri="{FF2B5EF4-FFF2-40B4-BE49-F238E27FC236}">
                <a16:creationId xmlns:a16="http://schemas.microsoft.com/office/drawing/2014/main" id="{16815752-8DC1-413C-B2D2-D0CBCBC0C61D}"/>
              </a:ext>
            </a:extLst>
          </p:cNvPr>
          <p:cNvSpPr>
            <a:spLocks xmlns:a="http://schemas.openxmlformats.org/drawingml/2006/main" noGrp="1"/>
          </p:cNvSpPr>
          <p:nvPr/>
        </p:nvSpPr>
        <p:spPr>
          <a:xfrm xmlns:a="http://schemas.openxmlformats.org/drawingml/2006/main">
            <a:off x="533400" y="2143125"/>
            <a:ext cx="48101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975" b="0" i="0">
                <a:solidFill>
                  <a:srgbClr val="F0E5CF"/>
                </a:solidFill>
                <a:latin typeface="Georgia"/>
                <a:ea typeface="Georgia"/>
                <a:cs typeface="Georgia"/>
              </a:defRPr>
            </a:pPr>
            <a:r>
              <a:rPr sz="3975" b="0" i="0">
                <a:solidFill>
                  <a:srgbClr val="F0E5CF"/>
                </a:solidFill>
                <a:latin typeface="Georgia"/>
                <a:ea typeface="Georgia"/>
                <a:cs typeface="Georgia"/>
              </a:rPr>
              <a:t>After Hours.</a:t>
            </a:r>
          </a:p>
        </p:txBody>
      </p:sp>
      <p:sp>
        <p:nvSpPr>
          <p:cNvPr id="5" name="hero">
            <a:extLst xmlns:a="http://schemas.openxmlformats.org/drawingml/2006/main">
              <a:ext uri="{FF2B5EF4-FFF2-40B4-BE49-F238E27FC236}">
                <a16:creationId xmlns:a16="http://schemas.microsoft.com/office/drawing/2014/main" id="{CB0A9BFF-D9B6-4AA1-BE53-1B7B9BED73ED}"/>
              </a:ext>
            </a:extLst>
          </p:cNvPr>
          <p:cNvSpPr>
            <a:spLocks xmlns:a="http://schemas.openxmlformats.org/drawingml/2006/main" noGrp="1"/>
          </p:cNvSpPr>
          <p:nvPr/>
        </p:nvSpPr>
        <p:spPr>
          <a:xfrm xmlns:a="http://schemas.openxmlformats.org/drawingml/2006/main">
            <a:off x="476250" y="2914650"/>
            <a:ext cx="4857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7350" b="0" i="0">
                <a:solidFill>
                  <a:srgbClr val="F0E5CF"/>
                </a:solidFill>
                <a:latin typeface="Georgia"/>
                <a:ea typeface="Georgia"/>
                <a:cs typeface="Georgia"/>
              </a:defRPr>
            </a:pPr>
            <a:r>
              <a:rPr sz="7350" b="0" i="0">
                <a:solidFill>
                  <a:srgbClr val="F0E5CF"/>
                </a:solidFill>
                <a:latin typeface="Georgia"/>
                <a:ea typeface="Georgia"/>
                <a:cs typeface="Georgia"/>
              </a:rPr>
              <a:t>HERTZ</a:t>
            </a:r>
          </a:p>
        </p:txBody>
      </p:sp>
      <p:sp>
        <p:nvSpPr>
          <p:cNvPr id="6" name="text">
            <a:extLst xmlns:a="http://schemas.openxmlformats.org/drawingml/2006/main">
              <a:ext uri="{FF2B5EF4-FFF2-40B4-BE49-F238E27FC236}">
                <a16:creationId xmlns:a16="http://schemas.microsoft.com/office/drawing/2014/main" id="{E79E9247-28F3-46B0-B7AE-62EEFE45ABD8}"/>
              </a:ext>
            </a:extLst>
          </p:cNvPr>
          <p:cNvSpPr>
            <a:spLocks xmlns:a="http://schemas.openxmlformats.org/drawingml/2006/main" noGrp="1"/>
          </p:cNvSpPr>
          <p:nvPr/>
        </p:nvSpPr>
        <p:spPr>
          <a:xfrm xmlns:a="http://schemas.openxmlformats.org/drawingml/2006/main">
            <a:off x="571500" y="4505325"/>
            <a:ext cx="4905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0">
                <a:solidFill>
                  <a:srgbClr val="C8BBA2"/>
                </a:solidFill>
                <a:latin typeface="Arial"/>
                <a:ea typeface="Arial"/>
                <a:cs typeface="Arial"/>
              </a:defRPr>
            </a:pPr>
            <a:r>
              <a:rPr sz="2025" b="0" i="0">
                <a:solidFill>
                  <a:srgbClr val="C8BBA2"/>
                </a:solidFill>
                <a:latin typeface="Arial"/>
                <a:ea typeface="Arial"/>
                <a:cs typeface="Arial"/>
              </a:rPr>
              <a:t>Palantir. Autonomous fleets.</a:t>
            </a:r>
          </a:p>
          <a:p xmlns:a="http://schemas.openxmlformats.org/drawingml/2006/main">
            <a:pPr algn="l">
              <a:buNone/>
              <a:defRPr sz="2025" b="0" i="0">
                <a:solidFill>
                  <a:srgbClr val="C8BBA2"/>
                </a:solidFill>
                <a:latin typeface="Arial"/>
                <a:ea typeface="Arial"/>
                <a:cs typeface="Arial"/>
              </a:defRPr>
            </a:pPr>
            <a:r>
              <a:rPr sz="2025" b="0" i="0">
                <a:solidFill>
                  <a:srgbClr val="C8BBA2"/>
                </a:solidFill>
                <a:latin typeface="Arial"/>
                <a:ea typeface="Arial"/>
                <a:cs typeface="Arial"/>
              </a:rPr>
              <a:t>The equity behind the adventure.</a:t>
            </a:r>
          </a:p>
        </p:txBody>
      </p:sp>
      <p:sp>
        <p:nvSpPr>
          <p:cNvPr id="7" name="text">
            <a:extLst xmlns:a="http://schemas.openxmlformats.org/drawingml/2006/main">
              <a:ext uri="{FF2B5EF4-FFF2-40B4-BE49-F238E27FC236}">
                <a16:creationId xmlns:a16="http://schemas.microsoft.com/office/drawing/2014/main" id="{33B8AA3B-522F-47CC-982C-36C56707814C}"/>
              </a:ext>
            </a:extLst>
          </p:cNvPr>
          <p:cNvSpPr>
            <a:spLocks xmlns:a="http://schemas.openxmlformats.org/drawingml/2006/main" noGrp="1"/>
          </p:cNvSpPr>
          <p:nvPr/>
        </p:nvSpPr>
        <p:spPr>
          <a:xfrm xmlns:a="http://schemas.openxmlformats.org/drawingml/2006/main">
            <a:off x="571500" y="5524500"/>
            <a:ext cx="1066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725" b="0" i="0">
                <a:solidFill>
                  <a:srgbClr val="C8BBA2"/>
                </a:solidFill>
                <a:latin typeface="Arial"/>
                <a:ea typeface="Arial"/>
                <a:cs typeface="Arial"/>
              </a:defRPr>
            </a:pPr>
            <a:r>
              <a:rPr sz="1725" b="0" i="0">
                <a:solidFill>
                  <a:srgbClr val="C8BBA2"/>
                </a:solidFill>
                <a:latin typeface="Arial"/>
                <a:ea typeface="Arial"/>
                <a:cs typeface="Arial"/>
              </a:rPr>
              <a:t>Phillip Braunstein / Research reviewed 24 September 2026</a:t>
            </a:r>
          </a:p>
        </p:txBody>
      </p:sp>
      <p:sp>
        <p:nvSpPr>
          <p:cNvPr id="8" name="text">
            <a:extLst xmlns:a="http://schemas.openxmlformats.org/drawingml/2006/main">
              <a:ext uri="{FF2B5EF4-FFF2-40B4-BE49-F238E27FC236}">
                <a16:creationId xmlns:a16="http://schemas.microsoft.com/office/drawing/2014/main" id="{276D0AB0-ED36-4E52-96F0-2B191F9605DE}"/>
              </a:ext>
            </a:extLst>
          </p:cNvPr>
          <p:cNvSpPr>
            <a:spLocks xmlns:a="http://schemas.openxmlformats.org/drawingml/2006/main" noGrp="1"/>
          </p:cNvSpPr>
          <p:nvPr/>
        </p:nvSpPr>
        <p:spPr>
          <a:xfrm xmlns:a="http://schemas.openxmlformats.org/drawingml/2006/main">
            <a:off x="571500" y="5819775"/>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725" b="0" i="0">
                <a:solidFill>
                  <a:srgbClr val="F0E5CF"/>
                </a:solidFill>
                <a:latin typeface="Arial"/>
                <a:ea typeface="Arial"/>
                <a:cs typeface="Arial"/>
              </a:defRPr>
            </a:pPr>
            <a:r>
              <a:rPr sz="1725" b="0" i="0">
                <a:solidFill>
                  <a:srgbClr val="F0E5CF"/>
                </a:solidFill>
                <a:latin typeface="Arial"/>
                <a:ea typeface="Arial"/>
                <a:cs typeface="Arial"/>
              </a:rPr>
              <a:t>YouTube highlights / 60 slides / V7 — research deep dive</a:t>
            </a:r>
          </a:p>
        </p:txBody>
      </p:sp>
      <p:sp>
        <p:nvSpPr>
          <p:cNvPr id="9" name="text">
            <a:extLst xmlns:a="http://schemas.openxmlformats.org/drawingml/2006/main">
              <a:ext uri="{FF2B5EF4-FFF2-40B4-BE49-F238E27FC236}">
                <a16:creationId xmlns:a16="http://schemas.microsoft.com/office/drawing/2014/main" id="{672D0EAF-A0A2-43EE-9BF9-392732EF8AE7}"/>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C8BBA2"/>
                </a:solidFill>
                <a:latin typeface="Arial"/>
                <a:ea typeface="Arial"/>
                <a:cs typeface="Arial"/>
              </a:defRPr>
            </a:pPr>
            <a:r>
              <a:rPr sz="825" b="0" i="0">
                <a:solidFill>
                  <a:srgbClr val="C8BBA2"/>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0558111D-DA5D-4EF1-9BB2-F4369264CED8}"/>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C8BBA2"/>
                </a:solidFill>
                <a:latin typeface="Arial"/>
                <a:ea typeface="Arial"/>
                <a:cs typeface="Arial"/>
              </a:defRPr>
            </a:pPr>
            <a:r>
              <a:rPr sz="1050" b="0" i="0">
                <a:solidFill>
                  <a:srgbClr val="C8BBA2"/>
                </a:solidFill>
                <a:latin typeface="Arial"/>
                <a:ea typeface="Arial"/>
                <a:cs typeface="Arial"/>
              </a:rPr>
              <a:t>001 / 60</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9797b56a9254f76"/>
          <a:stretch xmlns:a="http://schemas.openxmlformats.org/drawingml/2006/main"/>
        </p:blipFill>
        <p:spPr>
          <a:xfrm xmlns:a="http://schemas.openxmlformats.org/drawingml/2006/main">
            <a:off x="5716579" y="2028825"/>
            <a:ext cx="5940442" cy="3343275"/>
          </a:xfrm>
          <a:prstGeom xmlns:a="http://schemas.openxmlformats.org/drawingml/2006/main" prst="rect">
            <a:avLst/>
          </a:prstGeom>
        </p:spPr>
      </p:pic>
    </p:spTree>
    <p:extLst>
      <p:ext uri="{BB962C8B-B14F-4D97-AF65-F5344CB8AC3E}">
        <p14:creationId xmlns:p14="http://schemas.microsoft.com/office/powerpoint/2010/main" val="428823170"/>
      </p:ext>
    </p:extLst>
  </p:cSld>
</p:sld>
</file>

<file path=ppt/slides/slide2.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8" name="chapter">
            <a:extLst xmlns:a="http://schemas.openxmlformats.org/drawingml/2006/main">
              <a:ext uri="{FF2B5EF4-FFF2-40B4-BE49-F238E27FC236}">
                <a16:creationId xmlns:a16="http://schemas.microsoft.com/office/drawing/2014/main" id="{05CD6BDD-DF0F-46A2-AF22-08A78E6F7BEE}"/>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38D71AAA-1704-48B3-B6E3-1F409F49225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HTZ at a glance</a:t>
            </a:r>
          </a:p>
        </p:txBody>
      </p:sp>
      <p:sp>
        <p:nvSpPr>
          <p:cNvPr id="3" name="text">
            <a:extLst xmlns:a="http://schemas.openxmlformats.org/drawingml/2006/main">
              <a:ext uri="{FF2B5EF4-FFF2-40B4-BE49-F238E27FC236}">
                <a16:creationId xmlns:a16="http://schemas.microsoft.com/office/drawing/2014/main" id="{E6998B11-CE1D-4C44-8F4D-527A174E204A}"/>
              </a:ext>
            </a:extLst>
          </p:cNvPr>
          <p:cNvSpPr>
            <a:spLocks xmlns:a="http://schemas.openxmlformats.org/drawingml/2006/main" noGrp="1"/>
          </p:cNvSpPr>
          <p:nvPr/>
        </p:nvSpPr>
        <p:spPr>
          <a:xfrm xmlns:a="http://schemas.openxmlformats.org/drawingml/2006/main">
            <a:off x="571500" y="1419225"/>
            <a:ext cx="1095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275" b="0" i="0">
                <a:solidFill>
                  <a:srgbClr val="746F60"/>
                </a:solidFill>
                <a:latin typeface="Arial"/>
                <a:ea typeface="Arial"/>
                <a:cs typeface="Arial"/>
              </a:defRPr>
            </a:pPr>
            <a:r>
              <a:rPr sz="1275" b="0" i="0">
                <a:solidFill>
                  <a:srgbClr val="746F60"/>
                </a:solidFill>
                <a:latin typeface="Arial"/>
                <a:ea typeface="Arial"/>
                <a:cs typeface="Arial"/>
              </a:rPr>
              <a:t>FMP / 23 September 2026 close / Dated snapshot</a:t>
            </a:r>
          </a:p>
        </p:txBody>
      </p:sp>
      <p:graphicFrame>
        <p:nvGraphicFramePr>
          <p:cNvPr id="25" name=""/>
          <p:cNvGraphicFramePr/>
          <p:nvPr/>
        </p:nvGraphicFramePr>
        <p:xfrm>
          <a:off xmlns:a="http://schemas.openxmlformats.org/drawingml/2006/main" x="552450" y="1838325"/>
          <a:ext xmlns:a="http://schemas.openxmlformats.org/drawingml/2006/main" cx="4076700" cy="3200400"/>
        </p:xfrm>
        <a:graphic xmlns:a="http://schemas.openxmlformats.org/drawingml/2006/main">
          <a:graphicData uri="http://schemas.openxmlformats.org/drawingml/2006/table">
            <a:tbl>
              <a:tblPr firstRow="1" bandRow="0"/>
              <a:tblGrid>
                <a:gridCol w="1943100"/>
                <a:gridCol w="2133600"/>
              </a:tblGrid>
              <a:tr h="457200">
                <a:tc>
                  <a:txBody>
                    <a:bodyPr>
                      <a:noAutofit/>
                    </a:bodyPr>
                    <a:lstStyle/>
                    <a:p>
                      <a:r>
                        <a:rPr sz="1425" b="1">
                          <a:solidFill>
                            <a:srgbClr val="F0E5CF"/>
                          </a:solidFill>
                          <a:latin typeface="Arial"/>
                          <a:ea typeface="Arial"/>
                          <a:cs typeface="Arial"/>
                        </a:rPr>
                        <a:t>FMP snapshot</a:t>
                      </a:r>
                    </a:p>
                  </a:txBody>
                  <a:tcPr marL="91440" marR="91440" marT="45720" marB="45720" anchor="ctr">
                    <a:solidFill>
                      <a:srgbClr val="103B35"/>
                    </a:solidFill>
                  </a:tcPr>
                </a:tc>
                <a:tc>
                  <a:txBody>
                    <a:bodyPr>
                      <a:noAutofit/>
                    </a:bodyPr>
                    <a:lstStyle/>
                    <a:p>
                      <a:r>
                        <a:rPr sz="1425" b="1">
                          <a:solidFill>
                            <a:srgbClr val="F0E5CF"/>
                          </a:solidFill>
                          <a:latin typeface="Arial"/>
                          <a:ea typeface="Arial"/>
                          <a:cs typeface="Arial"/>
                        </a:rPr>
                        <a:t>USD / daily RSI</a:t>
                      </a:r>
                    </a:p>
                  </a:txBody>
                  <a:tcPr marL="91440" marR="91440" marT="45720" marB="45720" anchor="ctr">
                    <a:solidFill>
                      <a:srgbClr val="103B35"/>
                    </a:solidFill>
                  </a:tcPr>
                </a:tc>
              </a:tr>
              <a:tr h="457200">
                <a:tc>
                  <a:txBody>
                    <a:bodyPr>
                      <a:noAutofit/>
                    </a:bodyPr>
                    <a:lstStyle/>
                    <a:p>
                      <a:r>
                        <a:rPr sz="1425" b="1">
                          <a:solidFill>
                            <a:srgbClr val="172B27"/>
                          </a:solidFill>
                          <a:latin typeface="Arial"/>
                          <a:ea typeface="Arial"/>
                          <a:cs typeface="Arial"/>
                        </a:rPr>
                        <a:t>Stock price</a:t>
                      </a:r>
                    </a:p>
                  </a:txBody>
                  <a:tcPr marL="91440" marR="91440" marT="45720" marB="45720" anchor="ctr">
                    <a:solidFill>
                      <a:srgbClr val="F7F0E1"/>
                    </a:solidFill>
                  </a:tcPr>
                </a:tc>
                <a:tc>
                  <a:txBody>
                    <a:bodyPr>
                      <a:noAutofit/>
                    </a:bodyPr>
                    <a:lstStyle/>
                    <a:p>
                      <a:r>
                        <a:rPr sz="1425" b="0">
                          <a:solidFill>
                            <a:srgbClr val="172B27"/>
                          </a:solidFill>
                          <a:latin typeface="Arial"/>
                          <a:ea typeface="Arial"/>
                          <a:cs typeface="Arial"/>
                        </a:rPr>
                        <a:t>$1.740 / −5.95%</a:t>
                      </a:r>
                    </a:p>
                  </a:txBody>
                  <a:tcPr marL="91440" marR="91440" marT="45720" marB="45720" anchor="ctr">
                    <a:solidFill>
                      <a:srgbClr val="F7F0E1"/>
                    </a:solidFill>
                  </a:tcPr>
                </a:tc>
              </a:tr>
              <a:tr h="457200">
                <a:tc>
                  <a:txBody>
                    <a:bodyPr>
                      <a:noAutofit/>
                    </a:bodyPr>
                    <a:lstStyle/>
                    <a:p>
                      <a:r>
                        <a:rPr sz="1425" b="1">
                          <a:solidFill>
                            <a:srgbClr val="172B27"/>
                          </a:solidFill>
                          <a:latin typeface="Arial"/>
                          <a:ea typeface="Arial"/>
                          <a:cs typeface="Arial"/>
                        </a:rPr>
                        <a:t>Market cap</a:t>
                      </a:r>
                    </a:p>
                  </a:txBody>
                  <a:tcPr marL="91440" marR="91440" marT="45720" marB="45720" anchor="ctr">
                    <a:solidFill>
                      <a:srgbClr val="EEE5D5"/>
                    </a:solidFill>
                  </a:tcPr>
                </a:tc>
                <a:tc>
                  <a:txBody>
                    <a:bodyPr>
                      <a:noAutofit/>
                    </a:bodyPr>
                    <a:lstStyle/>
                    <a:p>
                      <a:r>
                        <a:rPr sz="1425" b="0">
                          <a:solidFill>
                            <a:srgbClr val="172B27"/>
                          </a:solidFill>
                          <a:latin typeface="Arial"/>
                          <a:ea typeface="Arial"/>
                          <a:cs typeface="Arial"/>
                        </a:rPr>
                        <a:t>$549.37M</a:t>
                      </a:r>
                    </a:p>
                  </a:txBody>
                  <a:tcPr marL="91440" marR="91440" marT="45720" marB="45720" anchor="ctr">
                    <a:solidFill>
                      <a:srgbClr val="EEE5D5"/>
                    </a:solidFill>
                  </a:tcPr>
                </a:tc>
              </a:tr>
              <a:tr h="457200">
                <a:tc>
                  <a:txBody>
                    <a:bodyPr>
                      <a:noAutofit/>
                    </a:bodyPr>
                    <a:lstStyle/>
                    <a:p>
                      <a:r>
                        <a:rPr sz="1425" b="1">
                          <a:solidFill>
                            <a:srgbClr val="172B27"/>
                          </a:solidFill>
                          <a:latin typeface="Arial"/>
                          <a:ea typeface="Arial"/>
                          <a:cs typeface="Arial"/>
                        </a:rPr>
                        <a:t>52-week range</a:t>
                      </a:r>
                    </a:p>
                  </a:txBody>
                  <a:tcPr marL="91440" marR="91440" marT="45720" marB="45720" anchor="ctr">
                    <a:solidFill>
                      <a:srgbClr val="F7F0E1"/>
                    </a:solidFill>
                  </a:tcPr>
                </a:tc>
                <a:tc>
                  <a:txBody>
                    <a:bodyPr>
                      <a:noAutofit/>
                    </a:bodyPr>
                    <a:lstStyle/>
                    <a:p>
                      <a:r>
                        <a:rPr sz="1425" b="0">
                          <a:solidFill>
                            <a:srgbClr val="172B27"/>
                          </a:solidFill>
                          <a:latin typeface="Arial"/>
                          <a:ea typeface="Arial"/>
                          <a:cs typeface="Arial"/>
                        </a:rPr>
                        <a:t>$1.45 to $8.18</a:t>
                      </a:r>
                    </a:p>
                  </a:txBody>
                  <a:tcPr marL="91440" marR="91440" marT="45720" marB="45720" anchor="ctr">
                    <a:solidFill>
                      <a:srgbClr val="F7F0E1"/>
                    </a:solidFill>
                  </a:tcPr>
                </a:tc>
              </a:tr>
              <a:tr h="457200">
                <a:tc>
                  <a:txBody>
                    <a:bodyPr>
                      <a:noAutofit/>
                    </a:bodyPr>
                    <a:lstStyle/>
                    <a:p>
                      <a:r>
                        <a:rPr sz="1425" b="1">
                          <a:solidFill>
                            <a:srgbClr val="172B27"/>
                          </a:solidFill>
                          <a:latin typeface="Arial"/>
                          <a:ea typeface="Arial"/>
                          <a:cs typeface="Arial"/>
                        </a:rPr>
                        <a:t>2026E revenue</a:t>
                      </a:r>
                    </a:p>
                  </a:txBody>
                  <a:tcPr marL="91440" marR="91440" marT="45720" marB="45720" anchor="ctr">
                    <a:solidFill>
                      <a:srgbClr val="EEE5D5"/>
                    </a:solidFill>
                  </a:tcPr>
                </a:tc>
                <a:tc>
                  <a:txBody>
                    <a:bodyPr>
                      <a:noAutofit/>
                    </a:bodyPr>
                    <a:lstStyle/>
                    <a:p>
                      <a:r>
                        <a:rPr sz="1425" b="0">
                          <a:solidFill>
                            <a:srgbClr val="172B27"/>
                          </a:solidFill>
                          <a:latin typeface="Arial"/>
                          <a:ea typeface="Arial"/>
                          <a:cs typeface="Arial"/>
                        </a:rPr>
                        <a:t>$9.192B</a:t>
                      </a:r>
                    </a:p>
                  </a:txBody>
                  <a:tcPr marL="91440" marR="91440" marT="45720" marB="45720" anchor="ctr">
                    <a:solidFill>
                      <a:srgbClr val="EEE5D5"/>
                    </a:solidFill>
                  </a:tcPr>
                </a:tc>
              </a:tr>
              <a:tr h="457200">
                <a:tc>
                  <a:txBody>
                    <a:bodyPr>
                      <a:noAutofit/>
                    </a:bodyPr>
                    <a:lstStyle/>
                    <a:p>
                      <a:r>
                        <a:rPr sz="1425" b="1">
                          <a:solidFill>
                            <a:srgbClr val="172B27"/>
                          </a:solidFill>
                          <a:latin typeface="Arial"/>
                          <a:ea typeface="Arial"/>
                          <a:cs typeface="Arial"/>
                        </a:rPr>
                        <a:t>2027E revenue</a:t>
                      </a:r>
                    </a:p>
                  </a:txBody>
                  <a:tcPr marL="91440" marR="91440" marT="45720" marB="45720" anchor="ctr">
                    <a:solidFill>
                      <a:srgbClr val="F7F0E1"/>
                    </a:solidFill>
                  </a:tcPr>
                </a:tc>
                <a:tc>
                  <a:txBody>
                    <a:bodyPr>
                      <a:noAutofit/>
                    </a:bodyPr>
                    <a:lstStyle/>
                    <a:p>
                      <a:r>
                        <a:rPr sz="1425" b="0">
                          <a:solidFill>
                            <a:srgbClr val="172B27"/>
                          </a:solidFill>
                          <a:latin typeface="Arial"/>
                          <a:ea typeface="Arial"/>
                          <a:cs typeface="Arial"/>
                        </a:rPr>
                        <a:t>$9.558B</a:t>
                      </a:r>
                    </a:p>
                  </a:txBody>
                  <a:tcPr marL="91440" marR="91440" marT="45720" marB="45720" anchor="ctr">
                    <a:solidFill>
                      <a:srgbClr val="F7F0E1"/>
                    </a:solidFill>
                  </a:tcPr>
                </a:tc>
              </a:tr>
              <a:tr h="457200">
                <a:tc>
                  <a:txBody>
                    <a:bodyPr>
                      <a:noAutofit/>
                    </a:bodyPr>
                    <a:lstStyle/>
                    <a:p>
                      <a:r>
                        <a:rPr sz="1425" b="1">
                          <a:solidFill>
                            <a:srgbClr val="172B27"/>
                          </a:solidFill>
                          <a:latin typeface="Arial"/>
                          <a:ea typeface="Arial"/>
                          <a:cs typeface="Arial"/>
                        </a:rPr>
                        <a:t>RSI (14)</a:t>
                      </a:r>
                    </a:p>
                  </a:txBody>
                  <a:tcPr marL="91440" marR="91440" marT="45720" marB="45720" anchor="ctr">
                    <a:solidFill>
                      <a:srgbClr val="EEE5D5"/>
                    </a:solidFill>
                  </a:tcPr>
                </a:tc>
                <a:tc>
                  <a:txBody>
                    <a:bodyPr>
                      <a:noAutofit/>
                    </a:bodyPr>
                    <a:lstStyle/>
                    <a:p>
                      <a:r>
                        <a:rPr sz="1425" b="0">
                          <a:solidFill>
                            <a:srgbClr val="172B27"/>
                          </a:solidFill>
                          <a:latin typeface="Arial"/>
                          <a:ea typeface="Arial"/>
                          <a:cs typeface="Arial"/>
                        </a:rPr>
                        <a:t>34.6 at the close</a:t>
                      </a:r>
                    </a:p>
                  </a:txBody>
                  <a:tcPr marL="91440" marR="91440" marT="45720" marB="45720" anchor="ctr">
                    <a:solidFill>
                      <a:srgbClr val="EEE5D5"/>
                    </a:solidFill>
                  </a:tcPr>
                </a:tc>
              </a:tr>
            </a:tbl>
          </a:graphicData>
        </a:graphic>
      </p:graphicFrame>
      <p:sp>
        <p:nvSpPr>
          <p:cNvPr id="5" name="text">
            <a:extLst xmlns:a="http://schemas.openxmlformats.org/drawingml/2006/main">
              <a:ext uri="{FF2B5EF4-FFF2-40B4-BE49-F238E27FC236}">
                <a16:creationId xmlns:a16="http://schemas.microsoft.com/office/drawing/2014/main" id="{91A2DAD1-AC0B-45ED-9680-687136D59900}"/>
              </a:ext>
            </a:extLst>
          </p:cNvPr>
          <p:cNvSpPr>
            <a:spLocks xmlns:a="http://schemas.openxmlformats.org/drawingml/2006/main" noGrp="1"/>
          </p:cNvSpPr>
          <p:nvPr/>
        </p:nvSpPr>
        <p:spPr>
          <a:xfrm xmlns:a="http://schemas.openxmlformats.org/drawingml/2006/main">
            <a:off x="4981575" y="1695450"/>
            <a:ext cx="657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275" b="0" i="0">
                <a:solidFill>
                  <a:srgbClr val="172B27"/>
                </a:solidFill>
                <a:latin typeface="Arial"/>
                <a:ea typeface="Arial"/>
                <a:cs typeface="Arial"/>
              </a:defRPr>
            </a:pPr>
            <a:r>
              <a:rPr sz="1275" b="0" i="0">
                <a:solidFill>
                  <a:srgbClr val="172B27"/>
                </a:solidFill>
                <a:latin typeface="Arial"/>
                <a:ea typeface="Arial"/>
                <a:cs typeface="Arial"/>
              </a:rPr>
              <a:t>Daily price ($) / September 2025 to September 2026</a:t>
            </a:r>
          </a:p>
        </p:txBody>
      </p:sp>
      <p:graphicFrame>
        <p:nvGraphicFramePr>
          <p:cNvPr id="27" name="Chart"/>
          <p:cNvGraphicFramePr/>
          <p:nvPr/>
        </p:nvGraphicFramePr>
        <p:xfrm>
          <a:off xmlns:a="http://schemas.openxmlformats.org/drawingml/2006/main" x="4933950" y="1971675"/>
          <a:ext xmlns:a="http://schemas.openxmlformats.org/drawingml/2006/main" cx="6705600" cy="2095500"/>
        </p:xfrm>
        <a:graphic xmlns:a="http://schemas.openxmlformats.org/drawingml/2006/main">
          <a:graphicData uri="http://schemas.openxmlformats.org/drawingml/2006/chart">
            <c:chart xmlns:r="http://schemas.openxmlformats.org/officeDocument/2006/relationships" xmlns:c="http://schemas.openxmlformats.org/drawingml/2006/chart" r:id="R2efcf7e5b2bf41e9"/>
          </a:graphicData>
        </a:graphic>
      </p:graphicFrame>
      <p:sp>
        <p:nvSpPr>
          <p:cNvPr id="7" name="text">
            <a:extLst xmlns:a="http://schemas.openxmlformats.org/drawingml/2006/main">
              <a:ext uri="{FF2B5EF4-FFF2-40B4-BE49-F238E27FC236}">
                <a16:creationId xmlns:a16="http://schemas.microsoft.com/office/drawing/2014/main" id="{EA4F40DC-90A4-4B07-A8E3-F74E907ED389}"/>
              </a:ext>
            </a:extLst>
          </p:cNvPr>
          <p:cNvSpPr>
            <a:spLocks xmlns:a="http://schemas.openxmlformats.org/drawingml/2006/main" noGrp="1"/>
          </p:cNvSpPr>
          <p:nvPr/>
        </p:nvSpPr>
        <p:spPr>
          <a:xfrm xmlns:a="http://schemas.openxmlformats.org/drawingml/2006/main">
            <a:off x="4981575" y="4124325"/>
            <a:ext cx="66294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275" b="0" i="0">
                <a:solidFill>
                  <a:srgbClr val="172B27"/>
                </a:solidFill>
                <a:latin typeface="Arial"/>
                <a:ea typeface="Arial"/>
                <a:cs typeface="Arial"/>
              </a:defRPr>
            </a:pPr>
            <a:r>
              <a:rPr sz="1275" b="0" i="0">
                <a:solidFill>
                  <a:srgbClr val="172B27"/>
                </a:solidFill>
                <a:latin typeface="Arial"/>
                <a:ea typeface="Arial"/>
                <a:cs typeface="Arial"/>
              </a:rPr>
              <a:t>Daily RSI (14) / 34.6 at the September 23 close</a:t>
            </a:r>
          </a:p>
        </p:txBody>
      </p:sp>
      <p:graphicFrame>
        <p:nvGraphicFramePr>
          <p:cNvPr id="29" name="Chart"/>
          <p:cNvGraphicFramePr/>
          <p:nvPr/>
        </p:nvGraphicFramePr>
        <p:xfrm>
          <a:off xmlns:a="http://schemas.openxmlformats.org/drawingml/2006/main" x="4933950" y="4400550"/>
          <a:ext xmlns:a="http://schemas.openxmlformats.org/drawingml/2006/main" cx="6705600" cy="1066800"/>
        </p:xfrm>
        <a:graphic xmlns:a="http://schemas.openxmlformats.org/drawingml/2006/main">
          <a:graphicData uri="http://schemas.openxmlformats.org/drawingml/2006/chart">
            <c:chart xmlns:r="http://schemas.openxmlformats.org/officeDocument/2006/relationships" xmlns:c="http://schemas.openxmlformats.org/drawingml/2006/chart" r:id="R1ae629de5af84c6a"/>
          </a:graphicData>
        </a:graphic>
      </p:graphicFrame>
      <p:sp>
        <p:nvSpPr>
          <p:cNvPr id="9" name="text">
            <a:extLst xmlns:a="http://schemas.openxmlformats.org/drawingml/2006/main">
              <a:ext uri="{FF2B5EF4-FFF2-40B4-BE49-F238E27FC236}">
                <a16:creationId xmlns:a16="http://schemas.microsoft.com/office/drawing/2014/main" id="{96FE26B0-B236-4EC9-8627-3CB55BF84B29}"/>
              </a:ext>
            </a:extLst>
          </p:cNvPr>
          <p:cNvSpPr>
            <a:spLocks xmlns:a="http://schemas.openxmlformats.org/drawingml/2006/main" noGrp="1"/>
          </p:cNvSpPr>
          <p:nvPr/>
        </p:nvSpPr>
        <p:spPr>
          <a:xfrm xmlns:a="http://schemas.openxmlformats.org/drawingml/2006/main">
            <a:off x="571500" y="5133975"/>
            <a:ext cx="4114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200" b="0" i="0">
                <a:solidFill>
                  <a:srgbClr val="746F60"/>
                </a:solidFill>
                <a:latin typeface="Arial"/>
                <a:ea typeface="Arial"/>
                <a:cs typeface="Arial"/>
              </a:defRPr>
            </a:pPr>
            <a:r>
              <a:rPr sz="1200" b="0" i="0">
                <a:solidFill>
                  <a:srgbClr val="746F60"/>
                </a:solidFill>
                <a:latin typeface="Arial"/>
                <a:ea typeface="Arial"/>
                <a:cs typeface="Arial"/>
              </a:rPr>
              <a:t>Revenue consensus: 6 analysts / 2027 growth +4.0%</a:t>
            </a:r>
          </a:p>
        </p:txBody>
      </p:sp>
      <p:sp>
        <p:nvSpPr>
          <p:cNvPr id="10" name="text">
            <a:extLst xmlns:a="http://schemas.openxmlformats.org/drawingml/2006/main">
              <a:ext uri="{FF2B5EF4-FFF2-40B4-BE49-F238E27FC236}">
                <a16:creationId xmlns:a16="http://schemas.microsoft.com/office/drawing/2014/main" id="{CF40954D-E602-4071-9FD7-D775622098AA}"/>
              </a:ext>
            </a:extLst>
          </p:cNvPr>
          <p:cNvSpPr>
            <a:spLocks xmlns:a="http://schemas.openxmlformats.org/drawingml/2006/main" noGrp="1"/>
          </p:cNvSpPr>
          <p:nvPr/>
        </p:nvSpPr>
        <p:spPr>
          <a:xfrm xmlns:a="http://schemas.openxmlformats.org/drawingml/2006/main">
            <a:off x="571500" y="5524500"/>
            <a:ext cx="523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Support zones: $1.71–1.76, then $1.45–1.56</a:t>
            </a:r>
          </a:p>
        </p:txBody>
      </p:sp>
      <p:sp>
        <p:nvSpPr>
          <p:cNvPr id="11" name="text">
            <a:extLst xmlns:a="http://schemas.openxmlformats.org/drawingml/2006/main">
              <a:ext uri="{FF2B5EF4-FFF2-40B4-BE49-F238E27FC236}">
                <a16:creationId xmlns:a16="http://schemas.microsoft.com/office/drawing/2014/main" id="{8830E25E-55A5-48E4-8C60-43CA575C82DC}"/>
              </a:ext>
            </a:extLst>
          </p:cNvPr>
          <p:cNvSpPr>
            <a:spLocks xmlns:a="http://schemas.openxmlformats.org/drawingml/2006/main" noGrp="1"/>
          </p:cNvSpPr>
          <p:nvPr/>
        </p:nvSpPr>
        <p:spPr>
          <a:xfrm xmlns:a="http://schemas.openxmlformats.org/drawingml/2006/main">
            <a:off x="571500" y="58102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425" b="0" i="0">
                <a:solidFill>
                  <a:srgbClr val="172B27"/>
                </a:solidFill>
                <a:latin typeface="Arial"/>
                <a:ea typeface="Arial"/>
                <a:cs typeface="Arial"/>
              </a:defRPr>
            </a:pPr>
            <a:r>
              <a:rPr sz="1425" b="0" i="0">
                <a:solidFill>
                  <a:srgbClr val="172B27"/>
                </a:solidFill>
                <a:latin typeface="Arial"/>
                <a:ea typeface="Arial"/>
                <a:cs typeface="Arial"/>
              </a:rPr>
              <a:t>Resistance: $1.93–2.05, $2.24–2.43, $2.80–2.95</a:t>
            </a:r>
          </a:p>
        </p:txBody>
      </p:sp>
      <p:sp>
        <p:nvSpPr>
          <p:cNvPr id="12" name="text">
            <a:extLst xmlns:a="http://schemas.openxmlformats.org/drawingml/2006/main">
              <a:ext uri="{FF2B5EF4-FFF2-40B4-BE49-F238E27FC236}">
                <a16:creationId xmlns:a16="http://schemas.microsoft.com/office/drawing/2014/main" id="{3EA03C05-D627-4EDB-8B3A-A4377C223B0E}"/>
              </a:ext>
            </a:extLst>
          </p:cNvPr>
          <p:cNvSpPr>
            <a:spLocks xmlns:a="http://schemas.openxmlformats.org/drawingml/2006/main" noGrp="1"/>
          </p:cNvSpPr>
          <p:nvPr/>
        </p:nvSpPr>
        <p:spPr>
          <a:xfrm xmlns:a="http://schemas.openxmlformats.org/drawingml/2006/main">
            <a:off x="571500" y="6229350"/>
            <a:ext cx="10953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00" b="0" i="0">
                <a:solidFill>
                  <a:srgbClr val="746F60"/>
                </a:solidFill>
                <a:latin typeface="Arial"/>
                <a:ea typeface="Arial"/>
                <a:cs typeface="Arial"/>
              </a:defRPr>
            </a:pPr>
            <a:r>
              <a:rPr sz="900" b="0" i="0">
                <a:solidFill>
                  <a:srgbClr val="746F60"/>
                </a:solidFill>
                <a:latin typeface="Arial"/>
                <a:ea typeface="Arial"/>
                <a:cs typeface="Arial"/>
              </a:rPr>
              <a:t>Daily closes through Sep 23. Price zones are interpretations, not guarantees. Revenue estimates are analyst consensus.</a:t>
            </a:r>
          </a:p>
        </p:txBody>
      </p:sp>
      <p:sp>
        <p:nvSpPr>
          <p:cNvPr id="13" name="source-link">
            <a:extLst xmlns:a="http://schemas.openxmlformats.org/drawingml/2006/main">
              <a:ext uri="{FF2B5EF4-FFF2-40B4-BE49-F238E27FC236}">
                <a16:creationId xmlns:a16="http://schemas.microsoft.com/office/drawing/2014/main" id="{1354CE91-A840-4C5B-97A0-9DA3183D917E}"/>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867c8fe448da4b0e"/>
              </a:rPr>
              <a:t>FS / FMP quote, annual revenue estimates and daily history / 23 Sep 2026</a:t>
            </a:r>
          </a:p>
        </p:txBody>
      </p:sp>
      <p:sp>
        <p:nvSpPr>
          <p:cNvPr id="14" name="text">
            <a:extLst xmlns:a="http://schemas.openxmlformats.org/drawingml/2006/main">
              <a:ext uri="{FF2B5EF4-FFF2-40B4-BE49-F238E27FC236}">
                <a16:creationId xmlns:a16="http://schemas.microsoft.com/office/drawing/2014/main" id="{DBB0607A-F5F3-4DA8-9756-4BDA821D25D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5" name="text">
            <a:extLst xmlns:a="http://schemas.openxmlformats.org/drawingml/2006/main">
              <a:ext uri="{FF2B5EF4-FFF2-40B4-BE49-F238E27FC236}">
                <a16:creationId xmlns:a16="http://schemas.microsoft.com/office/drawing/2014/main" id="{A46924A9-2B62-4FBD-B474-F9183FFE611D}"/>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6" name="text">
            <a:extLst xmlns:a="http://schemas.openxmlformats.org/drawingml/2006/main">
              <a:ext uri="{FF2B5EF4-FFF2-40B4-BE49-F238E27FC236}">
                <a16:creationId xmlns:a16="http://schemas.microsoft.com/office/drawing/2014/main" id="{EB999427-F0D0-49C9-8829-29D3EE761097}"/>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7" name="text">
            <a:extLst xmlns:a="http://schemas.openxmlformats.org/drawingml/2006/main">
              <a:ext uri="{FF2B5EF4-FFF2-40B4-BE49-F238E27FC236}">
                <a16:creationId xmlns:a16="http://schemas.microsoft.com/office/drawing/2014/main" id="{C1BF7F56-DCFF-4A7D-8B0E-2AD86F824CC6}"/>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002 / 60</a:t>
            </a:r>
          </a:p>
        </p:txBody>
      </p:sp>
    </p:spTree>
    <p:extLst>
      <p:ext uri="{BB962C8B-B14F-4D97-AF65-F5344CB8AC3E}">
        <p14:creationId xmlns:p14="http://schemas.microsoft.com/office/powerpoint/2010/main" val="2131874984"/>
      </p:ext>
    </p:extLst>
  </p:cSld>
</p:sld>
</file>

<file path=ppt/slides/slide3.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5" name="chapter">
            <a:extLst xmlns:a="http://schemas.openxmlformats.org/drawingml/2006/main">
              <a:ext uri="{FF2B5EF4-FFF2-40B4-BE49-F238E27FC236}">
                <a16:creationId xmlns:a16="http://schemas.microsoft.com/office/drawing/2014/main" id="{2E39B21E-5A92-4E07-B5FC-A7DAB2A70643}"/>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D6657A7B-A3B8-42B7-9D92-79686D43D10A}"/>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11,000 locations across 160 countries</a:t>
            </a:r>
          </a:p>
        </p:txBody>
      </p:sp>
      <p:sp>
        <p:nvSpPr>
          <p:cNvPr id="3" name="text">
            <a:extLst xmlns:a="http://schemas.openxmlformats.org/drawingml/2006/main">
              <a:ext uri="{FF2B5EF4-FFF2-40B4-BE49-F238E27FC236}">
                <a16:creationId xmlns:a16="http://schemas.microsoft.com/office/drawing/2014/main" id="{D4845BFF-0509-494B-9EFF-33D212714954}"/>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~11,000</a:t>
            </a:r>
          </a:p>
        </p:txBody>
      </p:sp>
      <p:sp>
        <p:nvSpPr>
          <p:cNvPr id="4" name="text">
            <a:extLst xmlns:a="http://schemas.openxmlformats.org/drawingml/2006/main">
              <a:ext uri="{FF2B5EF4-FFF2-40B4-BE49-F238E27FC236}">
                <a16:creationId xmlns:a16="http://schemas.microsoft.com/office/drawing/2014/main" id="{C96C8BEE-F15E-43BA-B93D-253FF069E730}"/>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Company-operated AND franchise locations worldwide</a:t>
            </a:r>
          </a:p>
        </p:txBody>
      </p:sp>
      <p:sp>
        <p:nvSpPr>
          <p:cNvPr id="5" name="text">
            <a:extLst xmlns:a="http://schemas.openxmlformats.org/drawingml/2006/main">
              <a:ext uri="{FF2B5EF4-FFF2-40B4-BE49-F238E27FC236}">
                <a16:creationId xmlns:a16="http://schemas.microsoft.com/office/drawing/2014/main" id="{B6CA3684-83EE-4F8B-ADA8-EDF69FFC1606}"/>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~160 countries</a:t>
            </a:r>
          </a:p>
        </p:txBody>
      </p:sp>
      <p:sp>
        <p:nvSpPr>
          <p:cNvPr id="6" name="text">
            <a:extLst xmlns:a="http://schemas.openxmlformats.org/drawingml/2006/main">
              <a:ext uri="{FF2B5EF4-FFF2-40B4-BE49-F238E27FC236}">
                <a16:creationId xmlns:a16="http://schemas.microsoft.com/office/drawing/2014/main" id="{D3A3479D-F7D9-49B9-8881-7A0B7D193802}"/>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Americas: ~4,600 locations / International: ~6,300</a:t>
            </a:r>
          </a:p>
        </p:txBody>
      </p:sp>
      <p:sp>
        <p:nvSpPr>
          <p:cNvPr id="7" name="takeaway">
            <a:extLst xmlns:a="http://schemas.openxmlformats.org/drawingml/2006/main">
              <a:ext uri="{FF2B5EF4-FFF2-40B4-BE49-F238E27FC236}">
                <a16:creationId xmlns:a16="http://schemas.microsoft.com/office/drawing/2014/main" id="{B3A96175-C9F2-4905-B0BE-DA80E7D545E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Network at December 31, 2025. Segment counts are rounded; this is not an owned-location count.</a:t>
            </a:r>
          </a:p>
        </p:txBody>
      </p:sp>
      <p:sp>
        <p:nvSpPr>
          <p:cNvPr id="8" name="source-link">
            <a:extLst xmlns:a="http://schemas.openxmlformats.org/drawingml/2006/main">
              <a:ext uri="{FF2B5EF4-FFF2-40B4-BE49-F238E27FC236}">
                <a16:creationId xmlns:a16="http://schemas.microsoft.com/office/drawing/2014/main" id="{4D771927-E9CA-438B-AE61-3A233FC8EAD9}"/>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9eca70257cac4aed"/>
              </a:rPr>
              <a:t>K  </a:t>
            </a:r>
            <a:r>
              <a:rPr sz="825">
                <a:solidFill>
                  <a:srgbClr val="68685D"/>
                </a:solidFill>
                <a:latin typeface="Arial"/>
                <a:ea typeface="Arial"/>
                <a:cs typeface="Arial"/>
              </a:rPr>
              <a:t>/ Full citations and discussion in speaker notes / Reviewed 24 Sep 2026</a:t>
            </a:r>
          </a:p>
        </p:txBody>
      </p:sp>
      <p:sp>
        <p:nvSpPr>
          <p:cNvPr id="9" name="source-link">
            <a:extLst xmlns:a="http://schemas.openxmlformats.org/drawingml/2006/main">
              <a:ext uri="{FF2B5EF4-FFF2-40B4-BE49-F238E27FC236}">
                <a16:creationId xmlns:a16="http://schemas.microsoft.com/office/drawing/2014/main" id="{05EBE1A6-FF1F-4C36-9A4C-0637AC3F23F6}"/>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ade6735736749ac"/>
              </a:rPr>
              <a:t/>
            </a:r>
          </a:p>
        </p:txBody>
      </p:sp>
      <p:sp>
        <p:nvSpPr>
          <p:cNvPr id="10" name="source-link">
            <a:extLst xmlns:a="http://schemas.openxmlformats.org/drawingml/2006/main">
              <a:ext uri="{FF2B5EF4-FFF2-40B4-BE49-F238E27FC236}">
                <a16:creationId xmlns:a16="http://schemas.microsoft.com/office/drawing/2014/main" id="{DDD2795D-B316-466C-91C6-4DCCDD98EC94}"/>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367d2c8075b4678"/>
              </a:rPr>
              <a:t/>
            </a:r>
          </a:p>
        </p:txBody>
      </p:sp>
      <p:sp>
        <p:nvSpPr>
          <p:cNvPr id="11" name="text">
            <a:extLst xmlns:a="http://schemas.openxmlformats.org/drawingml/2006/main">
              <a:ext uri="{FF2B5EF4-FFF2-40B4-BE49-F238E27FC236}">
                <a16:creationId xmlns:a16="http://schemas.microsoft.com/office/drawing/2014/main" id="{DAE90594-EB7E-4706-B163-077EEC00B3A5}"/>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2" name="text">
            <a:extLst xmlns:a="http://schemas.openxmlformats.org/drawingml/2006/main">
              <a:ext uri="{FF2B5EF4-FFF2-40B4-BE49-F238E27FC236}">
                <a16:creationId xmlns:a16="http://schemas.microsoft.com/office/drawing/2014/main" id="{A9177DAD-CD11-455B-91BD-A9A6BE6D185B}"/>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3" name="text">
            <a:extLst xmlns:a="http://schemas.openxmlformats.org/drawingml/2006/main">
              <a:ext uri="{FF2B5EF4-FFF2-40B4-BE49-F238E27FC236}">
                <a16:creationId xmlns:a16="http://schemas.microsoft.com/office/drawing/2014/main" id="{608A6C21-782B-4A42-BE18-A3DF42DC2F65}"/>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4" name="text">
            <a:extLst xmlns:a="http://schemas.openxmlformats.org/drawingml/2006/main">
              <a:ext uri="{FF2B5EF4-FFF2-40B4-BE49-F238E27FC236}">
                <a16:creationId xmlns:a16="http://schemas.microsoft.com/office/drawing/2014/main" id="{4FD8681D-ACEB-46B2-B2C4-66463BB085BD}"/>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003 / 60</a:t>
            </a:r>
          </a:p>
        </p:txBody>
      </p:sp>
    </p:spTree>
    <p:extLst>
      <p:ext uri="{BB962C8B-B14F-4D97-AF65-F5344CB8AC3E}">
        <p14:creationId xmlns:p14="http://schemas.microsoft.com/office/powerpoint/2010/main" val="729272543"/>
      </p:ext>
    </p:extLst>
  </p:cSld>
</p:sld>
</file>

<file path=ppt/slides/slide4.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A1263A8C-1EA8-4CBF-AC68-3B9C0D36CA8F}"/>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4D40EA11-AFF2-4F48-AE03-EAB239A1307A}"/>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Q2 improved, but recurring earnings stayed weak</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810000"/>
                <a:gridCol w="2524125"/>
                <a:gridCol w="4733925"/>
              </a:tblGrid>
              <a:tr h="514350">
                <a:tc>
                  <a:txBody>
                    <a:bodyPr>
                      <a:noAutofit/>
                    </a:bodyPr>
                    <a:lstStyle/>
                    <a:p>
                      <a:r>
                        <a:rPr sz="1650" b="1">
                          <a:solidFill>
                            <a:srgbClr val="F0E5CF"/>
                          </a:solidFill>
                          <a:latin typeface="Arial"/>
                          <a:ea typeface="Arial"/>
                          <a:cs typeface="Arial"/>
                        </a:rPr>
                        <a:t>Measure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Q2 2026</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Context</a:t>
                      </a:r>
                    </a:p>
                  </a:txBody>
                  <a:tcPr marL="91440" marR="91440" marT="45720" marB="45720" anchor="ctr">
                    <a:solidFill>
                      <a:srgbClr val="103B35"/>
                    </a:solidFill>
                  </a:tcPr>
                </a:tc>
              </a:tr>
              <a:tr h="728663">
                <a:tc>
                  <a:txBody>
                    <a:bodyPr>
                      <a:noAutofit/>
                    </a:bodyPr>
                    <a:lstStyle/>
                    <a:p>
                      <a:r>
                        <a:rPr sz="1875" b="1">
                          <a:solidFill>
                            <a:srgbClr val="172B27"/>
                          </a:solidFill>
                          <a:latin typeface="Arial"/>
                          <a:ea typeface="Arial"/>
                          <a:cs typeface="Arial"/>
                        </a:rPr>
                        <a:t>Revenue</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$2.396B</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+10% year over year</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Corporate EBITDA</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$81M</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$18M a year earlier</a:t>
                      </a:r>
                    </a:p>
                  </a:txBody>
                  <a:tcPr marL="91440" marR="91440" marT="45720" marB="45720" anchor="ctr">
                    <a:solidFill>
                      <a:srgbClr val="EEE5D5"/>
                    </a:solidFill>
                  </a:tcPr>
                </a:tc>
              </a:tr>
              <a:tr h="728663">
                <a:tc>
                  <a:txBody>
                    <a:bodyPr>
                      <a:noAutofit/>
                    </a:bodyPr>
                    <a:lstStyle/>
                    <a:p>
                      <a:r>
                        <a:rPr sz="1875" b="1">
                          <a:solidFill>
                            <a:srgbClr val="172B27"/>
                          </a:solidFill>
                          <a:latin typeface="Arial"/>
                          <a:ea typeface="Arial"/>
                          <a:cs typeface="Arial"/>
                        </a:rPr>
                        <a:t>GAAP net income</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$64M</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Includes significant gains</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Adjusted net income</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−$47M</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Still a loss</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C45B5A4F-3040-4822-8AA8-D5FB407883E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Q2 2026. Non-GAAP measures follow Hertz’s reconciliation.</a:t>
            </a:r>
          </a:p>
        </p:txBody>
      </p:sp>
      <p:sp>
        <p:nvSpPr>
          <p:cNvPr id="5" name="source-link">
            <a:extLst xmlns:a="http://schemas.openxmlformats.org/drawingml/2006/main">
              <a:ext uri="{FF2B5EF4-FFF2-40B4-BE49-F238E27FC236}">
                <a16:creationId xmlns:a16="http://schemas.microsoft.com/office/drawing/2014/main" id="{03786D44-5161-468A-9640-87639AED5FC3}"/>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3a46e1f8dd74e51"/>
              </a:rPr>
              <a:t>E / Hertz Q2 2026 earnings release / 6 Aug 2026</a:t>
            </a:r>
          </a:p>
        </p:txBody>
      </p:sp>
      <p:sp>
        <p:nvSpPr>
          <p:cNvPr id="6" name="source-link">
            <a:extLst xmlns:a="http://schemas.openxmlformats.org/drawingml/2006/main">
              <a:ext uri="{FF2B5EF4-FFF2-40B4-BE49-F238E27FC236}">
                <a16:creationId xmlns:a16="http://schemas.microsoft.com/office/drawing/2014/main" id="{6B67FD98-8D58-41C1-A16E-8046D97C25F3}"/>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57b02c6afa740cb"/>
              </a:rPr>
              <a:t>Q / Hertz June 2026 Form 10-Q / 6 Aug 2026</a:t>
            </a:r>
          </a:p>
        </p:txBody>
      </p:sp>
      <p:sp>
        <p:nvSpPr>
          <p:cNvPr id="7" name="text">
            <a:extLst xmlns:a="http://schemas.openxmlformats.org/drawingml/2006/main">
              <a:ext uri="{FF2B5EF4-FFF2-40B4-BE49-F238E27FC236}">
                <a16:creationId xmlns:a16="http://schemas.microsoft.com/office/drawing/2014/main" id="{BC68F956-C8B9-4AD4-9F4A-7A46E89C0705}"/>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69396469-9762-40CE-94ED-797B7C5C4EB1}"/>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B40F4FBF-48D7-4E4D-86B2-DDB78A65595F}"/>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FF324153-8709-451C-920B-37F59A37C69D}"/>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004 / 60</a:t>
            </a:r>
          </a:p>
        </p:txBody>
      </p:sp>
    </p:spTree>
    <p:extLst>
      <p:ext uri="{BB962C8B-B14F-4D97-AF65-F5344CB8AC3E}">
        <p14:creationId xmlns:p14="http://schemas.microsoft.com/office/powerpoint/2010/main" val="732253695"/>
      </p:ext>
    </p:extLst>
  </p:cSld>
</p:sld>
</file>

<file path=ppt/slides/slide5.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984CDCF3-DD3A-4208-9786-595CCE49A6C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CE4630E4-C406-44B2-AAEB-54F34F77BD3C}"/>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The daily spread still has several bills to pay</a:t>
            </a:r>
          </a:p>
        </p:txBody>
      </p:sp>
      <p:sp>
        <p:nvSpPr>
          <p:cNvPr id="3" name="text">
            <a:extLst xmlns:a="http://schemas.openxmlformats.org/drawingml/2006/main">
              <a:ext uri="{FF2B5EF4-FFF2-40B4-BE49-F238E27FC236}">
                <a16:creationId xmlns:a16="http://schemas.microsoft.com/office/drawing/2014/main" id="{D8F91AAF-2027-4566-8AC0-0F8E9C610130}"/>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Q2 2026 / USD per transaction day</a:t>
            </a:r>
          </a:p>
        </p:txBody>
      </p:sp>
      <p:graphicFrame>
        <p:nvGraphicFramePr>
          <p:cNvPr id="18"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8a9df47fffbf43e5"/>
          </a:graphicData>
        </a:graphic>
      </p:graphicFrame>
      <p:sp>
        <p:nvSpPr>
          <p:cNvPr id="5" name="takeaway">
            <a:extLst xmlns:a="http://schemas.openxmlformats.org/drawingml/2006/main">
              <a:ext uri="{FF2B5EF4-FFF2-40B4-BE49-F238E27FC236}">
                <a16:creationId xmlns:a16="http://schemas.microsoft.com/office/drawing/2014/main" id="{7C0AB806-00E7-4A23-9081-1D96C3497AE6}"/>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The $24.36 difference precedes depreciation, fleet interest, SG&amp;A and corporate claims.</a:t>
            </a:r>
          </a:p>
        </p:txBody>
      </p:sp>
      <p:sp>
        <p:nvSpPr>
          <p:cNvPr id="6" name="source-link">
            <a:extLst xmlns:a="http://schemas.openxmlformats.org/drawingml/2006/main">
              <a:ext uri="{FF2B5EF4-FFF2-40B4-BE49-F238E27FC236}">
                <a16:creationId xmlns:a16="http://schemas.microsoft.com/office/drawing/2014/main" id="{7043E36A-18E8-4050-89CD-60FE1D005F21}"/>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7e0feaca6ed4f14"/>
              </a:rPr>
              <a:t>E / Hertz Q2 2026 earnings release / 6 Aug 2026</a:t>
            </a:r>
          </a:p>
        </p:txBody>
      </p:sp>
      <p:sp>
        <p:nvSpPr>
          <p:cNvPr id="7" name="source-link">
            <a:extLst xmlns:a="http://schemas.openxmlformats.org/drawingml/2006/main">
              <a:ext uri="{FF2B5EF4-FFF2-40B4-BE49-F238E27FC236}">
                <a16:creationId xmlns:a16="http://schemas.microsoft.com/office/drawing/2014/main" id="{95533508-C120-47F0-9709-145852B27F6B}"/>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206fd88866d46c8"/>
              </a:rPr>
              <a:t>M / Q2 2026 management prepared remarks / 6 Aug 2026</a:t>
            </a:r>
          </a:p>
        </p:txBody>
      </p:sp>
      <p:sp>
        <p:nvSpPr>
          <p:cNvPr id="8" name="source-link">
            <a:extLst xmlns:a="http://schemas.openxmlformats.org/drawingml/2006/main">
              <a:ext uri="{FF2B5EF4-FFF2-40B4-BE49-F238E27FC236}">
                <a16:creationId xmlns:a16="http://schemas.microsoft.com/office/drawing/2014/main" id="{91101EBD-3D75-48C0-A79D-1F6CC0FAF9AF}"/>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aacc7a8997d488b"/>
              </a:rPr>
              <a:t>MODEL / EpochX calculations and scenarios / 21 Sep 2026</a:t>
            </a:r>
          </a:p>
        </p:txBody>
      </p:sp>
      <p:sp>
        <p:nvSpPr>
          <p:cNvPr id="9" name="text">
            <a:extLst xmlns:a="http://schemas.openxmlformats.org/drawingml/2006/main">
              <a:ext uri="{FF2B5EF4-FFF2-40B4-BE49-F238E27FC236}">
                <a16:creationId xmlns:a16="http://schemas.microsoft.com/office/drawing/2014/main" id="{DC749D73-1EDF-4C64-8704-77F02AA58160}"/>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EC4BBF19-8A30-4605-8C6D-F9B5DAC104C9}"/>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2E9ADCFF-336F-4FDF-9944-F7F8589B8582}"/>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15F31923-2762-4AA1-A948-EDB02A80453B}"/>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005 / 60</a:t>
            </a:r>
          </a:p>
        </p:txBody>
      </p:sp>
    </p:spTree>
    <p:extLst>
      <p:ext uri="{BB962C8B-B14F-4D97-AF65-F5344CB8AC3E}">
        <p14:creationId xmlns:p14="http://schemas.microsoft.com/office/powerpoint/2010/main" val="1568906937"/>
      </p:ext>
    </p:extLst>
  </p:cSld>
</p:sld>
</file>

<file path=ppt/slides/slide6.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0DBBA997-225F-4F88-AE72-0CB79A9799D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40CECE82-BD22-4DBD-8709-BC406F670D87}"/>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The announced EV reduction was completed in 2024</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2333625"/>
                <a:gridCol w="8734425"/>
              </a:tblGrid>
              <a:tr h="514350">
                <a:tc>
                  <a:txBody>
                    <a:bodyPr>
                      <a:noAutofit/>
                    </a:bodyPr>
                    <a:lstStyle/>
                    <a:p>
                      <a:r>
                        <a:rPr sz="1650" b="1">
                          <a:solidFill>
                            <a:srgbClr val="F0E5CF"/>
                          </a:solidFill>
                          <a:latin typeface="Arial"/>
                          <a:ea typeface="Arial"/>
                          <a:cs typeface="Arial"/>
                        </a:rPr>
                        <a:t>Milestone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it establishes</a:t>
                      </a:r>
                    </a:p>
                  </a:txBody>
                  <a:tcPr marL="91440" marR="91440" marT="45720" marB="45720" anchor="ctr">
                    <a:solidFill>
                      <a:srgbClr val="103B35"/>
                    </a:solidFill>
                  </a:tcPr>
                </a:tc>
              </a:tr>
              <a:tr h="971550">
                <a:tc>
                  <a:txBody>
                    <a:bodyPr>
                      <a:noAutofit/>
                    </a:bodyPr>
                    <a:lstStyle/>
                    <a:p>
                      <a:r>
                        <a:rPr sz="2025" b="1">
                          <a:solidFill>
                            <a:srgbClr val="172B27"/>
                          </a:solidFill>
                          <a:latin typeface="Arial"/>
                          <a:ea typeface="Arial"/>
                          <a:cs typeface="Arial"/>
                        </a:rPr>
                        <a:t>2021</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Initial order for 100,000 Teslas announced</a:t>
                      </a:r>
                    </a:p>
                  </a:txBody>
                  <a:tcPr marL="91440" marR="91440" marT="45720" marB="45720" anchor="ctr">
                    <a:solidFill>
                      <a:srgbClr val="F7F0E1"/>
                    </a:solidFill>
                  </a:tcPr>
                </a:tc>
              </a:tr>
              <a:tr h="971550">
                <a:tc>
                  <a:txBody>
                    <a:bodyPr>
                      <a:noAutofit/>
                    </a:bodyPr>
                    <a:lstStyle/>
                    <a:p>
                      <a:r>
                        <a:rPr sz="2025" b="1">
                          <a:solidFill>
                            <a:srgbClr val="172B27"/>
                          </a:solidFill>
                          <a:latin typeface="Arial"/>
                          <a:ea typeface="Arial"/>
                          <a:cs typeface="Arial"/>
                        </a:rPr>
                        <a:t>2024</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30,000-vehicle EV reduction completed</a:t>
                      </a:r>
                    </a:p>
                  </a:txBody>
                  <a:tcPr marL="91440" marR="91440" marT="45720" marB="45720" anchor="ctr">
                    <a:solidFill>
                      <a:srgbClr val="EEE5D5"/>
                    </a:solidFill>
                  </a:tcPr>
                </a:tc>
              </a:tr>
              <a:tr h="971550">
                <a:tc>
                  <a:txBody>
                    <a:bodyPr>
                      <a:noAutofit/>
                    </a:bodyPr>
                    <a:lstStyle/>
                    <a:p>
                      <a:r>
                        <a:rPr sz="2025" b="1">
                          <a:solidFill>
                            <a:srgbClr val="172B27"/>
                          </a:solidFill>
                          <a:latin typeface="Arial"/>
                          <a:ea typeface="Arial"/>
                          <a:cs typeface="Arial"/>
                        </a:rPr>
                        <a:t>Next test</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A disciplined fleet mix, repair cost and resale value</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141D2C43-EC4C-46A1-A19A-82776E7ECBC6}"/>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The reduction covered EVs, not Tesla alone. Routine fleet rotation continues.</a:t>
            </a:r>
          </a:p>
        </p:txBody>
      </p:sp>
      <p:sp>
        <p:nvSpPr>
          <p:cNvPr id="5" name="source-link">
            <a:extLst xmlns:a="http://schemas.openxmlformats.org/drawingml/2006/main">
              <a:ext uri="{FF2B5EF4-FFF2-40B4-BE49-F238E27FC236}">
                <a16:creationId xmlns:a16="http://schemas.microsoft.com/office/drawing/2014/main" id="{638E1221-D6EC-48D1-A2CB-52612E14236D}"/>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732fd209e43484d"/>
              </a:rPr>
              <a:t>TES21 / Hertz announces initial Tesla order / 25 Oct 2021</a:t>
            </a:r>
          </a:p>
        </p:txBody>
      </p:sp>
      <p:sp>
        <p:nvSpPr>
          <p:cNvPr id="6" name="source-link">
            <a:extLst xmlns:a="http://schemas.openxmlformats.org/drawingml/2006/main">
              <a:ext uri="{FF2B5EF4-FFF2-40B4-BE49-F238E27FC236}">
                <a16:creationId xmlns:a16="http://schemas.microsoft.com/office/drawing/2014/main" id="{05EA0DA8-2909-434A-AF68-C3014E6040BC}"/>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f6a5e0619684703"/>
              </a:rPr>
              <a:t>EV24 / Hertz FY2024 results and EV reduction / 13 Feb 2025</a:t>
            </a:r>
          </a:p>
        </p:txBody>
      </p:sp>
      <p:sp>
        <p:nvSpPr>
          <p:cNvPr id="7" name="source-link">
            <a:extLst xmlns:a="http://schemas.openxmlformats.org/drawingml/2006/main">
              <a:ext uri="{FF2B5EF4-FFF2-40B4-BE49-F238E27FC236}">
                <a16:creationId xmlns:a16="http://schemas.microsoft.com/office/drawing/2014/main" id="{D112EA4A-3312-4B96-81BD-24BDE192D298}"/>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bbe81d27e6f4161"/>
              </a:rPr>
              <a:t>K / Hertz 2025 Form 10-K / 26 Feb 2026</a:t>
            </a:r>
          </a:p>
        </p:txBody>
      </p:sp>
      <p:sp>
        <p:nvSpPr>
          <p:cNvPr id="8" name="text">
            <a:extLst xmlns:a="http://schemas.openxmlformats.org/drawingml/2006/main">
              <a:ext uri="{FF2B5EF4-FFF2-40B4-BE49-F238E27FC236}">
                <a16:creationId xmlns:a16="http://schemas.microsoft.com/office/drawing/2014/main" id="{6DC53058-E89F-482C-B786-4F3B07E158EB}"/>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4CD11214-59EF-4FEA-81A1-2776383BB733}"/>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E6DFB5AE-9CB0-4467-A4DA-678E9B7D90F4}"/>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BBC0ACDB-AFCF-42CC-9406-6A0B98DB57C0}"/>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006 / 60</a:t>
            </a:r>
          </a:p>
        </p:txBody>
      </p:sp>
    </p:spTree>
    <p:extLst>
      <p:ext uri="{BB962C8B-B14F-4D97-AF65-F5344CB8AC3E}">
        <p14:creationId xmlns:p14="http://schemas.microsoft.com/office/powerpoint/2010/main" val="1818271617"/>
      </p:ext>
    </p:extLst>
  </p:cSld>
</p:sld>
</file>

<file path=ppt/slides/slide7.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AB8E3061-C6F4-4317-A956-E453999771D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91E8C78C-2C73-4AE9-A8C0-BC1AB889C494}"/>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 $25 monthly DPU change means about $162M a year</a:t>
            </a:r>
          </a:p>
        </p:txBody>
      </p:sp>
      <p:sp>
        <p:nvSpPr>
          <p:cNvPr id="3" name="text">
            <a:extLst xmlns:a="http://schemas.openxmlformats.org/drawingml/2006/main">
              <a:ext uri="{FF2B5EF4-FFF2-40B4-BE49-F238E27FC236}">
                <a16:creationId xmlns:a16="http://schemas.microsoft.com/office/drawing/2014/main" id="{05E4A8A5-2C57-4D00-A32D-63E65C913F01}"/>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Net depreciation / USD per average vehicle per month</a:t>
            </a:r>
          </a:p>
        </p:txBody>
      </p:sp>
      <p:graphicFrame>
        <p:nvGraphicFramePr>
          <p:cNvPr id="17"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5f7e1b3546784423"/>
          </a:graphicData>
        </a:graphic>
      </p:graphicFrame>
      <p:sp>
        <p:nvSpPr>
          <p:cNvPr id="5" name="takeaway">
            <a:extLst xmlns:a="http://schemas.openxmlformats.org/drawingml/2006/main">
              <a:ext uri="{FF2B5EF4-FFF2-40B4-BE49-F238E27FC236}">
                <a16:creationId xmlns:a16="http://schemas.microsoft.com/office/drawing/2014/main" id="{E380ECAB-1B46-49EE-A2DF-61082AD302C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Sensitivity: $25 × 539,118 vehicles × 12 months = $161.7M. Constant-fleet illustration.</a:t>
            </a:r>
          </a:p>
        </p:txBody>
      </p:sp>
      <p:sp>
        <p:nvSpPr>
          <p:cNvPr id="6" name="source-link">
            <a:extLst xmlns:a="http://schemas.openxmlformats.org/drawingml/2006/main">
              <a:ext uri="{FF2B5EF4-FFF2-40B4-BE49-F238E27FC236}">
                <a16:creationId xmlns:a16="http://schemas.microsoft.com/office/drawing/2014/main" id="{DC71E8D8-B2C4-4305-BFB0-C803FE7E5BCC}"/>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a89ff7706164f86"/>
              </a:rPr>
              <a:t>E / Hertz Q2 2026 earnings release / 6 Aug 2026</a:t>
            </a:r>
          </a:p>
        </p:txBody>
      </p:sp>
      <p:sp>
        <p:nvSpPr>
          <p:cNvPr id="7" name="source-link">
            <a:extLst xmlns:a="http://schemas.openxmlformats.org/drawingml/2006/main">
              <a:ext uri="{FF2B5EF4-FFF2-40B4-BE49-F238E27FC236}">
                <a16:creationId xmlns:a16="http://schemas.microsoft.com/office/drawing/2014/main" id="{4A0AD906-F3FB-4247-AE44-A6E6DD29D6D2}"/>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3ef6088a65b847a5"/>
              </a:rPr>
              <a:t>CALC / EpochX operating sensitivities and assumptions / 22 Sep 2026</a:t>
            </a:r>
          </a:p>
        </p:txBody>
      </p:sp>
      <p:sp>
        <p:nvSpPr>
          <p:cNvPr id="8" name="text">
            <a:extLst xmlns:a="http://schemas.openxmlformats.org/drawingml/2006/main">
              <a:ext uri="{FF2B5EF4-FFF2-40B4-BE49-F238E27FC236}">
                <a16:creationId xmlns:a16="http://schemas.microsoft.com/office/drawing/2014/main" id="{5F475592-AFA2-4E34-8269-7A62FB47E9D3}"/>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CEAEE626-65F4-4069-86D0-D018811A8720}"/>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CAD2CDA8-CE4E-4B35-9D70-A8F4924D2C9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5B95D6C3-5459-4D23-993D-D0AA38DAC98D}"/>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007 / 60</a:t>
            </a:r>
          </a:p>
        </p:txBody>
      </p:sp>
    </p:spTree>
    <p:extLst>
      <p:ext uri="{BB962C8B-B14F-4D97-AF65-F5344CB8AC3E}">
        <p14:creationId xmlns:p14="http://schemas.microsoft.com/office/powerpoint/2010/main" val="1074337859"/>
      </p:ext>
    </p:extLst>
  </p:cSld>
</p:sld>
</file>

<file path=ppt/slides/slide8.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D5FFA486-1D55-4E84-B1AA-65AD3E22B9F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F4F0768B-B0F2-44AD-B1D7-91FCBD1F8860}"/>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Recalls show the cost of unavailable cars</a:t>
            </a:r>
          </a:p>
        </p:txBody>
      </p:sp>
      <p:sp>
        <p:nvSpPr>
          <p:cNvPr id="3" name="text">
            <a:extLst xmlns:a="http://schemas.openxmlformats.org/drawingml/2006/main">
              <a:ext uri="{FF2B5EF4-FFF2-40B4-BE49-F238E27FC236}">
                <a16:creationId xmlns:a16="http://schemas.microsoft.com/office/drawing/2014/main" id="{40A9E9ED-EF95-458A-B7CA-B41FADDDF03B}"/>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About 15,000</a:t>
            </a:r>
          </a:p>
        </p:txBody>
      </p:sp>
      <p:sp>
        <p:nvSpPr>
          <p:cNvPr id="4" name="text">
            <a:extLst xmlns:a="http://schemas.openxmlformats.org/drawingml/2006/main">
              <a:ext uri="{FF2B5EF4-FFF2-40B4-BE49-F238E27FC236}">
                <a16:creationId xmlns:a16="http://schemas.microsoft.com/office/drawing/2014/main" id="{FDC52ACC-9932-4BC9-96E2-6F3BBDECE012}"/>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Vehicles affected on average in Q2</a:t>
            </a:r>
          </a:p>
        </p:txBody>
      </p:sp>
      <p:sp>
        <p:nvSpPr>
          <p:cNvPr id="5" name="text">
            <a:extLst xmlns:a="http://schemas.openxmlformats.org/drawingml/2006/main">
              <a:ext uri="{FF2B5EF4-FFF2-40B4-BE49-F238E27FC236}">
                <a16:creationId xmlns:a16="http://schemas.microsoft.com/office/drawing/2014/main" id="{923B4878-84E6-4554-AC8A-CA3FBD6AF228}"/>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About $30M</a:t>
            </a:r>
          </a:p>
        </p:txBody>
      </p:sp>
      <p:sp>
        <p:nvSpPr>
          <p:cNvPr id="6" name="text">
            <a:extLst xmlns:a="http://schemas.openxmlformats.org/drawingml/2006/main">
              <a:ext uri="{FF2B5EF4-FFF2-40B4-BE49-F238E27FC236}">
                <a16:creationId xmlns:a16="http://schemas.microsoft.com/office/drawing/2014/main" id="{D04793FC-8EF8-451F-9817-E21D2F33CA2C}"/>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Estimated Q2 Corporate EBITDA impact</a:t>
            </a:r>
          </a:p>
        </p:txBody>
      </p:sp>
      <p:sp>
        <p:nvSpPr>
          <p:cNvPr id="7" name="takeaway">
            <a:extLst xmlns:a="http://schemas.openxmlformats.org/drawingml/2006/main">
              <a:ext uri="{FF2B5EF4-FFF2-40B4-BE49-F238E27FC236}">
                <a16:creationId xmlns:a16="http://schemas.microsoft.com/office/drawing/2014/main" id="{4A7F0359-71ED-4335-9EFA-927476FB389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Company estimates. Repairs and paying demand determine the eventual recovery.</a:t>
            </a:r>
          </a:p>
        </p:txBody>
      </p:sp>
      <p:sp>
        <p:nvSpPr>
          <p:cNvPr id="8" name="source-link">
            <a:extLst xmlns:a="http://schemas.openxmlformats.org/drawingml/2006/main">
              <a:ext uri="{FF2B5EF4-FFF2-40B4-BE49-F238E27FC236}">
                <a16:creationId xmlns:a16="http://schemas.microsoft.com/office/drawing/2014/main" id="{CC0D9E1F-E807-4319-8329-645E01800F8B}"/>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66b7888c8ec48cf"/>
              </a:rPr>
              <a:t>E / Hertz Q2 2026 earnings release / 6 Aug 2026</a:t>
            </a:r>
          </a:p>
        </p:txBody>
      </p:sp>
      <p:sp>
        <p:nvSpPr>
          <p:cNvPr id="9" name="source-link">
            <a:extLst xmlns:a="http://schemas.openxmlformats.org/drawingml/2006/main">
              <a:ext uri="{FF2B5EF4-FFF2-40B4-BE49-F238E27FC236}">
                <a16:creationId xmlns:a16="http://schemas.microsoft.com/office/drawing/2014/main" id="{80BCDBB3-AB64-4C69-859F-98A396673774}"/>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d9492023e1b4f72"/>
              </a:rPr>
              <a:t>M / Q2 2026 management prepared remarks / 6 Aug 2026</a:t>
            </a:r>
          </a:p>
        </p:txBody>
      </p:sp>
      <p:sp>
        <p:nvSpPr>
          <p:cNvPr id="10" name="text">
            <a:extLst xmlns:a="http://schemas.openxmlformats.org/drawingml/2006/main">
              <a:ext uri="{FF2B5EF4-FFF2-40B4-BE49-F238E27FC236}">
                <a16:creationId xmlns:a16="http://schemas.microsoft.com/office/drawing/2014/main" id="{52F8FCCE-939A-4579-B7DE-FE642758169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8E2819EC-BA42-4BFE-8D57-FF746530D4C3}"/>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EFBEF808-C65C-4987-BD58-F7D0200EEC9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36AC3AD6-EB8E-4E3C-8586-CBCD4D2DD00C}"/>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008 / 60</a:t>
            </a:r>
          </a:p>
        </p:txBody>
      </p:sp>
    </p:spTree>
    <p:extLst>
      <p:ext uri="{BB962C8B-B14F-4D97-AF65-F5344CB8AC3E}">
        <p14:creationId xmlns:p14="http://schemas.microsoft.com/office/powerpoint/2010/main" val="594187449"/>
      </p:ext>
    </p:extLst>
  </p:cSld>
</p:sld>
</file>

<file path=ppt/slides/slide9.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BB8FF944-9F95-4984-A10C-863E33C30F5E}"/>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THE NETWORK AND THE OPERATING ENGINE</a:t>
            </a:r>
          </a:p>
        </p:txBody>
      </p:sp>
      <p:sp>
        <p:nvSpPr>
          <p:cNvPr id="2" name="title">
            <a:extLst xmlns:a="http://schemas.openxmlformats.org/drawingml/2006/main">
              <a:ext uri="{FF2B5EF4-FFF2-40B4-BE49-F238E27FC236}">
                <a16:creationId xmlns:a16="http://schemas.microsoft.com/office/drawing/2014/main" id="{03D193E4-088A-4446-B187-CE4476F9F127}"/>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The Americas produces 80% of Q2 revenue</a:t>
            </a:r>
          </a:p>
        </p:txBody>
      </p:sp>
      <p:graphicFrame>
        <p:nvGraphicFramePr>
          <p:cNvPr id="18"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2095500"/>
                <a:gridCol w="8972550"/>
              </a:tblGrid>
              <a:tr h="514350">
                <a:tc>
                  <a:txBody>
                    <a:bodyPr>
                      <a:noAutofit/>
                    </a:bodyPr>
                    <a:lstStyle/>
                    <a:p>
                      <a:r>
                        <a:rPr sz="1650" b="1">
                          <a:solidFill>
                            <a:srgbClr val="F0E5CF"/>
                          </a:solidFill>
                          <a:latin typeface="Arial"/>
                          <a:ea typeface="Arial"/>
                          <a:cs typeface="Arial"/>
                        </a:rPr>
                        <a:t>Revenue view</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Q2 2026 / USD millions</a:t>
                      </a:r>
                    </a:p>
                  </a:txBody>
                  <a:tcPr marL="91440" marR="91440" marT="45720" marB="45720" anchor="ctr">
                    <a:solidFill>
                      <a:srgbClr val="103B35"/>
                    </a:solidFill>
                  </a:tcPr>
                </a:tc>
              </a:tr>
              <a:tr h="728663">
                <a:tc>
                  <a:txBody>
                    <a:bodyPr>
                      <a:noAutofit/>
                    </a:bodyPr>
                    <a:lstStyle/>
                    <a:p>
                      <a:r>
                        <a:rPr sz="1950" b="1">
                          <a:solidFill>
                            <a:srgbClr val="172B27"/>
                          </a:solidFill>
                          <a:latin typeface="Arial"/>
                          <a:ea typeface="Arial"/>
                          <a:cs typeface="Arial"/>
                        </a:rPr>
                        <a:t>Americas RAC</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$1,918M / 80.1% of consolidated revenue</a:t>
                      </a:r>
                    </a:p>
                  </a:txBody>
                  <a:tcPr marL="91440" marR="91440" marT="45720" marB="45720" anchor="ctr">
                    <a:solidFill>
                      <a:srgbClr val="F7F0E1"/>
                    </a:solidFill>
                  </a:tcPr>
                </a:tc>
              </a:tr>
              <a:tr h="728663">
                <a:tc>
                  <a:txBody>
                    <a:bodyPr>
                      <a:noAutofit/>
                    </a:bodyPr>
                    <a:lstStyle/>
                    <a:p>
                      <a:r>
                        <a:rPr sz="1950" b="1">
                          <a:solidFill>
                            <a:srgbClr val="172B27"/>
                          </a:solidFill>
                          <a:latin typeface="Arial"/>
                          <a:ea typeface="Arial"/>
                          <a:cs typeface="Arial"/>
                        </a:rPr>
                        <a:t>International RAC</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$478M / 19.9%</a:t>
                      </a:r>
                    </a:p>
                  </a:txBody>
                  <a:tcPr marL="91440" marR="91440" marT="45720" marB="45720" anchor="ctr">
                    <a:solidFill>
                      <a:srgbClr val="EEE5D5"/>
                    </a:solidFill>
                  </a:tcPr>
                </a:tc>
              </a:tr>
              <a:tr h="728663">
                <a:tc>
                  <a:txBody>
                    <a:bodyPr>
                      <a:noAutofit/>
                    </a:bodyPr>
                    <a:lstStyle/>
                    <a:p>
                      <a:r>
                        <a:rPr sz="1950" b="1">
                          <a:solidFill>
                            <a:srgbClr val="172B27"/>
                          </a:solidFill>
                          <a:latin typeface="Arial"/>
                          <a:ea typeface="Arial"/>
                          <a:cs typeface="Arial"/>
                        </a:rPr>
                        <a:t>United States</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$1,836M / 76.6% — geographic disclosure</a:t>
                      </a:r>
                    </a:p>
                  </a:txBody>
                  <a:tcPr marL="91440" marR="91440" marT="45720" marB="45720" anchor="ctr">
                    <a:solidFill>
                      <a:srgbClr val="F7F0E1"/>
                    </a:solidFill>
                  </a:tcPr>
                </a:tc>
              </a:tr>
              <a:tr h="728663">
                <a:tc>
                  <a:txBody>
                    <a:bodyPr>
                      <a:noAutofit/>
                    </a:bodyPr>
                    <a:lstStyle/>
                    <a:p>
                      <a:r>
                        <a:rPr sz="1950" b="1">
                          <a:solidFill>
                            <a:srgbClr val="172B27"/>
                          </a:solidFill>
                          <a:latin typeface="Arial"/>
                          <a:ea typeface="Arial"/>
                          <a:cs typeface="Arial"/>
                        </a:rPr>
                        <a:t>Outside the U.S.</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$560M / 23.4% — includes Canada</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D44363B0-E09A-48BE-B2A7-67E2D5468C6A}"/>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Q2 2026. Geographic U.S./non-U.S. figures overlap the segment figures; do not add the four rows.</a:t>
            </a:r>
          </a:p>
        </p:txBody>
      </p:sp>
      <p:sp>
        <p:nvSpPr>
          <p:cNvPr id="5" name="source-link">
            <a:extLst xmlns:a="http://schemas.openxmlformats.org/drawingml/2006/main">
              <a:ext uri="{FF2B5EF4-FFF2-40B4-BE49-F238E27FC236}">
                <a16:creationId xmlns:a16="http://schemas.microsoft.com/office/drawing/2014/main" id="{6A4329A6-9E36-416D-9944-3BE06BE8C1EA}"/>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14ee7bea97b34abe"/>
              </a:rPr>
              <a:t>Q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3BDE00B9-A8AD-4B94-AEEA-961DCDB4F4D1}"/>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bba94892c244b00"/>
              </a:rPr>
              <a:t/>
            </a:r>
          </a:p>
        </p:txBody>
      </p:sp>
      <p:sp>
        <p:nvSpPr>
          <p:cNvPr id="7" name="source-link">
            <a:extLst xmlns:a="http://schemas.openxmlformats.org/drawingml/2006/main">
              <a:ext uri="{FF2B5EF4-FFF2-40B4-BE49-F238E27FC236}">
                <a16:creationId xmlns:a16="http://schemas.microsoft.com/office/drawing/2014/main" id="{27480565-9F57-4B7D-AD58-03F19521C39B}"/>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ebbf46abc904917"/>
              </a:rPr>
              <a:t/>
            </a:r>
          </a:p>
        </p:txBody>
      </p:sp>
      <p:sp>
        <p:nvSpPr>
          <p:cNvPr id="8" name="source-link">
            <a:extLst xmlns:a="http://schemas.openxmlformats.org/drawingml/2006/main">
              <a:ext uri="{FF2B5EF4-FFF2-40B4-BE49-F238E27FC236}">
                <a16:creationId xmlns:a16="http://schemas.microsoft.com/office/drawing/2014/main" id="{8B8254D2-C774-4A39-B413-7BC84ACD5663}"/>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4a37bd2a5b74a46"/>
              </a:rPr>
              <a:t/>
            </a:r>
          </a:p>
        </p:txBody>
      </p:sp>
      <p:sp>
        <p:nvSpPr>
          <p:cNvPr id="9" name="source-link">
            <a:extLst xmlns:a="http://schemas.openxmlformats.org/drawingml/2006/main">
              <a:ext uri="{FF2B5EF4-FFF2-40B4-BE49-F238E27FC236}">
                <a16:creationId xmlns:a16="http://schemas.microsoft.com/office/drawing/2014/main" id="{44EF637B-E611-4895-A34C-0AEE40F85723}"/>
              </a:ext>
            </a:extLst>
          </p:cNvPr>
          <p:cNvSpPr>
            <a:spLocks xmlns:a="http://schemas.openxmlformats.org/drawingml/2006/main" noGrp="1"/>
          </p:cNvSpPr>
          <p:nvPr/>
        </p:nvSpPr>
        <p:spPr>
          <a:xfrm xmlns:a="http://schemas.openxmlformats.org/drawingml/2006/main">
            <a:off x="571500" y="635317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cda5f2c43824a7c"/>
              </a:rPr>
              <a:t/>
            </a:r>
          </a:p>
        </p:txBody>
      </p:sp>
      <p:sp>
        <p:nvSpPr>
          <p:cNvPr id="10" name="text">
            <a:extLst xmlns:a="http://schemas.openxmlformats.org/drawingml/2006/main">
              <a:ext uri="{FF2B5EF4-FFF2-40B4-BE49-F238E27FC236}">
                <a16:creationId xmlns:a16="http://schemas.microsoft.com/office/drawing/2014/main" id="{7556BA98-DCE8-4EF5-B03C-94EE1ABA53F1}"/>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FB3B65A8-0BC3-41B0-9A6C-36D5A8174433}"/>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D7B60F08-F6C2-4566-B4AE-A26139629280}"/>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4F0AD490-7C30-4681-8649-6BD39B42E7DF}"/>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009 / 60</a:t>
            </a:r>
          </a:p>
        </p:txBody>
      </p:sp>
    </p:spTree>
    <p:extLst>
      <p:ext uri="{BB962C8B-B14F-4D97-AF65-F5344CB8AC3E}">
        <p14:creationId xmlns:p14="http://schemas.microsoft.com/office/powerpoint/2010/main" val="2090015294"/>
      </p:ext>
    </p:extLst>
  </p:cSld>
</p:sld>
</file>

<file path=ppt/slides/slide10.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17BC1C98-D370-4F59-9F24-31DE201ABDB1}"/>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C620B56D-63FA-4273-86FF-427D6D22B0E5}"/>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Daytona at frontline scale</a:t>
            </a:r>
          </a:p>
        </p:txBody>
      </p:sp>
      <p:sp>
        <p:nvSpPr>
          <p:cNvPr id="3" name="text">
            <a:extLst xmlns:a="http://schemas.openxmlformats.org/drawingml/2006/main">
              <a:ext uri="{FF2B5EF4-FFF2-40B4-BE49-F238E27FC236}">
                <a16:creationId xmlns:a16="http://schemas.microsoft.com/office/drawing/2014/main" id="{46E8F841-1A2A-4862-8CAF-E4CE3EECBF3B}"/>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15,000+</a:t>
            </a:r>
          </a:p>
        </p:txBody>
      </p:sp>
      <p:sp>
        <p:nvSpPr>
          <p:cNvPr id="4" name="text">
            <a:extLst xmlns:a="http://schemas.openxmlformats.org/drawingml/2006/main">
              <a:ext uri="{FF2B5EF4-FFF2-40B4-BE49-F238E27FC236}">
                <a16:creationId xmlns:a16="http://schemas.microsoft.com/office/drawing/2014/main" id="{9D74A494-543B-46A1-8343-CC0B738894EB}"/>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Frontline employees using the system</a:t>
            </a:r>
          </a:p>
        </p:txBody>
      </p:sp>
      <p:sp>
        <p:nvSpPr>
          <p:cNvPr id="5" name="text">
            <a:extLst xmlns:a="http://schemas.openxmlformats.org/drawingml/2006/main">
              <a:ext uri="{FF2B5EF4-FFF2-40B4-BE49-F238E27FC236}">
                <a16:creationId xmlns:a16="http://schemas.microsoft.com/office/drawing/2014/main" id="{D1F205B3-C400-4AA2-9059-372BBBCDF1CD}"/>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4M+</a:t>
            </a:r>
          </a:p>
        </p:txBody>
      </p:sp>
      <p:sp>
        <p:nvSpPr>
          <p:cNvPr id="6" name="text">
            <a:extLst xmlns:a="http://schemas.openxmlformats.org/drawingml/2006/main">
              <a:ext uri="{FF2B5EF4-FFF2-40B4-BE49-F238E27FC236}">
                <a16:creationId xmlns:a16="http://schemas.microsoft.com/office/drawing/2014/main" id="{B3359512-13AB-4B8B-8B23-FAE3F97CBEC8}"/>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Operational touchpoints per month</a:t>
            </a:r>
          </a:p>
        </p:txBody>
      </p:sp>
      <p:sp>
        <p:nvSpPr>
          <p:cNvPr id="7" name="takeaway">
            <a:extLst xmlns:a="http://schemas.openxmlformats.org/drawingml/2006/main">
              <a:ext uri="{FF2B5EF4-FFF2-40B4-BE49-F238E27FC236}">
                <a16:creationId xmlns:a16="http://schemas.microsoft.com/office/drawing/2014/main" id="{51EF0FAF-D9F2-43FB-A149-9DCA2CF60C2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Company-reported adoption. Touchpoints do not measure financial return.</a:t>
            </a:r>
          </a:p>
        </p:txBody>
      </p:sp>
      <p:sp>
        <p:nvSpPr>
          <p:cNvPr id="8" name="source-link">
            <a:extLst xmlns:a="http://schemas.openxmlformats.org/drawingml/2006/main">
              <a:ext uri="{FF2B5EF4-FFF2-40B4-BE49-F238E27FC236}">
                <a16:creationId xmlns:a16="http://schemas.microsoft.com/office/drawing/2014/main" id="{170390CC-7F9C-4C34-8630-B778520F2137}"/>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e170ca5bd5e498f"/>
              </a:rPr>
              <a:t>AIP / Hertz Daytona demonstration at AIPCon 10 / 2026 / accessed 21 …</a:t>
            </a:r>
          </a:p>
        </p:txBody>
      </p:sp>
      <p:sp>
        <p:nvSpPr>
          <p:cNvPr id="9" name="source-link">
            <a:extLst xmlns:a="http://schemas.openxmlformats.org/drawingml/2006/main">
              <a:ext uri="{FF2B5EF4-FFF2-40B4-BE49-F238E27FC236}">
                <a16:creationId xmlns:a16="http://schemas.microsoft.com/office/drawing/2014/main" id="{55D62799-EDFF-403C-A9B5-071A4FEB0BA8}"/>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5c100a2fcf34132"/>
              </a:rPr>
              <a:t>DAY / Hertz confirms Daytona deployment / 2026 / accessed 21 …</a:t>
            </a:r>
          </a:p>
        </p:txBody>
      </p:sp>
      <p:sp>
        <p:nvSpPr>
          <p:cNvPr id="10" name="text">
            <a:extLst xmlns:a="http://schemas.openxmlformats.org/drawingml/2006/main">
              <a:ext uri="{FF2B5EF4-FFF2-40B4-BE49-F238E27FC236}">
                <a16:creationId xmlns:a16="http://schemas.microsoft.com/office/drawing/2014/main" id="{11DCF4DD-F10E-4300-A4BF-E30288723625}"/>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1C081EAF-14AA-4183-9BF2-4F5EAD1B320D}"/>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E52561F4-DF6B-400A-AAA0-1058C0EF04D0}"/>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CCE03BA6-8C66-49B3-ABE3-E66E4A541A1B}"/>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010 / 60</a:t>
            </a:r>
          </a:p>
        </p:txBody>
      </p:sp>
    </p:spTree>
    <p:extLst>
      <p:ext uri="{BB962C8B-B14F-4D97-AF65-F5344CB8AC3E}">
        <p14:creationId xmlns:p14="http://schemas.microsoft.com/office/powerpoint/2010/main" val="339313815"/>
      </p:ext>
    </p:extLst>
  </p:cSld>
</p:sld>
</file>

<file path=ppt/slides/slide11.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3CAFD35F-CF57-4ABC-9949-6B8C50436CD7}"/>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688C4309-8FE4-4801-A1CA-21D73F168439}"/>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Connected decisions for every vehicle</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333750"/>
                <a:gridCol w="7734300"/>
              </a:tblGrid>
              <a:tr h="514350">
                <a:tc>
                  <a:txBody>
                    <a:bodyPr>
                      <a:noAutofit/>
                    </a:bodyPr>
                    <a:lstStyle/>
                    <a:p>
                      <a:r>
                        <a:rPr sz="1650" b="1">
                          <a:solidFill>
                            <a:srgbClr val="F0E5CF"/>
                          </a:solidFill>
                          <a:latin typeface="Arial"/>
                          <a:ea typeface="Arial"/>
                          <a:cs typeface="Arial"/>
                        </a:rPr>
                        <a:t>Layer</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Business meaning</a:t>
                      </a:r>
                    </a:p>
                  </a:txBody>
                  <a:tcPr marL="91440" marR="91440" marT="45720" marB="45720" anchor="ctr">
                    <a:solidFill>
                      <a:srgbClr val="103B35"/>
                    </a:solidFill>
                  </a:tcPr>
                </a:tc>
              </a:tr>
              <a:tr h="971550">
                <a:tc>
                  <a:txBody>
                    <a:bodyPr>
                      <a:noAutofit/>
                    </a:bodyPr>
                    <a:lstStyle/>
                    <a:p>
                      <a:r>
                        <a:rPr sz="2025" b="1">
                          <a:solidFill>
                            <a:srgbClr val="172B27"/>
                          </a:solidFill>
                          <a:latin typeface="Arial"/>
                          <a:ea typeface="Arial"/>
                          <a:cs typeface="Arial"/>
                        </a:rPr>
                        <a:t>Foundry</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Combines fleet and operating records</a:t>
                      </a:r>
                    </a:p>
                  </a:txBody>
                  <a:tcPr marL="91440" marR="91440" marT="45720" marB="45720" anchor="ctr">
                    <a:solidFill>
                      <a:srgbClr val="F7F0E1"/>
                    </a:solidFill>
                  </a:tcPr>
                </a:tc>
              </a:tr>
              <a:tr h="971550">
                <a:tc>
                  <a:txBody>
                    <a:bodyPr>
                      <a:noAutofit/>
                    </a:bodyPr>
                    <a:lstStyle/>
                    <a:p>
                      <a:r>
                        <a:rPr sz="2025" b="1">
                          <a:solidFill>
                            <a:srgbClr val="172B27"/>
                          </a:solidFill>
                          <a:latin typeface="Arial"/>
                          <a:ea typeface="Arial"/>
                          <a:cs typeface="Arial"/>
                        </a:rPr>
                        <a:t>Ontology</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Links a vehicle to its booking, repair and location</a:t>
                      </a:r>
                    </a:p>
                  </a:txBody>
                  <a:tcPr marL="91440" marR="91440" marT="45720" marB="45720" anchor="ctr">
                    <a:solidFill>
                      <a:srgbClr val="EEE5D5"/>
                    </a:solidFill>
                  </a:tcPr>
                </a:tc>
              </a:tr>
              <a:tr h="971550">
                <a:tc>
                  <a:txBody>
                    <a:bodyPr>
                      <a:noAutofit/>
                    </a:bodyPr>
                    <a:lstStyle/>
                    <a:p>
                      <a:r>
                        <a:rPr sz="2025" b="1">
                          <a:solidFill>
                            <a:srgbClr val="172B27"/>
                          </a:solidFill>
                          <a:latin typeface="Arial"/>
                          <a:ea typeface="Arial"/>
                          <a:cs typeface="Arial"/>
                        </a:rPr>
                        <a:t>AIP and applications</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Help interpret events and put actions into a workflow</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CF391D77-C606-4E88-B70B-D67CD5AEA116}"/>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Simplified platform explanation. Hertz’s exact architecture is not fully public.</a:t>
            </a:r>
          </a:p>
        </p:txBody>
      </p:sp>
      <p:sp>
        <p:nvSpPr>
          <p:cNvPr id="5" name="source-link">
            <a:extLst xmlns:a="http://schemas.openxmlformats.org/drawingml/2006/main">
              <a:ext uri="{FF2B5EF4-FFF2-40B4-BE49-F238E27FC236}">
                <a16:creationId xmlns:a16="http://schemas.microsoft.com/office/drawing/2014/main" id="{E9E8DADA-CA45-4F4F-809C-E76510B0C3CF}"/>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ba4e0058f974d75"/>
              </a:rPr>
              <a:t>P / Original Hertz and Palantir partnership / 19 Oct 2022</a:t>
            </a:r>
          </a:p>
        </p:txBody>
      </p:sp>
      <p:sp>
        <p:nvSpPr>
          <p:cNvPr id="6" name="source-link">
            <a:extLst xmlns:a="http://schemas.openxmlformats.org/drawingml/2006/main">
              <a:ext uri="{FF2B5EF4-FFF2-40B4-BE49-F238E27FC236}">
                <a16:creationId xmlns:a16="http://schemas.microsoft.com/office/drawing/2014/main" id="{460500F2-FC2F-472F-82DC-40785AC304AA}"/>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32f1c3ede08c4b61"/>
              </a:rPr>
              <a:t>ONT / Palantir Ontology overview / Accessed 22 Sep 2026</a:t>
            </a:r>
          </a:p>
        </p:txBody>
      </p:sp>
      <p:sp>
        <p:nvSpPr>
          <p:cNvPr id="7" name="source-link">
            <a:extLst xmlns:a="http://schemas.openxmlformats.org/drawingml/2006/main">
              <a:ext uri="{FF2B5EF4-FFF2-40B4-BE49-F238E27FC236}">
                <a16:creationId xmlns:a16="http://schemas.microsoft.com/office/drawing/2014/main" id="{65E1B780-0AC6-41BA-920C-F38819D1E726}"/>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9c73651913124a45"/>
              </a:rPr>
              <a:t>AIPDOC / Palantir AIP architecture / Accessed 22 Sep 2026</a:t>
            </a:r>
          </a:p>
        </p:txBody>
      </p:sp>
      <p:sp>
        <p:nvSpPr>
          <p:cNvPr id="8" name="text">
            <a:extLst xmlns:a="http://schemas.openxmlformats.org/drawingml/2006/main">
              <a:ext uri="{FF2B5EF4-FFF2-40B4-BE49-F238E27FC236}">
                <a16:creationId xmlns:a16="http://schemas.microsoft.com/office/drawing/2014/main" id="{BA19ECE7-3F99-4869-BA0A-32385CF130CB}"/>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912807F0-D805-4195-8DC7-7F47E4D83CF3}"/>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01E9FA9F-4939-48C6-9B7D-CA9FD1FA972C}"/>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866C02CC-935D-43D2-A3A8-A944555CEB54}"/>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011 / 60</a:t>
            </a:r>
          </a:p>
        </p:txBody>
      </p:sp>
    </p:spTree>
    <p:extLst>
      <p:ext uri="{BB962C8B-B14F-4D97-AF65-F5344CB8AC3E}">
        <p14:creationId xmlns:p14="http://schemas.microsoft.com/office/powerpoint/2010/main" val="504989421"/>
      </p:ext>
    </p:extLst>
  </p:cSld>
</p:sld>
</file>

<file path=ppt/slides/slide12.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9521D83C-C2F3-48EA-8E86-E91B2E58FA9A}"/>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C95B785D-1B75-4F67-81C3-BBF741208E9D}"/>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 two-hour repair deadline</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143250"/>
                <a:gridCol w="7924800"/>
              </a:tblGrid>
              <a:tr h="514350">
                <a:tc>
                  <a:txBody>
                    <a:bodyPr>
                      <a:noAutofit/>
                    </a:bodyPr>
                    <a:lstStyle/>
                    <a:p>
                      <a:r>
                        <a:rPr sz="1650" b="1">
                          <a:solidFill>
                            <a:srgbClr val="F0E5CF"/>
                          </a:solidFill>
                          <a:latin typeface="Arial"/>
                          <a:ea typeface="Arial"/>
                          <a:cs typeface="Arial"/>
                        </a:rPr>
                        <a:t>Step</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Demonstrated workflow</a:t>
                      </a:r>
                    </a:p>
                  </a:txBody>
                  <a:tcPr marL="91440" marR="91440" marT="45720" marB="45720" anchor="ctr">
                    <a:solidFill>
                      <a:srgbClr val="103B35"/>
                    </a:solidFill>
                  </a:tcPr>
                </a:tc>
              </a:tr>
              <a:tr h="971550">
                <a:tc>
                  <a:txBody>
                    <a:bodyPr>
                      <a:noAutofit/>
                    </a:bodyPr>
                    <a:lstStyle/>
                    <a:p>
                      <a:r>
                        <a:rPr sz="2025" b="1">
                          <a:solidFill>
                            <a:srgbClr val="172B27"/>
                          </a:solidFill>
                          <a:latin typeface="Arial"/>
                          <a:ea typeface="Arial"/>
                          <a:cs typeface="Arial"/>
                        </a:rPr>
                        <a:t>Report</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An associate captures the defect with audio and a photo</a:t>
                      </a:r>
                    </a:p>
                  </a:txBody>
                  <a:tcPr marL="91440" marR="91440" marT="45720" marB="45720" anchor="ctr">
                    <a:solidFill>
                      <a:srgbClr val="F7F0E1"/>
                    </a:solidFill>
                  </a:tcPr>
                </a:tc>
              </a:tr>
              <a:tr h="971550">
                <a:tc>
                  <a:txBody>
                    <a:bodyPr>
                      <a:noAutofit/>
                    </a:bodyPr>
                    <a:lstStyle/>
                    <a:p>
                      <a:r>
                        <a:rPr sz="2025" b="1">
                          <a:solidFill>
                            <a:srgbClr val="172B27"/>
                          </a:solidFill>
                          <a:latin typeface="Arial"/>
                          <a:ea typeface="Arial"/>
                          <a:cs typeface="Arial"/>
                        </a:rPr>
                        <a:t>Protect the booking</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The system proposes a replacement car</a:t>
                      </a:r>
                    </a:p>
                  </a:txBody>
                  <a:tcPr marL="91440" marR="91440" marT="45720" marB="45720" anchor="ctr">
                    <a:solidFill>
                      <a:srgbClr val="EEE5D5"/>
                    </a:solidFill>
                  </a:tcPr>
                </a:tc>
              </a:tr>
              <a:tr h="971550">
                <a:tc>
                  <a:txBody>
                    <a:bodyPr>
                      <a:noAutofit/>
                    </a:bodyPr>
                    <a:lstStyle/>
                    <a:p>
                      <a:r>
                        <a:rPr sz="2025" b="1">
                          <a:solidFill>
                            <a:srgbClr val="172B27"/>
                          </a:solidFill>
                          <a:latin typeface="Arial"/>
                          <a:ea typeface="Arial"/>
                          <a:cs typeface="Arial"/>
                        </a:rPr>
                        <a:t>Restore the asset</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A work order connects repair and transport tasks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57347CEF-3507-4BC7-A3CD-EB0A2489472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AIPCon 10 demonstration. A customer is due to arrive in two hours.</a:t>
            </a:r>
          </a:p>
        </p:txBody>
      </p:sp>
      <p:sp>
        <p:nvSpPr>
          <p:cNvPr id="5" name="source-link">
            <a:extLst xmlns:a="http://schemas.openxmlformats.org/drawingml/2006/main">
              <a:ext uri="{FF2B5EF4-FFF2-40B4-BE49-F238E27FC236}">
                <a16:creationId xmlns:a16="http://schemas.microsoft.com/office/drawing/2014/main" id="{A7DEA181-5D13-4A51-BAC0-E2E3AFC0D8C9}"/>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49daf505c7843fe"/>
              </a:rPr>
              <a:t>AIP / Hertz Daytona demonstration at AIPCon 10 / 2026 / accessed 21 …</a:t>
            </a:r>
          </a:p>
        </p:txBody>
      </p:sp>
      <p:sp>
        <p:nvSpPr>
          <p:cNvPr id="6" name="text">
            <a:extLst xmlns:a="http://schemas.openxmlformats.org/drawingml/2006/main">
              <a:ext uri="{FF2B5EF4-FFF2-40B4-BE49-F238E27FC236}">
                <a16:creationId xmlns:a16="http://schemas.microsoft.com/office/drawing/2014/main" id="{EDFBC881-670E-41A0-8708-706B7EF3EB70}"/>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429D9C80-4B79-45EC-9445-7131D162341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66F6E154-381C-4803-8447-9C4691F13A35}"/>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BC30ECFC-39E0-46F7-8627-500BF87F7D23}"/>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012 / 60</a:t>
            </a:r>
          </a:p>
        </p:txBody>
      </p:sp>
    </p:spTree>
    <p:extLst>
      <p:ext uri="{BB962C8B-B14F-4D97-AF65-F5344CB8AC3E}">
        <p14:creationId xmlns:p14="http://schemas.microsoft.com/office/powerpoint/2010/main" val="228566287"/>
      </p:ext>
    </p:extLst>
  </p:cSld>
</p:sld>
</file>

<file path=ppt/slides/slide13.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98435488-F06A-420F-8845-A18C8497AE73}"/>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64974D47-93E3-4892-8D5D-227BCBDB50C1}"/>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Repair routing weighs time, cost and lost rentals</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714750"/>
                <a:gridCol w="7353300"/>
              </a:tblGrid>
              <a:tr h="514350">
                <a:tc>
                  <a:txBody>
                    <a:bodyPr>
                      <a:noAutofit/>
                    </a:bodyPr>
                    <a:lstStyle/>
                    <a:p>
                      <a:r>
                        <a:rPr sz="1650" b="1">
                          <a:solidFill>
                            <a:srgbClr val="F0E5CF"/>
                          </a:solidFill>
                          <a:latin typeface="Arial"/>
                          <a:ea typeface="Arial"/>
                          <a:cs typeface="Arial"/>
                        </a:rPr>
                        <a:t>Repair option</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Decision inputs</a:t>
                      </a:r>
                    </a:p>
                  </a:txBody>
                  <a:tcPr marL="91440" marR="91440" marT="45720" marB="45720" anchor="ctr">
                    <a:solidFill>
                      <a:srgbClr val="103B35"/>
                    </a:solidFill>
                  </a:tcPr>
                </a:tc>
              </a:tr>
              <a:tr h="971550">
                <a:tc>
                  <a:txBody>
                    <a:bodyPr>
                      <a:noAutofit/>
                    </a:bodyPr>
                    <a:lstStyle/>
                    <a:p>
                      <a:r>
                        <a:rPr sz="2100" b="1">
                          <a:solidFill>
                            <a:srgbClr val="172B27"/>
                          </a:solidFill>
                          <a:latin typeface="Arial"/>
                          <a:ea typeface="Arial"/>
                          <a:cs typeface="Arial"/>
                        </a:rPr>
                        <a:t>Internal shop</a:t>
                      </a:r>
                    </a:p>
                  </a:txBody>
                  <a:tcPr marL="91440" marR="91440" marT="45720" marB="45720" anchor="ctr">
                    <a:solidFill>
                      <a:srgbClr val="F7F0E1"/>
                    </a:solidFill>
                  </a:tcPr>
                </a:tc>
                <a:tc>
                  <a:txBody>
                    <a:bodyPr>
                      <a:noAutofit/>
                    </a:bodyPr>
                    <a:lstStyle/>
                    <a:p>
                      <a:r>
                        <a:rPr sz="2100" b="0">
                          <a:solidFill>
                            <a:srgbClr val="172B27"/>
                          </a:solidFill>
                          <a:latin typeface="Arial"/>
                          <a:ea typeface="Arial"/>
                          <a:cs typeface="Arial"/>
                        </a:rPr>
                        <a:t>Parts, labor and capacity</a:t>
                      </a:r>
                    </a:p>
                  </a:txBody>
                  <a:tcPr marL="91440" marR="91440" marT="45720" marB="45720" anchor="ctr">
                    <a:solidFill>
                      <a:srgbClr val="F7F0E1"/>
                    </a:solidFill>
                  </a:tcPr>
                </a:tc>
              </a:tr>
              <a:tr h="971550">
                <a:tc>
                  <a:txBody>
                    <a:bodyPr>
                      <a:noAutofit/>
                    </a:bodyPr>
                    <a:lstStyle/>
                    <a:p>
                      <a:r>
                        <a:rPr sz="2100" b="1">
                          <a:solidFill>
                            <a:srgbClr val="172B27"/>
                          </a:solidFill>
                          <a:latin typeface="Arial"/>
                          <a:ea typeface="Arial"/>
                          <a:cs typeface="Arial"/>
                        </a:rPr>
                        <a:t>Hold in place</a:t>
                      </a:r>
                    </a:p>
                  </a:txBody>
                  <a:tcPr marL="91440" marR="91440" marT="45720" marB="45720" anchor="ctr">
                    <a:solidFill>
                      <a:srgbClr val="EEE5D5"/>
                    </a:solidFill>
                  </a:tcPr>
                </a:tc>
                <a:tc>
                  <a:txBody>
                    <a:bodyPr>
                      <a:noAutofit/>
                    </a:bodyPr>
                    <a:lstStyle/>
                    <a:p>
                      <a:r>
                        <a:rPr sz="2100" b="0">
                          <a:solidFill>
                            <a:srgbClr val="172B27"/>
                          </a:solidFill>
                          <a:latin typeface="Arial"/>
                          <a:ea typeface="Arial"/>
                          <a:cs typeface="Arial"/>
                        </a:rPr>
                        <a:t>Expected delay and booking demand</a:t>
                      </a:r>
                    </a:p>
                  </a:txBody>
                  <a:tcPr marL="91440" marR="91440" marT="45720" marB="45720" anchor="ctr">
                    <a:solidFill>
                      <a:srgbClr val="EEE5D5"/>
                    </a:solidFill>
                  </a:tcPr>
                </a:tc>
              </a:tr>
              <a:tr h="971550">
                <a:tc>
                  <a:txBody>
                    <a:bodyPr>
                      <a:noAutofit/>
                    </a:bodyPr>
                    <a:lstStyle/>
                    <a:p>
                      <a:r>
                        <a:rPr sz="2100" b="1">
                          <a:solidFill>
                            <a:srgbClr val="172B27"/>
                          </a:solidFill>
                          <a:latin typeface="Arial"/>
                          <a:ea typeface="Arial"/>
                          <a:cs typeface="Arial"/>
                        </a:rPr>
                        <a:t>Outside repair</a:t>
                      </a:r>
                    </a:p>
                  </a:txBody>
                  <a:tcPr marL="91440" marR="91440" marT="45720" marB="45720" anchor="ctr">
                    <a:solidFill>
                      <a:srgbClr val="F7F0E1"/>
                    </a:solidFill>
                  </a:tcPr>
                </a:tc>
                <a:tc>
                  <a:txBody>
                    <a:bodyPr>
                      <a:noAutofit/>
                    </a:bodyPr>
                    <a:lstStyle/>
                    <a:p>
                      <a:r>
                        <a:rPr sz="2100" b="0">
                          <a:solidFill>
                            <a:srgbClr val="172B27"/>
                          </a:solidFill>
                          <a:latin typeface="Arial"/>
                          <a:ea typeface="Arial"/>
                          <a:cs typeface="Arial"/>
                        </a:rPr>
                        <a:t>Vendor cost and faster availability</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16C25334-2A52-4D1E-9D4D-323E10E6C5C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Demonstrated choices. Managers and frontline staff remain part of execution.</a:t>
            </a:r>
          </a:p>
        </p:txBody>
      </p:sp>
      <p:sp>
        <p:nvSpPr>
          <p:cNvPr id="5" name="source-link">
            <a:extLst xmlns:a="http://schemas.openxmlformats.org/drawingml/2006/main">
              <a:ext uri="{FF2B5EF4-FFF2-40B4-BE49-F238E27FC236}">
                <a16:creationId xmlns:a16="http://schemas.microsoft.com/office/drawing/2014/main" id="{B5EB699A-0905-4CA5-BC8F-282B4DEC4FFF}"/>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32703bf19f643cd"/>
              </a:rPr>
              <a:t>AIP / Hertz Daytona demonstration at AIPCon 10 / 2026 / accessed 21 …</a:t>
            </a:r>
          </a:p>
        </p:txBody>
      </p:sp>
      <p:sp>
        <p:nvSpPr>
          <p:cNvPr id="6" name="text">
            <a:extLst xmlns:a="http://schemas.openxmlformats.org/drawingml/2006/main">
              <a:ext uri="{FF2B5EF4-FFF2-40B4-BE49-F238E27FC236}">
                <a16:creationId xmlns:a16="http://schemas.microsoft.com/office/drawing/2014/main" id="{9D7CF9FE-9CD1-45C7-AAFB-DE2D6C2C8CD1}"/>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8CB13D37-6922-40F9-9488-D88775C16342}"/>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D651ADA6-EF09-4FD0-876F-FA341D5D9565}"/>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94E2E5AC-2251-4193-94EF-AB7BE7BC31D1}"/>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013 / 60</a:t>
            </a:r>
          </a:p>
        </p:txBody>
      </p:sp>
    </p:spTree>
    <p:extLst>
      <p:ext uri="{BB962C8B-B14F-4D97-AF65-F5344CB8AC3E}">
        <p14:creationId xmlns:p14="http://schemas.microsoft.com/office/powerpoint/2010/main" val="613996653"/>
      </p:ext>
    </p:extLst>
  </p:cSld>
</p:sld>
</file>

<file path=ppt/slides/slide14.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EB05BDDE-A1A1-4EE1-B270-E2C9BE653B8B}"/>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0BF9D15E-23E4-4503-83B1-D9208DC7109B}"/>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 faster $200 repair can beat a slower $100 repair</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4286250"/>
                <a:gridCol w="3390900"/>
                <a:gridCol w="3390900"/>
              </a:tblGrid>
              <a:tr h="514350">
                <a:tc>
                  <a:txBody>
                    <a:bodyPr>
                      <a:noAutofit/>
                    </a:bodyPr>
                    <a:lstStyle/>
                    <a:p>
                      <a:r>
                        <a:rPr sz="1650" b="1">
                          <a:solidFill>
                            <a:srgbClr val="F0E5CF"/>
                          </a:solidFill>
                          <a:latin typeface="Arial"/>
                          <a:ea typeface="Arial"/>
                          <a:cs typeface="Arial"/>
                        </a:rPr>
                        <a:t>Assumption</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Internal shop</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Outside repair</a:t>
                      </a:r>
                    </a:p>
                  </a:txBody>
                  <a:tcPr marL="91440" marR="91440" marT="45720" marB="45720" anchor="ctr">
                    <a:solidFill>
                      <a:srgbClr val="103B35"/>
                    </a:solidFill>
                  </a:tcPr>
                </a:tc>
              </a:tr>
              <a:tr h="728663">
                <a:tc>
                  <a:txBody>
                    <a:bodyPr>
                      <a:noAutofit/>
                    </a:bodyPr>
                    <a:lstStyle/>
                    <a:p>
                      <a:r>
                        <a:rPr sz="1950" b="1">
                          <a:solidFill>
                            <a:srgbClr val="172B27"/>
                          </a:solidFill>
                          <a:latin typeface="Arial"/>
                          <a:ea typeface="Arial"/>
                          <a:cs typeface="Arial"/>
                        </a:rPr>
                        <a:t>Repair bill</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$100</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$200</a:t>
                      </a:r>
                    </a:p>
                  </a:txBody>
                  <a:tcPr marL="91440" marR="91440" marT="45720" marB="45720" anchor="ctr">
                    <a:solidFill>
                      <a:srgbClr val="F7F0E1"/>
                    </a:solidFill>
                  </a:tcPr>
                </a:tc>
              </a:tr>
              <a:tr h="728663">
                <a:tc>
                  <a:txBody>
                    <a:bodyPr>
                      <a:noAutofit/>
                    </a:bodyPr>
                    <a:lstStyle/>
                    <a:p>
                      <a:r>
                        <a:rPr sz="1950" b="1">
                          <a:solidFill>
                            <a:srgbClr val="172B27"/>
                          </a:solidFill>
                          <a:latin typeface="Arial"/>
                          <a:ea typeface="Arial"/>
                          <a:cs typeface="Arial"/>
                        </a:rPr>
                        <a:t>Unavailable time</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4 days</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1 day</a:t>
                      </a:r>
                    </a:p>
                  </a:txBody>
                  <a:tcPr marL="91440" marR="91440" marT="45720" marB="45720" anchor="ctr">
                    <a:solidFill>
                      <a:srgbClr val="EEE5D5"/>
                    </a:solidFill>
                  </a:tcPr>
                </a:tc>
              </a:tr>
              <a:tr h="728663">
                <a:tc>
                  <a:txBody>
                    <a:bodyPr>
                      <a:noAutofit/>
                    </a:bodyPr>
                    <a:lstStyle/>
                    <a:p>
                      <a:r>
                        <a:rPr sz="1950" b="1">
                          <a:solidFill>
                            <a:srgbClr val="172B27"/>
                          </a:solidFill>
                          <a:latin typeface="Arial"/>
                          <a:ea typeface="Arial"/>
                          <a:cs typeface="Arial"/>
                        </a:rPr>
                        <a:t>Assumed contribution lost</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$160</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$40</a:t>
                      </a:r>
                    </a:p>
                  </a:txBody>
                  <a:tcPr marL="91440" marR="91440" marT="45720" marB="45720" anchor="ctr">
                    <a:solidFill>
                      <a:srgbClr val="F7F0E1"/>
                    </a:solidFill>
                  </a:tcPr>
                </a:tc>
              </a:tr>
              <a:tr h="728663">
                <a:tc>
                  <a:txBody>
                    <a:bodyPr>
                      <a:noAutofit/>
                    </a:bodyPr>
                    <a:lstStyle/>
                    <a:p>
                      <a:r>
                        <a:rPr sz="1950" b="1">
                          <a:solidFill>
                            <a:srgbClr val="172B27"/>
                          </a:solidFill>
                          <a:latin typeface="Arial"/>
                          <a:ea typeface="Arial"/>
                          <a:cs typeface="Arial"/>
                        </a:rPr>
                        <a:t>Total economic cost</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$260</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$240</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E1BA37DA-DCBE-4C0D-8C2C-CA07F228C6AD}"/>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Illustration: $40 contribution per unavailable day and demand for every recovered day.</a:t>
            </a:r>
          </a:p>
        </p:txBody>
      </p:sp>
      <p:sp>
        <p:nvSpPr>
          <p:cNvPr id="5" name="source-link">
            <a:extLst xmlns:a="http://schemas.openxmlformats.org/drawingml/2006/main">
              <a:ext uri="{FF2B5EF4-FFF2-40B4-BE49-F238E27FC236}">
                <a16:creationId xmlns:a16="http://schemas.microsoft.com/office/drawing/2014/main" id="{E787DD30-12F5-45A0-8C76-E0A661A3A3FB}"/>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5ccf1d1ff874a1e"/>
              </a:rPr>
              <a:t>CALC / EpochX operating sensitivities and assumptions / 22 Sep 2026</a:t>
            </a:r>
          </a:p>
        </p:txBody>
      </p:sp>
      <p:sp>
        <p:nvSpPr>
          <p:cNvPr id="6" name="text">
            <a:extLst xmlns:a="http://schemas.openxmlformats.org/drawingml/2006/main">
              <a:ext uri="{FF2B5EF4-FFF2-40B4-BE49-F238E27FC236}">
                <a16:creationId xmlns:a16="http://schemas.microsoft.com/office/drawing/2014/main" id="{73982AA2-5573-4547-9A6B-878FDBFE2617}"/>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335D73EB-AB84-43C7-94DB-E2A231A6C984}"/>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D7F573E7-A9FF-4523-A2DC-01A6A8E5989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B09719A4-B6FE-4349-9177-31E50A4CFB72}"/>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014 / 60</a:t>
            </a:r>
          </a:p>
        </p:txBody>
      </p:sp>
    </p:spTree>
    <p:extLst>
      <p:ext uri="{BB962C8B-B14F-4D97-AF65-F5344CB8AC3E}">
        <p14:creationId xmlns:p14="http://schemas.microsoft.com/office/powerpoint/2010/main" val="925218875"/>
      </p:ext>
    </p:extLst>
  </p:cSld>
</p:sld>
</file>

<file path=ppt/slides/slide15.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8E33AA98-BFC0-42A2-A355-F97285E0E780}"/>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CE0D2167-7264-425A-B33C-33AE6E96F0C7}"/>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Labor planning is now an explicit operating disclosure</a:t>
            </a:r>
          </a:p>
        </p:txBody>
      </p:sp>
      <p:sp>
        <p:nvSpPr>
          <p:cNvPr id="3" name="text">
            <a:extLst xmlns:a="http://schemas.openxmlformats.org/drawingml/2006/main">
              <a:ext uri="{FF2B5EF4-FFF2-40B4-BE49-F238E27FC236}">
                <a16:creationId xmlns:a16="http://schemas.microsoft.com/office/drawing/2014/main" id="{1F35749F-CB77-472E-AF6A-C0014C99678E}"/>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Demand</a:t>
            </a:r>
          </a:p>
        </p:txBody>
      </p:sp>
      <p:sp>
        <p:nvSpPr>
          <p:cNvPr id="4" name="text">
            <a:extLst xmlns:a="http://schemas.openxmlformats.org/drawingml/2006/main">
              <a:ext uri="{FF2B5EF4-FFF2-40B4-BE49-F238E27FC236}">
                <a16:creationId xmlns:a16="http://schemas.microsoft.com/office/drawing/2014/main" id="{A668D996-FCE7-4FB9-89EC-6DC8EA0558A0}"/>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Hertz says staffing follows real-time demand</a:t>
            </a:r>
          </a:p>
        </p:txBody>
      </p:sp>
      <p:sp>
        <p:nvSpPr>
          <p:cNvPr id="5" name="text">
            <a:extLst xmlns:a="http://schemas.openxmlformats.org/drawingml/2006/main">
              <a:ext uri="{FF2B5EF4-FFF2-40B4-BE49-F238E27FC236}">
                <a16:creationId xmlns:a16="http://schemas.microsoft.com/office/drawing/2014/main" id="{D65A52C4-3DA4-424E-99B9-D9FBB971614C}"/>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Cost mechanism</a:t>
            </a:r>
          </a:p>
        </p:txBody>
      </p:sp>
      <p:sp>
        <p:nvSpPr>
          <p:cNvPr id="6" name="text">
            <a:extLst xmlns:a="http://schemas.openxmlformats.org/drawingml/2006/main">
              <a:ext uri="{FF2B5EF4-FFF2-40B4-BE49-F238E27FC236}">
                <a16:creationId xmlns:a16="http://schemas.microsoft.com/office/drawing/2014/main" id="{DD2B76F4-3613-4FC9-AC63-0583A8610C79}"/>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Less overtime and third-party labor</a:t>
            </a:r>
          </a:p>
        </p:txBody>
      </p:sp>
      <p:sp>
        <p:nvSpPr>
          <p:cNvPr id="7" name="takeaway">
            <a:extLst xmlns:a="http://schemas.openxmlformats.org/drawingml/2006/main">
              <a:ext uri="{FF2B5EF4-FFF2-40B4-BE49-F238E27FC236}">
                <a16:creationId xmlns:a16="http://schemas.microsoft.com/office/drawing/2014/main" id="{89370917-2DEF-4C8A-9F32-161CB77176A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Q2 management remarks name Palantir’s support. Dollar savings are not isolated.</a:t>
            </a:r>
          </a:p>
        </p:txBody>
      </p:sp>
      <p:sp>
        <p:nvSpPr>
          <p:cNvPr id="8" name="source-link">
            <a:extLst xmlns:a="http://schemas.openxmlformats.org/drawingml/2006/main">
              <a:ext uri="{FF2B5EF4-FFF2-40B4-BE49-F238E27FC236}">
                <a16:creationId xmlns:a16="http://schemas.microsoft.com/office/drawing/2014/main" id="{5B74FACE-BF5D-4671-BC53-04857307706B}"/>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2c6f820383f45ee"/>
              </a:rPr>
              <a:t>M / Q2 2026 management prepared remarks / 6 Aug 2026</a:t>
            </a:r>
          </a:p>
        </p:txBody>
      </p:sp>
      <p:sp>
        <p:nvSpPr>
          <p:cNvPr id="9" name="source-link">
            <a:extLst xmlns:a="http://schemas.openxmlformats.org/drawingml/2006/main">
              <a:ext uri="{FF2B5EF4-FFF2-40B4-BE49-F238E27FC236}">
                <a16:creationId xmlns:a16="http://schemas.microsoft.com/office/drawing/2014/main" id="{DBB52E89-8439-4098-8E71-BFEC5F00D0EF}"/>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7d64c1d57a74e83"/>
              </a:rPr>
              <a:t>AIP7 / Hertz CIO at AIPCon 7 / 2025 / accessed 22 …</a:t>
            </a:r>
          </a:p>
        </p:txBody>
      </p:sp>
      <p:sp>
        <p:nvSpPr>
          <p:cNvPr id="10" name="text">
            <a:extLst xmlns:a="http://schemas.openxmlformats.org/drawingml/2006/main">
              <a:ext uri="{FF2B5EF4-FFF2-40B4-BE49-F238E27FC236}">
                <a16:creationId xmlns:a16="http://schemas.microsoft.com/office/drawing/2014/main" id="{733B4F9A-5E80-4935-99AE-99F059D61E18}"/>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9462EE24-69D7-44F3-B452-B0323CE713C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9351C455-0F33-4C36-AA61-7FD1A319279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E1C240C4-A88A-4657-A6B3-04D9A1BEAD54}"/>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015 / 60</a:t>
            </a:r>
          </a:p>
        </p:txBody>
      </p:sp>
    </p:spTree>
    <p:extLst>
      <p:ext uri="{BB962C8B-B14F-4D97-AF65-F5344CB8AC3E}">
        <p14:creationId xmlns:p14="http://schemas.microsoft.com/office/powerpoint/2010/main" val="1034362203"/>
      </p:ext>
    </p:extLst>
  </p:cSld>
</p:sld>
</file>

<file path=ppt/slides/slide16.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D08E4982-F20E-4C2B-89C5-4740A5A23C08}"/>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AB5A6B6C-12A5-4FAE-BDE4-62E73069E599}"/>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Fleet planning moved into Foundry in Q1</a:t>
            </a:r>
          </a:p>
        </p:txBody>
      </p:sp>
      <p:graphicFrame>
        <p:nvGraphicFramePr>
          <p:cNvPr id="17"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What changed</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Why investors should care</a:t>
                      </a:r>
                    </a:p>
                  </a:txBody>
                  <a:tcPr marL="91440" marR="91440" marT="45720" marB="45720" anchor="ctr">
                    <a:solidFill>
                      <a:srgbClr val="103B35"/>
                    </a:solidFill>
                  </a:tcPr>
                </a:tc>
              </a:tr>
              <a:tr h="728663">
                <a:tc>
                  <a:txBody>
                    <a:bodyPr>
                      <a:noAutofit/>
                    </a:bodyPr>
                    <a:lstStyle/>
                    <a:p>
                      <a:r>
                        <a:rPr sz="1875" b="1">
                          <a:solidFill>
                            <a:srgbClr val="172B27"/>
                          </a:solidFill>
                          <a:latin typeface="Arial"/>
                          <a:ea typeface="Arial"/>
                          <a:cs typeface="Arial"/>
                        </a:rPr>
                        <a:t>Deployment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Advanced fleet-planning engine launched in Q1 2026</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Decision</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Which vehicle belongs at which location and time</a:t>
                      </a:r>
                    </a:p>
                  </a:txBody>
                  <a:tcPr marL="91440" marR="91440" marT="45720" marB="45720" anchor="ctr">
                    <a:solidFill>
                      <a:srgbClr val="EEE5D5"/>
                    </a:solidFill>
                  </a:tcPr>
                </a:tc>
              </a:tr>
              <a:tr h="728663">
                <a:tc>
                  <a:txBody>
                    <a:bodyPr>
                      <a:noAutofit/>
                    </a:bodyPr>
                    <a:lstStyle/>
                    <a:p>
                      <a:r>
                        <a:rPr sz="1875" b="1">
                          <a:solidFill>
                            <a:srgbClr val="172B27"/>
                          </a:solidFill>
                          <a:latin typeface="Arial"/>
                          <a:ea typeface="Arial"/>
                          <a:cs typeface="Arial"/>
                        </a:rPr>
                        <a:t>Operational input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Demand, rentable supply, transport and service constraints</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Evidence gap</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No separately disclosed software cost or attributable return</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4A8411A3-9EEE-4BEE-80BC-5E0ED2FA1B7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The launch is reported by Hertz. The input framework explains the decision; it is not a disclosed model specification.</a:t>
            </a:r>
          </a:p>
        </p:txBody>
      </p:sp>
      <p:sp>
        <p:nvSpPr>
          <p:cNvPr id="5" name="source-link">
            <a:extLst xmlns:a="http://schemas.openxmlformats.org/drawingml/2006/main">
              <a:ext uri="{FF2B5EF4-FFF2-40B4-BE49-F238E27FC236}">
                <a16:creationId xmlns:a16="http://schemas.microsoft.com/office/drawing/2014/main" id="{8224B5A4-73BE-421E-884C-025078CA3495}"/>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37be7b029cfd4904"/>
              </a:rPr>
              <a:t>Q1T  </a:t>
            </a:r>
            <a:r>
              <a:rPr sz="825" u="sng">
                <a:solidFill>
                  <a:srgbClr val="68685D"/>
                </a:solidFill>
                <a:latin typeface="Arial"/>
                <a:ea typeface="Arial"/>
                <a:cs typeface="Arial"/>
                <a:hlinkClick xmlns:r="http://schemas.openxmlformats.org/officeDocument/2006/relationships" r:id="R293bbd348a8f4ffc"/>
              </a:rPr>
              <a:t>Q1E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71343C30-9937-4DB5-82FE-175D2B1DDA8E}"/>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110c3fe59cb448c"/>
              </a:rPr>
              <a:t/>
            </a:r>
          </a:p>
        </p:txBody>
      </p:sp>
      <p:sp>
        <p:nvSpPr>
          <p:cNvPr id="7" name="source-link">
            <a:extLst xmlns:a="http://schemas.openxmlformats.org/drawingml/2006/main">
              <a:ext uri="{FF2B5EF4-FFF2-40B4-BE49-F238E27FC236}">
                <a16:creationId xmlns:a16="http://schemas.microsoft.com/office/drawing/2014/main" id="{FE8BF951-1BEC-40D2-8925-6DCA3DE967E6}"/>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3b581c719c2a43e4"/>
              </a:rPr>
              <a:t/>
            </a:r>
          </a:p>
        </p:txBody>
      </p:sp>
      <p:sp>
        <p:nvSpPr>
          <p:cNvPr id="8" name="source-link">
            <a:extLst xmlns:a="http://schemas.openxmlformats.org/drawingml/2006/main">
              <a:ext uri="{FF2B5EF4-FFF2-40B4-BE49-F238E27FC236}">
                <a16:creationId xmlns:a16="http://schemas.microsoft.com/office/drawing/2014/main" id="{71DC0D47-9064-4954-B79B-DB58E9AB97F5}"/>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9e75d7691994659"/>
              </a:rPr>
              <a:t/>
            </a:r>
          </a:p>
        </p:txBody>
      </p:sp>
      <p:sp>
        <p:nvSpPr>
          <p:cNvPr id="9" name="text">
            <a:extLst xmlns:a="http://schemas.openxmlformats.org/drawingml/2006/main">
              <a:ext uri="{FF2B5EF4-FFF2-40B4-BE49-F238E27FC236}">
                <a16:creationId xmlns:a16="http://schemas.microsoft.com/office/drawing/2014/main" id="{39BD4C70-99D0-4F3A-92FC-F9E68F6F615C}"/>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BE3D8530-1BCE-4199-B316-FC1CC399C953}"/>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A88E2F10-0D7C-4D98-B668-30657CF7A4D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6F8F6EF3-59DD-4052-932C-CD6D3CC5484E}"/>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016 / 60</a:t>
            </a:r>
          </a:p>
        </p:txBody>
      </p:sp>
    </p:spTree>
    <p:extLst>
      <p:ext uri="{BB962C8B-B14F-4D97-AF65-F5344CB8AC3E}">
        <p14:creationId xmlns:p14="http://schemas.microsoft.com/office/powerpoint/2010/main" val="1615100674"/>
      </p:ext>
    </p:extLst>
  </p:cSld>
</p:sld>
</file>

<file path=ppt/slides/slide17.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32941873-ED12-4E9F-9E0A-C2265739B9BC}"/>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65D783D2-69D6-4618-BF5F-A7EBD55EB55C}"/>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Airport rentals generate about two-thirds of revenue</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333750"/>
                <a:gridCol w="7734300"/>
              </a:tblGrid>
              <a:tr h="514350">
                <a:tc>
                  <a:txBody>
                    <a:bodyPr>
                      <a:noAutofit/>
                    </a:bodyPr>
                    <a:lstStyle/>
                    <a:p>
                      <a:r>
                        <a:rPr sz="1650" b="1">
                          <a:solidFill>
                            <a:srgbClr val="F0E5CF"/>
                          </a:solidFill>
                          <a:latin typeface="Arial"/>
                          <a:ea typeface="Arial"/>
                          <a:cs typeface="Arial"/>
                        </a:rPr>
                        <a:t>Channel</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Scale and revenue mix / 2025</a:t>
                      </a:r>
                    </a:p>
                  </a:txBody>
                  <a:tcPr marL="91440" marR="91440" marT="45720" marB="45720" anchor="ctr">
                    <a:solidFill>
                      <a:srgbClr val="103B35"/>
                    </a:solidFill>
                  </a:tcPr>
                </a:tc>
              </a:tr>
              <a:tr h="728663">
                <a:tc>
                  <a:txBody>
                    <a:bodyPr>
                      <a:noAutofit/>
                    </a:bodyPr>
                    <a:lstStyle/>
                    <a:p>
                      <a:r>
                        <a:rPr sz="2100" b="1">
                          <a:solidFill>
                            <a:srgbClr val="172B27"/>
                          </a:solidFill>
                          <a:latin typeface="Arial"/>
                          <a:ea typeface="Arial"/>
                          <a:cs typeface="Arial"/>
                        </a:rPr>
                        <a:t>Airport revenue</a:t>
                      </a:r>
                    </a:p>
                  </a:txBody>
                  <a:tcPr marL="91440" marR="91440" marT="45720" marB="45720" anchor="ctr">
                    <a:solidFill>
                      <a:srgbClr val="F7F0E1"/>
                    </a:solidFill>
                  </a:tcPr>
                </a:tc>
                <a:tc>
                  <a:txBody>
                    <a:bodyPr>
                      <a:noAutofit/>
                    </a:bodyPr>
                    <a:lstStyle/>
                    <a:p>
                      <a:r>
                        <a:rPr sz="2100" b="0">
                          <a:solidFill>
                            <a:srgbClr val="172B27"/>
                          </a:solidFill>
                          <a:latin typeface="Arial"/>
                          <a:ea typeface="Arial"/>
                          <a:cs typeface="Arial"/>
                        </a:rPr>
                        <a:t>~66% of worldwide vehicle rental revenue</a:t>
                      </a:r>
                    </a:p>
                  </a:txBody>
                  <a:tcPr marL="91440" marR="91440" marT="45720" marB="45720" anchor="ctr">
                    <a:solidFill>
                      <a:srgbClr val="F7F0E1"/>
                    </a:solidFill>
                  </a:tcPr>
                </a:tc>
              </a:tr>
              <a:tr h="728663">
                <a:tc>
                  <a:txBody>
                    <a:bodyPr>
                      <a:noAutofit/>
                    </a:bodyPr>
                    <a:lstStyle/>
                    <a:p>
                      <a:r>
                        <a:rPr sz="2100" b="1">
                          <a:solidFill>
                            <a:srgbClr val="172B27"/>
                          </a:solidFill>
                          <a:latin typeface="Arial"/>
                          <a:ea typeface="Arial"/>
                          <a:cs typeface="Arial"/>
                        </a:rPr>
                        <a:t>Off-airport revenue</a:t>
                      </a:r>
                    </a:p>
                  </a:txBody>
                  <a:tcPr marL="91440" marR="91440" marT="45720" marB="45720" anchor="ctr">
                    <a:solidFill>
                      <a:srgbClr val="EEE5D5"/>
                    </a:solidFill>
                  </a:tcPr>
                </a:tc>
                <a:tc>
                  <a:txBody>
                    <a:bodyPr>
                      <a:noAutofit/>
                    </a:bodyPr>
                    <a:lstStyle/>
                    <a:p>
                      <a:r>
                        <a:rPr sz="2100" b="0">
                          <a:solidFill>
                            <a:srgbClr val="172B27"/>
                          </a:solidFill>
                          <a:latin typeface="Arial"/>
                          <a:ea typeface="Arial"/>
                          <a:cs typeface="Arial"/>
                        </a:rPr>
                        <a:t>34% of worldwide vehicle rental revenue</a:t>
                      </a:r>
                    </a:p>
                  </a:txBody>
                  <a:tcPr marL="91440" marR="91440" marT="45720" marB="45720" anchor="ctr">
                    <a:solidFill>
                      <a:srgbClr val="EEE5D5"/>
                    </a:solidFill>
                  </a:tcPr>
                </a:tc>
              </a:tr>
              <a:tr h="728663">
                <a:tc>
                  <a:txBody>
                    <a:bodyPr>
                      <a:noAutofit/>
                    </a:bodyPr>
                    <a:lstStyle/>
                    <a:p>
                      <a:r>
                        <a:rPr sz="2100" b="1">
                          <a:solidFill>
                            <a:srgbClr val="172B27"/>
                          </a:solidFill>
                          <a:latin typeface="Arial"/>
                          <a:ea typeface="Arial"/>
                          <a:cs typeface="Arial"/>
                        </a:rPr>
                        <a:t>Airport network</a:t>
                      </a:r>
                    </a:p>
                  </a:txBody>
                  <a:tcPr marL="91440" marR="91440" marT="45720" marB="45720" anchor="ctr">
                    <a:solidFill>
                      <a:srgbClr val="F7F0E1"/>
                    </a:solidFill>
                  </a:tcPr>
                </a:tc>
                <a:tc>
                  <a:txBody>
                    <a:bodyPr>
                      <a:noAutofit/>
                    </a:bodyPr>
                    <a:lstStyle/>
                    <a:p>
                      <a:r>
                        <a:rPr sz="2100" b="0">
                          <a:solidFill>
                            <a:srgbClr val="172B27"/>
                          </a:solidFill>
                          <a:latin typeface="Arial"/>
                          <a:ea typeface="Arial"/>
                          <a:cs typeface="Arial"/>
                        </a:rPr>
                        <a:t>~3,500 locations: 2,000 Americas + 1,500 International</a:t>
                      </a:r>
                    </a:p>
                  </a:txBody>
                  <a:tcPr marL="91440" marR="91440" marT="45720" marB="45720" anchor="ctr">
                    <a:solidFill>
                      <a:srgbClr val="F7F0E1"/>
                    </a:solidFill>
                  </a:tcPr>
                </a:tc>
              </a:tr>
              <a:tr h="728663">
                <a:tc>
                  <a:txBody>
                    <a:bodyPr>
                      <a:noAutofit/>
                    </a:bodyPr>
                    <a:lstStyle/>
                    <a:p>
                      <a:r>
                        <a:rPr sz="2100" b="1">
                          <a:solidFill>
                            <a:srgbClr val="172B27"/>
                          </a:solidFill>
                          <a:latin typeface="Arial"/>
                          <a:ea typeface="Arial"/>
                          <a:cs typeface="Arial"/>
                        </a:rPr>
                        <a:t>Off-airport network</a:t>
                      </a:r>
                    </a:p>
                  </a:txBody>
                  <a:tcPr marL="91440" marR="91440" marT="45720" marB="45720" anchor="ctr">
                    <a:solidFill>
                      <a:srgbClr val="EEE5D5"/>
                    </a:solidFill>
                  </a:tcPr>
                </a:tc>
                <a:tc>
                  <a:txBody>
                    <a:bodyPr>
                      <a:noAutofit/>
                    </a:bodyPr>
                    <a:lstStyle/>
                    <a:p>
                      <a:r>
                        <a:rPr sz="2100" b="0">
                          <a:solidFill>
                            <a:srgbClr val="172B27"/>
                          </a:solidFill>
                          <a:latin typeface="Arial"/>
                          <a:ea typeface="Arial"/>
                          <a:cs typeface="Arial"/>
                        </a:rPr>
                        <a:t>~7,400: 2,600 Americas + 4,800 International</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3C172D99-88E2-4623-B1D8-3DDD5129918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2025 10-K. Airport share = 100% − disclosed 34% off-airport share. Locations include franchisees.</a:t>
            </a:r>
          </a:p>
        </p:txBody>
      </p:sp>
      <p:sp>
        <p:nvSpPr>
          <p:cNvPr id="5" name="source-link">
            <a:extLst xmlns:a="http://schemas.openxmlformats.org/drawingml/2006/main">
              <a:ext uri="{FF2B5EF4-FFF2-40B4-BE49-F238E27FC236}">
                <a16:creationId xmlns:a16="http://schemas.microsoft.com/office/drawing/2014/main" id="{E45F440F-87C7-4F48-BC1F-4C35CACFF09A}"/>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bce1d94054164ebd"/>
              </a:rPr>
              <a:t>K  </a:t>
            </a:r>
            <a:r>
              <a:rPr sz="825">
                <a:solidFill>
                  <a:srgbClr val="68685D"/>
                </a:solidFill>
                <a:latin typeface="Arial"/>
                <a:ea typeface="Arial"/>
                <a:cs typeface="Arial"/>
              </a:rPr>
              <a:t>/ Full citations and discussion in speaker notes / Reviewed 24 Sep 2026</a:t>
            </a:r>
          </a:p>
        </p:txBody>
      </p:sp>
      <p:sp>
        <p:nvSpPr>
          <p:cNvPr id="6" name="text">
            <a:extLst xmlns:a="http://schemas.openxmlformats.org/drawingml/2006/main">
              <a:ext uri="{FF2B5EF4-FFF2-40B4-BE49-F238E27FC236}">
                <a16:creationId xmlns:a16="http://schemas.microsoft.com/office/drawing/2014/main" id="{9BA502C8-A51A-41A9-ACB1-B5E33BF82D9C}"/>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D94592E5-DB07-4B43-BA75-F668501E03E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A0BF5946-3753-41DF-B78C-58EA9EA0CF2D}"/>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B87115A0-AF6B-4C99-8C10-9A8B534A60CD}"/>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017 / 60</a:t>
            </a:r>
          </a:p>
        </p:txBody>
      </p:sp>
    </p:spTree>
    <p:extLst>
      <p:ext uri="{BB962C8B-B14F-4D97-AF65-F5344CB8AC3E}">
        <p14:creationId xmlns:p14="http://schemas.microsoft.com/office/powerpoint/2010/main" val="129852543"/>
      </p:ext>
    </p:extLst>
  </p:cSld>
</p:sld>
</file>

<file path=ppt/slides/slide18.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02B54F3A-8FEF-496C-9895-0BEE74C604C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2A248A73-93B5-4A2A-BB85-38881B93AA1A}"/>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Utilization sensitivity</a:t>
            </a:r>
          </a:p>
        </p:txBody>
      </p:sp>
      <p:sp>
        <p:nvSpPr>
          <p:cNvPr id="3" name="text">
            <a:extLst xmlns:a="http://schemas.openxmlformats.org/drawingml/2006/main">
              <a:ext uri="{FF2B5EF4-FFF2-40B4-BE49-F238E27FC236}">
                <a16:creationId xmlns:a16="http://schemas.microsoft.com/office/drawing/2014/main" id="{583E3C96-D1E0-4256-A529-7F3E37311B6D}"/>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Illustrative Q2 revenue increase / USD millions</a:t>
            </a:r>
          </a:p>
        </p:txBody>
      </p:sp>
      <p:graphicFrame>
        <p:nvGraphicFramePr>
          <p:cNvPr id="17"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f9878735c5ab47ab"/>
          </a:graphicData>
        </a:graphic>
      </p:graphicFrame>
      <p:sp>
        <p:nvSpPr>
          <p:cNvPr id="5" name="takeaway">
            <a:extLst xmlns:a="http://schemas.openxmlformats.org/drawingml/2006/main">
              <a:ext uri="{FF2B5EF4-FFF2-40B4-BE49-F238E27FC236}">
                <a16:creationId xmlns:a16="http://schemas.microsoft.com/office/drawing/2014/main" id="{76C920E1-DE94-4AEC-A7AB-A55E22808E5A}"/>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539,118 cars × 91 days × utilization change × $61.98/day. Before incremental costs.</a:t>
            </a:r>
          </a:p>
        </p:txBody>
      </p:sp>
      <p:sp>
        <p:nvSpPr>
          <p:cNvPr id="6" name="source-link">
            <a:extLst xmlns:a="http://schemas.openxmlformats.org/drawingml/2006/main">
              <a:ext uri="{FF2B5EF4-FFF2-40B4-BE49-F238E27FC236}">
                <a16:creationId xmlns:a16="http://schemas.microsoft.com/office/drawing/2014/main" id="{D7781F07-19BB-4A34-BA71-EC532B4CEA19}"/>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f42d02a40b1460f"/>
              </a:rPr>
              <a:t>E / Hertz Q2 2026 earnings release / 6 Aug 2026</a:t>
            </a:r>
          </a:p>
        </p:txBody>
      </p:sp>
      <p:sp>
        <p:nvSpPr>
          <p:cNvPr id="7" name="source-link">
            <a:extLst xmlns:a="http://schemas.openxmlformats.org/drawingml/2006/main">
              <a:ext uri="{FF2B5EF4-FFF2-40B4-BE49-F238E27FC236}">
                <a16:creationId xmlns:a16="http://schemas.microsoft.com/office/drawing/2014/main" id="{EFF8C25D-888C-4586-B8C0-C37F2AABDA48}"/>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67f6e8b1c4a473f"/>
              </a:rPr>
              <a:t>CALC / EpochX operating sensitivities and assumptions / 22 Sep 2026</a:t>
            </a:r>
          </a:p>
        </p:txBody>
      </p:sp>
      <p:sp>
        <p:nvSpPr>
          <p:cNvPr id="8" name="text">
            <a:extLst xmlns:a="http://schemas.openxmlformats.org/drawingml/2006/main">
              <a:ext uri="{FF2B5EF4-FFF2-40B4-BE49-F238E27FC236}">
                <a16:creationId xmlns:a16="http://schemas.microsoft.com/office/drawing/2014/main" id="{D0595DB0-6EB7-451C-99F7-72703A0E6DF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70869A10-B8E8-4AE1-BA14-18607AEB260D}"/>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AE5C5E21-A2A4-47A8-9738-C5302784CFF0}"/>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F2986BA2-753E-4C0C-9BFD-06D92CB0E747}"/>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018 / 60</a:t>
            </a:r>
          </a:p>
        </p:txBody>
      </p:sp>
    </p:spTree>
    <p:extLst>
      <p:ext uri="{BB962C8B-B14F-4D97-AF65-F5344CB8AC3E}">
        <p14:creationId xmlns:p14="http://schemas.microsoft.com/office/powerpoint/2010/main" val="1512118906"/>
      </p:ext>
    </p:extLst>
  </p:cSld>
</p:sld>
</file>

<file path=ppt/slides/slide19.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1E08F573-C388-4677-B6C2-157CA4CE572A}"/>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8095105F-56A3-4633-95A5-9EE3DC524FF9}"/>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Franchise sales and Hertz revenue are different</a:t>
            </a:r>
          </a:p>
        </p:txBody>
      </p:sp>
      <p:sp>
        <p:nvSpPr>
          <p:cNvPr id="3" name="text">
            <a:extLst xmlns:a="http://schemas.openxmlformats.org/drawingml/2006/main">
              <a:ext uri="{FF2B5EF4-FFF2-40B4-BE49-F238E27FC236}">
                <a16:creationId xmlns:a16="http://schemas.microsoft.com/office/drawing/2014/main" id="{52660E38-1ED8-47AE-8E5D-E1F7CDEF369D}"/>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&gt;25%</a:t>
            </a:r>
          </a:p>
        </p:txBody>
      </p:sp>
      <p:sp>
        <p:nvSpPr>
          <p:cNvPr id="4" name="text">
            <a:extLst xmlns:a="http://schemas.openxmlformats.org/drawingml/2006/main">
              <a:ext uri="{FF2B5EF4-FFF2-40B4-BE49-F238E27FC236}">
                <a16:creationId xmlns:a16="http://schemas.microsoft.com/office/drawing/2014/main" id="{4299AA2C-D527-43FE-A679-9D8E82B2A648}"/>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Hertz-branded system revenue generated by franchisees</a:t>
            </a:r>
          </a:p>
        </p:txBody>
      </p:sp>
      <p:sp>
        <p:nvSpPr>
          <p:cNvPr id="5" name="text">
            <a:extLst xmlns:a="http://schemas.openxmlformats.org/drawingml/2006/main">
              <a:ext uri="{FF2B5EF4-FFF2-40B4-BE49-F238E27FC236}">
                <a16:creationId xmlns:a16="http://schemas.microsoft.com/office/drawing/2014/main" id="{D859D903-9354-430A-9219-97D395612AC6}"/>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~2%</a:t>
            </a:r>
          </a:p>
        </p:txBody>
      </p:sp>
      <p:sp>
        <p:nvSpPr>
          <p:cNvPr id="6" name="text">
            <a:extLst xmlns:a="http://schemas.openxmlformats.org/drawingml/2006/main">
              <a:ext uri="{FF2B5EF4-FFF2-40B4-BE49-F238E27FC236}">
                <a16:creationId xmlns:a16="http://schemas.microsoft.com/office/drawing/2014/main" id="{281949F7-FCAA-43E5-9486-49237B6FC6E0}"/>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Franchise fees as a share of worldwide rental revenue</a:t>
            </a:r>
          </a:p>
        </p:txBody>
      </p:sp>
      <p:sp>
        <p:nvSpPr>
          <p:cNvPr id="7" name="takeaway">
            <a:extLst xmlns:a="http://schemas.openxmlformats.org/drawingml/2006/main">
              <a:ext uri="{FF2B5EF4-FFF2-40B4-BE49-F238E27FC236}">
                <a16:creationId xmlns:a16="http://schemas.microsoft.com/office/drawing/2014/main" id="{C650C796-E88B-4C5D-8780-64FEC2630DA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First figure: August 2026 management commentary. Fee share: FY2025 10-K. Different periods and denominators.</a:t>
            </a:r>
          </a:p>
        </p:txBody>
      </p:sp>
      <p:sp>
        <p:nvSpPr>
          <p:cNvPr id="8" name="source-link">
            <a:extLst xmlns:a="http://schemas.openxmlformats.org/drawingml/2006/main">
              <a:ext uri="{FF2B5EF4-FFF2-40B4-BE49-F238E27FC236}">
                <a16:creationId xmlns:a16="http://schemas.microsoft.com/office/drawing/2014/main" id="{E1F60FBE-6D01-4EDF-ADFF-918CBC2F7B13}"/>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615cb89e610c48c0"/>
              </a:rPr>
              <a:t>K  </a:t>
            </a:r>
            <a:r>
              <a:rPr sz="825" u="sng">
                <a:solidFill>
                  <a:srgbClr val="68685D"/>
                </a:solidFill>
                <a:latin typeface="Arial"/>
                <a:ea typeface="Arial"/>
                <a:cs typeface="Arial"/>
                <a:hlinkClick xmlns:r="http://schemas.openxmlformats.org/officeDocument/2006/relationships" r:id="R2c036be2925a4fa5"/>
              </a:rPr>
              <a:t>Q2T  </a:t>
            </a:r>
            <a:r>
              <a:rPr sz="825">
                <a:solidFill>
                  <a:srgbClr val="68685D"/>
                </a:solidFill>
                <a:latin typeface="Arial"/>
                <a:ea typeface="Arial"/>
                <a:cs typeface="Arial"/>
              </a:rPr>
              <a:t>/ Full citations and discussion in speaker notes / Reviewed 24 Sep 2026</a:t>
            </a:r>
          </a:p>
        </p:txBody>
      </p:sp>
      <p:sp>
        <p:nvSpPr>
          <p:cNvPr id="9" name="source-link">
            <a:extLst xmlns:a="http://schemas.openxmlformats.org/drawingml/2006/main">
              <a:ext uri="{FF2B5EF4-FFF2-40B4-BE49-F238E27FC236}">
                <a16:creationId xmlns:a16="http://schemas.microsoft.com/office/drawing/2014/main" id="{80CCFBFA-54D0-4202-B75B-207BA2D24D18}"/>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52e021032b54662"/>
              </a:rPr>
              <a:t/>
            </a:r>
          </a:p>
        </p:txBody>
      </p:sp>
      <p:sp>
        <p:nvSpPr>
          <p:cNvPr id="10" name="text">
            <a:extLst xmlns:a="http://schemas.openxmlformats.org/drawingml/2006/main">
              <a:ext uri="{FF2B5EF4-FFF2-40B4-BE49-F238E27FC236}">
                <a16:creationId xmlns:a16="http://schemas.microsoft.com/office/drawing/2014/main" id="{F722F9A3-BAB1-4EB1-9332-894BFD594E66}"/>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8A55A6BC-893C-41B6-8E63-0DBD21159AD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CCDBAEA7-B5D2-4283-A196-48C79965A17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0BA9F486-C01C-4B78-A876-454189A94D93}"/>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019 / 60</a:t>
            </a:r>
          </a:p>
        </p:txBody>
      </p:sp>
    </p:spTree>
    <p:extLst>
      <p:ext uri="{BB962C8B-B14F-4D97-AF65-F5344CB8AC3E}">
        <p14:creationId xmlns:p14="http://schemas.microsoft.com/office/powerpoint/2010/main" val="1310134566"/>
      </p:ext>
    </p:extLst>
  </p:cSld>
</p:sld>
</file>

<file path=ppt/slides/slide20.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FC9E5958-27E5-4AA6-AF78-89F75AF2159F}"/>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4D86E0AA-8638-4602-8BA0-16E90A7B18D3}"/>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 $1 direct-cost improvement is $38.6M per quarter</a:t>
            </a:r>
          </a:p>
        </p:txBody>
      </p:sp>
      <p:sp>
        <p:nvSpPr>
          <p:cNvPr id="3" name="text">
            <a:extLst xmlns:a="http://schemas.openxmlformats.org/drawingml/2006/main">
              <a:ext uri="{FF2B5EF4-FFF2-40B4-BE49-F238E27FC236}">
                <a16:creationId xmlns:a16="http://schemas.microsoft.com/office/drawing/2014/main" id="{81793C2A-FE05-4C3D-922C-91C2A5D7B682}"/>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Illustrative Q2 direct operating expense reduction / USD millions</a:t>
            </a:r>
          </a:p>
        </p:txBody>
      </p:sp>
      <p:graphicFrame>
        <p:nvGraphicFramePr>
          <p:cNvPr id="17"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2e6d874901bb4cb6"/>
          </a:graphicData>
        </a:graphic>
      </p:graphicFrame>
      <p:sp>
        <p:nvSpPr>
          <p:cNvPr id="5" name="takeaway">
            <a:extLst xmlns:a="http://schemas.openxmlformats.org/drawingml/2006/main">
              <a:ext uri="{FF2B5EF4-FFF2-40B4-BE49-F238E27FC236}">
                <a16:creationId xmlns:a16="http://schemas.microsoft.com/office/drawing/2014/main" id="{CC4253AE-2235-4F52-ADAA-A72456FC428A}"/>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38.646M transaction days held constant. Before added software or implementation cost.</a:t>
            </a:r>
          </a:p>
        </p:txBody>
      </p:sp>
      <p:sp>
        <p:nvSpPr>
          <p:cNvPr id="6" name="source-link">
            <a:extLst xmlns:a="http://schemas.openxmlformats.org/drawingml/2006/main">
              <a:ext uri="{FF2B5EF4-FFF2-40B4-BE49-F238E27FC236}">
                <a16:creationId xmlns:a16="http://schemas.microsoft.com/office/drawing/2014/main" id="{F0429E23-D8EA-4A2A-A48A-214F734D150A}"/>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8fda6114ab74642"/>
              </a:rPr>
              <a:t>E / Hertz Q2 2026 earnings release / 6 Aug 2026</a:t>
            </a:r>
          </a:p>
        </p:txBody>
      </p:sp>
      <p:sp>
        <p:nvSpPr>
          <p:cNvPr id="7" name="source-link">
            <a:extLst xmlns:a="http://schemas.openxmlformats.org/drawingml/2006/main">
              <a:ext uri="{FF2B5EF4-FFF2-40B4-BE49-F238E27FC236}">
                <a16:creationId xmlns:a16="http://schemas.microsoft.com/office/drawing/2014/main" id="{B41C093A-F940-410E-B41A-DBE1623A8646}"/>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49e704a95454759"/>
              </a:rPr>
              <a:t>CALC / EpochX operating sensitivities and assumptions / 22 Sep 2026</a:t>
            </a:r>
          </a:p>
        </p:txBody>
      </p:sp>
      <p:sp>
        <p:nvSpPr>
          <p:cNvPr id="8" name="text">
            <a:extLst xmlns:a="http://schemas.openxmlformats.org/drawingml/2006/main">
              <a:ext uri="{FF2B5EF4-FFF2-40B4-BE49-F238E27FC236}">
                <a16:creationId xmlns:a16="http://schemas.microsoft.com/office/drawing/2014/main" id="{378A99EE-0A37-4660-9965-4E7BF1FCFB10}"/>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60AE346D-642C-4E76-86B4-91595CCAA5F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AF44CF1A-6848-496C-BF97-CB8D8E91980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2A391454-BAFD-4174-A4CB-44C5696F73E8}"/>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020 / 60</a:t>
            </a:r>
          </a:p>
        </p:txBody>
      </p:sp>
    </p:spTree>
    <p:extLst>
      <p:ext uri="{BB962C8B-B14F-4D97-AF65-F5344CB8AC3E}">
        <p14:creationId xmlns:p14="http://schemas.microsoft.com/office/powerpoint/2010/main" val="683893113"/>
      </p:ext>
    </p:extLst>
  </p:cSld>
</p:sld>
</file>

<file path=ppt/slides/slide21.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3DC5456B-9FD9-4885-86C7-221A7E55A55B}"/>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A1434B27-C957-48BA-BA05-59CBC90E7D91}"/>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software break-even hurdle</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4953000"/>
                <a:gridCol w="6115050"/>
              </a:tblGrid>
              <a:tr h="514350">
                <a:tc>
                  <a:txBody>
                    <a:bodyPr>
                      <a:noAutofit/>
                    </a:bodyPr>
                    <a:lstStyle/>
                    <a:p>
                      <a:r>
                        <a:rPr sz="1650" b="1">
                          <a:solidFill>
                            <a:srgbClr val="F0E5CF"/>
                          </a:solidFill>
                          <a:latin typeface="Arial"/>
                          <a:ea typeface="Arial"/>
                          <a:cs typeface="Arial"/>
                        </a:rPr>
                        <a:t>Assumed annual program cost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Required cost reduction</a:t>
                      </a:r>
                    </a:p>
                  </a:txBody>
                  <a:tcPr marL="91440" marR="91440" marT="45720" marB="45720" anchor="ctr">
                    <a:solidFill>
                      <a:srgbClr val="103B35"/>
                    </a:solidFill>
                  </a:tcPr>
                </a:tc>
              </a:tr>
              <a:tr h="971550">
                <a:tc>
                  <a:txBody>
                    <a:bodyPr>
                      <a:noAutofit/>
                    </a:bodyPr>
                    <a:lstStyle/>
                    <a:p>
                      <a:r>
                        <a:rPr sz="2025" b="1">
                          <a:solidFill>
                            <a:srgbClr val="172B27"/>
                          </a:solidFill>
                          <a:latin typeface="Arial"/>
                          <a:ea typeface="Arial"/>
                          <a:cs typeface="Arial"/>
                        </a:rPr>
                        <a:t>$10M annual cost</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$0.065 of DOE savings per rental day</a:t>
                      </a:r>
                    </a:p>
                  </a:txBody>
                  <a:tcPr marL="91440" marR="91440" marT="45720" marB="45720" anchor="ctr">
                    <a:solidFill>
                      <a:srgbClr val="F7F0E1"/>
                    </a:solidFill>
                  </a:tcPr>
                </a:tc>
              </a:tr>
              <a:tr h="971550">
                <a:tc>
                  <a:txBody>
                    <a:bodyPr>
                      <a:noAutofit/>
                    </a:bodyPr>
                    <a:lstStyle/>
                    <a:p>
                      <a:r>
                        <a:rPr sz="2025" b="1">
                          <a:solidFill>
                            <a:srgbClr val="172B27"/>
                          </a:solidFill>
                          <a:latin typeface="Arial"/>
                          <a:ea typeface="Arial"/>
                          <a:cs typeface="Arial"/>
                        </a:rPr>
                        <a:t>$25M annual cost</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$0.162 of DOE savings per rental day</a:t>
                      </a:r>
                    </a:p>
                  </a:txBody>
                  <a:tcPr marL="91440" marR="91440" marT="45720" marB="45720" anchor="ctr">
                    <a:solidFill>
                      <a:srgbClr val="EEE5D5"/>
                    </a:solidFill>
                  </a:tcPr>
                </a:tc>
              </a:tr>
              <a:tr h="971550">
                <a:tc>
                  <a:txBody>
                    <a:bodyPr>
                      <a:noAutofit/>
                    </a:bodyPr>
                    <a:lstStyle/>
                    <a:p>
                      <a:r>
                        <a:rPr sz="2025" b="1">
                          <a:solidFill>
                            <a:srgbClr val="172B27"/>
                          </a:solidFill>
                          <a:latin typeface="Arial"/>
                          <a:ea typeface="Arial"/>
                          <a:cs typeface="Arial"/>
                        </a:rPr>
                        <a:t>$50M annual cost</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$0.323 of DOE savings per rental day</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8B6B2A2B-77E9-42C0-8073-569C27C0723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Hypothetical all-in costs divided by 4 × Q2 rental days. These are not Palantir contract prices.</a:t>
            </a:r>
          </a:p>
        </p:txBody>
      </p:sp>
      <p:sp>
        <p:nvSpPr>
          <p:cNvPr id="5" name="source-link">
            <a:extLst xmlns:a="http://schemas.openxmlformats.org/drawingml/2006/main">
              <a:ext uri="{FF2B5EF4-FFF2-40B4-BE49-F238E27FC236}">
                <a16:creationId xmlns:a16="http://schemas.microsoft.com/office/drawing/2014/main" id="{DC941AE1-D2E8-415C-B3B4-5D7C6D51F522}"/>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5e8602daee74f74"/>
              </a:rPr>
              <a:t>E / Hertz Q2 2026 earnings release / 6 Aug 2026</a:t>
            </a:r>
          </a:p>
        </p:txBody>
      </p:sp>
      <p:sp>
        <p:nvSpPr>
          <p:cNvPr id="6" name="source-link">
            <a:extLst xmlns:a="http://schemas.openxmlformats.org/drawingml/2006/main">
              <a:ext uri="{FF2B5EF4-FFF2-40B4-BE49-F238E27FC236}">
                <a16:creationId xmlns:a16="http://schemas.microsoft.com/office/drawing/2014/main" id="{876FD8F4-448B-4BFE-BFB2-945E056FD991}"/>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17ad004922d4a64"/>
              </a:rPr>
              <a:t>CALC / EpochX operating sensitivities and assumptions / 22 Sep 2026</a:t>
            </a:r>
          </a:p>
        </p:txBody>
      </p:sp>
      <p:sp>
        <p:nvSpPr>
          <p:cNvPr id="7" name="text">
            <a:extLst xmlns:a="http://schemas.openxmlformats.org/drawingml/2006/main">
              <a:ext uri="{FF2B5EF4-FFF2-40B4-BE49-F238E27FC236}">
                <a16:creationId xmlns:a16="http://schemas.microsoft.com/office/drawing/2014/main" id="{C859CC03-376C-4C6A-A110-E58A218F44CF}"/>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C401E540-004E-418E-9D79-96E04EE9E276}"/>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D6942C4C-5BA4-4504-8CDE-F4CEECFBF262}"/>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859364B9-3804-4948-AEC6-D7565664D2B4}"/>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021 / 60</a:t>
            </a:r>
          </a:p>
        </p:txBody>
      </p:sp>
    </p:spTree>
    <p:extLst>
      <p:ext uri="{BB962C8B-B14F-4D97-AF65-F5344CB8AC3E}">
        <p14:creationId xmlns:p14="http://schemas.microsoft.com/office/powerpoint/2010/main" val="1489510779"/>
      </p:ext>
    </p:extLst>
  </p:cSld>
</p:sld>
</file>

<file path=ppt/slides/slide22.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39F678CE-E900-4C28-BDB8-087B0C0F89E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B8EA9CCD-FA51-41A4-A111-19FFFF4D0281}"/>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Reported improvement does not isolate the AI contribution</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5162550"/>
                <a:gridCol w="2952750"/>
                <a:gridCol w="2952750"/>
              </a:tblGrid>
              <a:tr h="514350">
                <a:tc>
                  <a:txBody>
                    <a:bodyPr>
                      <a:noAutofit/>
                    </a:bodyPr>
                    <a:lstStyle/>
                    <a:p>
                      <a:r>
                        <a:rPr sz="1650" b="1">
                          <a:solidFill>
                            <a:srgbClr val="F0E5CF"/>
                          </a:solidFill>
                          <a:latin typeface="Arial"/>
                          <a:ea typeface="Arial"/>
                          <a:cs typeface="Arial"/>
                        </a:rPr>
                        <a:t>Metric</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Q2 2025</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Q2 2026</a:t>
                      </a:r>
                    </a:p>
                  </a:txBody>
                  <a:tcPr marL="91440" marR="91440" marT="45720" marB="45720" anchor="ctr">
                    <a:solidFill>
                      <a:srgbClr val="103B35"/>
                    </a:solidFill>
                  </a:tcPr>
                </a:tc>
              </a:tr>
              <a:tr h="728663">
                <a:tc>
                  <a:txBody>
                    <a:bodyPr>
                      <a:noAutofit/>
                    </a:bodyPr>
                    <a:lstStyle/>
                    <a:p>
                      <a:r>
                        <a:rPr sz="2025" b="1">
                          <a:solidFill>
                            <a:srgbClr val="172B27"/>
                          </a:solidFill>
                          <a:latin typeface="Arial"/>
                          <a:ea typeface="Arial"/>
                          <a:cs typeface="Arial"/>
                        </a:rPr>
                        <a:t>Revenue per day</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$56.89</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$61.98</a:t>
                      </a:r>
                    </a:p>
                  </a:txBody>
                  <a:tcPr marL="91440" marR="91440" marT="45720" marB="45720" anchor="ctr">
                    <a:solidFill>
                      <a:srgbClr val="F7F0E1"/>
                    </a:solidFill>
                  </a:tcPr>
                </a:tc>
              </a:tr>
              <a:tr h="728663">
                <a:tc>
                  <a:txBody>
                    <a:bodyPr>
                      <a:noAutofit/>
                    </a:bodyPr>
                    <a:lstStyle/>
                    <a:p>
                      <a:r>
                        <a:rPr sz="2025" b="1">
                          <a:solidFill>
                            <a:srgbClr val="172B27"/>
                          </a:solidFill>
                          <a:latin typeface="Arial"/>
                          <a:ea typeface="Arial"/>
                          <a:cs typeface="Arial"/>
                        </a:rPr>
                        <a:t>Total utilization</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78%</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79%</a:t>
                      </a:r>
                    </a:p>
                  </a:txBody>
                  <a:tcPr marL="91440" marR="91440" marT="45720" marB="45720" anchor="ctr">
                    <a:solidFill>
                      <a:srgbClr val="EEE5D5"/>
                    </a:solidFill>
                  </a:tcPr>
                </a:tc>
              </a:tr>
              <a:tr h="728663">
                <a:tc>
                  <a:txBody>
                    <a:bodyPr>
                      <a:noAutofit/>
                    </a:bodyPr>
                    <a:lstStyle/>
                    <a:p>
                      <a:r>
                        <a:rPr sz="2025" b="1">
                          <a:solidFill>
                            <a:srgbClr val="172B27"/>
                          </a:solidFill>
                          <a:latin typeface="Arial"/>
                          <a:ea typeface="Arial"/>
                          <a:cs typeface="Arial"/>
                        </a:rPr>
                        <a:t>Net DPU / month</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$256</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$302</a:t>
                      </a:r>
                    </a:p>
                  </a:txBody>
                  <a:tcPr marL="91440" marR="91440" marT="45720" marB="45720" anchor="ctr">
                    <a:solidFill>
                      <a:srgbClr val="F7F0E1"/>
                    </a:solidFill>
                  </a:tcPr>
                </a:tc>
              </a:tr>
              <a:tr h="728663">
                <a:tc>
                  <a:txBody>
                    <a:bodyPr>
                      <a:noAutofit/>
                    </a:bodyPr>
                    <a:lstStyle/>
                    <a:p>
                      <a:r>
                        <a:rPr sz="2025" b="1">
                          <a:solidFill>
                            <a:srgbClr val="172B27"/>
                          </a:solidFill>
                          <a:latin typeface="Arial"/>
                          <a:ea typeface="Arial"/>
                          <a:cs typeface="Arial"/>
                        </a:rPr>
                        <a:t>Reported DOE / day</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$36.03</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$37.62</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42D89E0F-BC96-4520-9606-BB1CD7C4DB54}"/>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Q2 reported metrics, rounded as filed. Pricing, mix, recalls and other initiatives also moved.</a:t>
            </a:r>
          </a:p>
        </p:txBody>
      </p:sp>
      <p:sp>
        <p:nvSpPr>
          <p:cNvPr id="5" name="source-link">
            <a:extLst xmlns:a="http://schemas.openxmlformats.org/drawingml/2006/main">
              <a:ext uri="{FF2B5EF4-FFF2-40B4-BE49-F238E27FC236}">
                <a16:creationId xmlns:a16="http://schemas.microsoft.com/office/drawing/2014/main" id="{75747A0B-A0BF-4BA7-96CC-2D87BB59E3F8}"/>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f4c5f5383e1403f"/>
              </a:rPr>
              <a:t>E / Hertz Q2 2026 earnings release / 6 Aug 2026</a:t>
            </a:r>
          </a:p>
        </p:txBody>
      </p:sp>
      <p:sp>
        <p:nvSpPr>
          <p:cNvPr id="6" name="source-link">
            <a:extLst xmlns:a="http://schemas.openxmlformats.org/drawingml/2006/main">
              <a:ext uri="{FF2B5EF4-FFF2-40B4-BE49-F238E27FC236}">
                <a16:creationId xmlns:a16="http://schemas.microsoft.com/office/drawing/2014/main" id="{54C6419F-9D2B-437A-B366-DCA1A4191D00}"/>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4c015543d6f44d1"/>
              </a:rPr>
              <a:t>M / Q2 2026 management prepared remarks / 6 Aug 2026</a:t>
            </a:r>
          </a:p>
        </p:txBody>
      </p:sp>
      <p:sp>
        <p:nvSpPr>
          <p:cNvPr id="7" name="text">
            <a:extLst xmlns:a="http://schemas.openxmlformats.org/drawingml/2006/main">
              <a:ext uri="{FF2B5EF4-FFF2-40B4-BE49-F238E27FC236}">
                <a16:creationId xmlns:a16="http://schemas.microsoft.com/office/drawing/2014/main" id="{A6B8A557-382E-4C42-B16E-1E419911625C}"/>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1F5C22F7-0E48-475F-B723-B336A6551D6A}"/>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913A8EC6-88BE-4CF5-B197-93F612ECEC45}"/>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438689B9-9E49-4C8B-8BA9-B1433E5699DA}"/>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022 / 60</a:t>
            </a:r>
          </a:p>
        </p:txBody>
      </p:sp>
    </p:spTree>
    <p:extLst>
      <p:ext uri="{BB962C8B-B14F-4D97-AF65-F5344CB8AC3E}">
        <p14:creationId xmlns:p14="http://schemas.microsoft.com/office/powerpoint/2010/main" val="283663297"/>
      </p:ext>
    </p:extLst>
  </p:cSld>
</p:sld>
</file>

<file path=ppt/slides/slide23.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A94E055B-99AC-41F6-B76C-6F4ACB7450EC}"/>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734E0764-200C-4341-B5B2-0456039F1881}"/>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Costs improved underneath a higher daily bill</a:t>
            </a:r>
          </a:p>
        </p:txBody>
      </p:sp>
      <p:graphicFrame>
        <p:nvGraphicFramePr>
          <p:cNvPr id="18"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2857500"/>
                <a:gridCol w="8210550"/>
              </a:tblGrid>
              <a:tr h="514350">
                <a:tc>
                  <a:txBody>
                    <a:bodyPr>
                      <a:noAutofit/>
                    </a:bodyPr>
                    <a:lstStyle/>
                    <a:p>
                      <a:r>
                        <a:rPr sz="1650" b="1">
                          <a:solidFill>
                            <a:srgbClr val="F0E5CF"/>
                          </a:solidFill>
                          <a:latin typeface="Arial"/>
                          <a:ea typeface="Arial"/>
                          <a:cs typeface="Arial"/>
                        </a:rPr>
                        <a:t>Measure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actually says</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Reported DOE / day</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$37.62 vs. $36.03 in Q2 2025</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Adjusted DOE / day</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$37.49 vs. $36.13 in Q2 2025</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Management normalization</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About 2% improvement after selected cost and recall effects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82CF027B-4AEE-453E-B152-AA8D955CE661}"/>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Reported and adjusted measures are different. Revenue-linked costs and sale-leasebacks helped lift the daily expense.</a:t>
            </a:r>
          </a:p>
        </p:txBody>
      </p:sp>
      <p:sp>
        <p:nvSpPr>
          <p:cNvPr id="5" name="source-link">
            <a:extLst xmlns:a="http://schemas.openxmlformats.org/drawingml/2006/main">
              <a:ext uri="{FF2B5EF4-FFF2-40B4-BE49-F238E27FC236}">
                <a16:creationId xmlns:a16="http://schemas.microsoft.com/office/drawing/2014/main" id="{DAE82222-735C-494B-9FA8-B850B7D3460A}"/>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3586ce683d294b8a"/>
              </a:rPr>
              <a:t>Q  </a:t>
            </a:r>
            <a:r>
              <a:rPr sz="825" u="sng">
                <a:solidFill>
                  <a:srgbClr val="68685D"/>
                </a:solidFill>
                <a:latin typeface="Arial"/>
                <a:ea typeface="Arial"/>
                <a:cs typeface="Arial"/>
                <a:hlinkClick xmlns:r="http://schemas.openxmlformats.org/officeDocument/2006/relationships" r:id="R836c511b43554d7f"/>
              </a:rPr>
              <a:t>Q2P  </a:t>
            </a:r>
            <a:r>
              <a:rPr sz="825" u="sng">
                <a:solidFill>
                  <a:srgbClr val="68685D"/>
                </a:solidFill>
                <a:latin typeface="Arial"/>
                <a:ea typeface="Arial"/>
                <a:cs typeface="Arial"/>
                <a:hlinkClick xmlns:r="http://schemas.openxmlformats.org/officeDocument/2006/relationships" r:id="R726669cf451c4162"/>
              </a:rPr>
              <a:t>M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0A23DA5C-4DE9-415A-BA9F-E14E8E7C3D86}"/>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1ba5348ccee46eb"/>
              </a:rPr>
              <a:t/>
            </a:r>
          </a:p>
        </p:txBody>
      </p:sp>
      <p:sp>
        <p:nvSpPr>
          <p:cNvPr id="7" name="source-link">
            <a:extLst xmlns:a="http://schemas.openxmlformats.org/drawingml/2006/main">
              <a:ext uri="{FF2B5EF4-FFF2-40B4-BE49-F238E27FC236}">
                <a16:creationId xmlns:a16="http://schemas.microsoft.com/office/drawing/2014/main" id="{652A223E-A34C-40D1-8179-55EC9F0CA3F4}"/>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128c16ce1254683"/>
              </a:rPr>
              <a:t/>
            </a:r>
          </a:p>
        </p:txBody>
      </p:sp>
      <p:sp>
        <p:nvSpPr>
          <p:cNvPr id="8" name="source-link">
            <a:extLst xmlns:a="http://schemas.openxmlformats.org/drawingml/2006/main">
              <a:ext uri="{FF2B5EF4-FFF2-40B4-BE49-F238E27FC236}">
                <a16:creationId xmlns:a16="http://schemas.microsoft.com/office/drawing/2014/main" id="{CBBD11C1-F41E-46BD-B1B4-7034825C4248}"/>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38f8743502fc41cd"/>
              </a:rPr>
              <a:t/>
            </a:r>
          </a:p>
        </p:txBody>
      </p:sp>
      <p:sp>
        <p:nvSpPr>
          <p:cNvPr id="9" name="source-link">
            <a:extLst xmlns:a="http://schemas.openxmlformats.org/drawingml/2006/main">
              <a:ext uri="{FF2B5EF4-FFF2-40B4-BE49-F238E27FC236}">
                <a16:creationId xmlns:a16="http://schemas.microsoft.com/office/drawing/2014/main" id="{2ECC7CBF-3A99-445E-ACCE-C5F18F4F2792}"/>
              </a:ext>
            </a:extLst>
          </p:cNvPr>
          <p:cNvSpPr>
            <a:spLocks xmlns:a="http://schemas.openxmlformats.org/drawingml/2006/main" noGrp="1"/>
          </p:cNvSpPr>
          <p:nvPr/>
        </p:nvSpPr>
        <p:spPr>
          <a:xfrm xmlns:a="http://schemas.openxmlformats.org/drawingml/2006/main">
            <a:off x="571500" y="635317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db8984b71ef54e08"/>
              </a:rPr>
              <a:t/>
            </a:r>
          </a:p>
        </p:txBody>
      </p:sp>
      <p:sp>
        <p:nvSpPr>
          <p:cNvPr id="10" name="text">
            <a:extLst xmlns:a="http://schemas.openxmlformats.org/drawingml/2006/main">
              <a:ext uri="{FF2B5EF4-FFF2-40B4-BE49-F238E27FC236}">
                <a16:creationId xmlns:a16="http://schemas.microsoft.com/office/drawing/2014/main" id="{2347B4A8-C8DF-4067-9999-1E52BB81575D}"/>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ED819E02-62ED-4B9F-9C98-42CF994361A7}"/>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F80A21E6-2661-4A11-9789-F60D436A45D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BF044D99-E203-4AF3-BA92-9F3A71627F71}"/>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023 / 60</a:t>
            </a:r>
          </a:p>
        </p:txBody>
      </p:sp>
    </p:spTree>
    <p:extLst>
      <p:ext uri="{BB962C8B-B14F-4D97-AF65-F5344CB8AC3E}">
        <p14:creationId xmlns:p14="http://schemas.microsoft.com/office/powerpoint/2010/main" val="1461075517"/>
      </p:ext>
    </p:extLst>
  </p:cSld>
</p:sld>
</file>

<file path=ppt/slides/slide24.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65213DAF-A609-4BC2-BB63-0647D5E93381}"/>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69783D95-7524-4D0E-8820-BFF10C846D3D}"/>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Higher utilization can still produce less revenue</a:t>
            </a:r>
          </a:p>
        </p:txBody>
      </p:sp>
      <p:sp>
        <p:nvSpPr>
          <p:cNvPr id="3" name="text">
            <a:extLst xmlns:a="http://schemas.openxmlformats.org/drawingml/2006/main">
              <a:ext uri="{FF2B5EF4-FFF2-40B4-BE49-F238E27FC236}">
                <a16:creationId xmlns:a16="http://schemas.microsoft.com/office/drawing/2014/main" id="{46E06CBC-2A0C-4EB6-ADEB-1A050BAC0A50}"/>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Illustrative revenue per available car-day / USD</a:t>
            </a:r>
          </a:p>
        </p:txBody>
      </p:sp>
      <p:graphicFrame>
        <p:nvGraphicFramePr>
          <p:cNvPr id="17"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a7d85faac7174913"/>
          </a:graphicData>
        </a:graphic>
      </p:graphicFrame>
      <p:sp>
        <p:nvSpPr>
          <p:cNvPr id="5" name="takeaway">
            <a:extLst xmlns:a="http://schemas.openxmlformats.org/drawingml/2006/main">
              <a:ext uri="{FF2B5EF4-FFF2-40B4-BE49-F238E27FC236}">
                <a16:creationId xmlns:a16="http://schemas.microsoft.com/office/drawing/2014/main" id="{DF924703-AF9A-4978-86F6-B5E7E575D36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Utilization × rental rate. Hypothetical prices and demand, before operating costs.</a:t>
            </a:r>
          </a:p>
        </p:txBody>
      </p:sp>
      <p:sp>
        <p:nvSpPr>
          <p:cNvPr id="6" name="source-link">
            <a:extLst xmlns:a="http://schemas.openxmlformats.org/drawingml/2006/main">
              <a:ext uri="{FF2B5EF4-FFF2-40B4-BE49-F238E27FC236}">
                <a16:creationId xmlns:a16="http://schemas.microsoft.com/office/drawing/2014/main" id="{13B48463-4BA0-4108-A350-8C38EC2E0886}"/>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e56b3bd2e234437"/>
              </a:rPr>
              <a:t>OPT / Integrating pricing and capacity decisions in car rental / 2018 / accessed 22 …</a:t>
            </a:r>
          </a:p>
        </p:txBody>
      </p:sp>
      <p:sp>
        <p:nvSpPr>
          <p:cNvPr id="7" name="source-link">
            <a:extLst xmlns:a="http://schemas.openxmlformats.org/drawingml/2006/main">
              <a:ext uri="{FF2B5EF4-FFF2-40B4-BE49-F238E27FC236}">
                <a16:creationId xmlns:a16="http://schemas.microsoft.com/office/drawing/2014/main" id="{D5D96F19-C956-49B8-B7F5-15E231B80889}"/>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4d3b6324e3547d6"/>
              </a:rPr>
              <a:t>CALC / EpochX operating sensitivities and assumptions / 22 Sep 2026</a:t>
            </a:r>
          </a:p>
        </p:txBody>
      </p:sp>
      <p:sp>
        <p:nvSpPr>
          <p:cNvPr id="8" name="text">
            <a:extLst xmlns:a="http://schemas.openxmlformats.org/drawingml/2006/main">
              <a:ext uri="{FF2B5EF4-FFF2-40B4-BE49-F238E27FC236}">
                <a16:creationId xmlns:a16="http://schemas.microsoft.com/office/drawing/2014/main" id="{27DBF81F-CF69-41D1-9230-D12BD95030FE}"/>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DAAD9D56-A719-40F6-B77F-48A54469ECE9}"/>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85AB209E-EF92-44D3-83DF-5901684FE401}"/>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B6CFE225-EB62-46FF-AD07-34B82CAD031F}"/>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024 / 60</a:t>
            </a:r>
          </a:p>
        </p:txBody>
      </p:sp>
    </p:spTree>
    <p:extLst>
      <p:ext uri="{BB962C8B-B14F-4D97-AF65-F5344CB8AC3E}">
        <p14:creationId xmlns:p14="http://schemas.microsoft.com/office/powerpoint/2010/main" val="657475521"/>
      </p:ext>
    </p:extLst>
  </p:cSld>
</p:sld>
</file>

<file path=ppt/slides/slide25.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E8ED0631-28F0-4CAC-A3D1-175A9F68D100}"/>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576B8C92-BD5D-4A89-AE00-180856BAB9B6}"/>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94% of the U.S. core fleet is model year 2025–26</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4000500"/>
                <a:gridCol w="7067550"/>
              </a:tblGrid>
              <a:tr h="514350">
                <a:tc>
                  <a:txBody>
                    <a:bodyPr>
                      <a:noAutofit/>
                    </a:bodyPr>
                    <a:lstStyle/>
                    <a:p>
                      <a:r>
                        <a:rPr sz="1650" b="1">
                          <a:solidFill>
                            <a:srgbClr val="F0E5CF"/>
                          </a:solidFill>
                          <a:latin typeface="Arial"/>
                          <a:ea typeface="Arial"/>
                          <a:cs typeface="Arial"/>
                        </a:rPr>
                        <a:t>Fleet evidence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Investment consequence</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Fleet age</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94% of U.S. core fleet is model year 2025 or 2026</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Q2 depreciation</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$302 per vehicle per month vs. $256 a year earlier</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Next operating test</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Q3 DPU guidance: $285–$295 per month</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8A9F978F-439C-4BA5-AECF-18F971E20D49}"/>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Fleet renewal is largely accomplished. The next test is profitable ownership and disposal, not simply newer cars.</a:t>
            </a:r>
          </a:p>
        </p:txBody>
      </p:sp>
      <p:sp>
        <p:nvSpPr>
          <p:cNvPr id="5" name="source-link">
            <a:extLst xmlns:a="http://schemas.openxmlformats.org/drawingml/2006/main">
              <a:ext uri="{FF2B5EF4-FFF2-40B4-BE49-F238E27FC236}">
                <a16:creationId xmlns:a16="http://schemas.microsoft.com/office/drawing/2014/main" id="{33E3EAC8-C956-4644-BFA4-5AE7A0873F29}"/>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3417d5c554a34b3e"/>
              </a:rPr>
              <a:t>Q2P  </a:t>
            </a:r>
            <a:r>
              <a:rPr sz="825" u="sng">
                <a:solidFill>
                  <a:srgbClr val="68685D"/>
                </a:solidFill>
                <a:latin typeface="Arial"/>
                <a:ea typeface="Arial"/>
                <a:cs typeface="Arial"/>
                <a:hlinkClick xmlns:r="http://schemas.openxmlformats.org/officeDocument/2006/relationships" r:id="Re506d38d52994f44"/>
              </a:rPr>
              <a:t>M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AEF3FAB9-5EC2-43E4-82FB-759C2503A579}"/>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bafefacf845457c"/>
              </a:rPr>
              <a:t/>
            </a:r>
          </a:p>
        </p:txBody>
      </p:sp>
      <p:sp>
        <p:nvSpPr>
          <p:cNvPr id="7" name="source-link">
            <a:extLst xmlns:a="http://schemas.openxmlformats.org/drawingml/2006/main">
              <a:ext uri="{FF2B5EF4-FFF2-40B4-BE49-F238E27FC236}">
                <a16:creationId xmlns:a16="http://schemas.microsoft.com/office/drawing/2014/main" id="{F2CDCFE6-52BD-4A51-AB79-DE66BA586B61}"/>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34c4c6e51e94023"/>
              </a:rPr>
              <a:t/>
            </a:r>
          </a:p>
        </p:txBody>
      </p:sp>
      <p:sp>
        <p:nvSpPr>
          <p:cNvPr id="8" name="text">
            <a:extLst xmlns:a="http://schemas.openxmlformats.org/drawingml/2006/main">
              <a:ext uri="{FF2B5EF4-FFF2-40B4-BE49-F238E27FC236}">
                <a16:creationId xmlns:a16="http://schemas.microsoft.com/office/drawing/2014/main" id="{C050E305-3D19-45DB-8044-8F49BFA38931}"/>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680C9460-3400-4144-91B0-B26CE926CA4B}"/>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784BF36E-70D5-4B0C-95C1-D37CFE6C36BF}"/>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D3BB2D55-4444-48AD-B1B2-82F8C977DBEE}"/>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025 / 60</a:t>
            </a:r>
          </a:p>
        </p:txBody>
      </p:sp>
    </p:spTree>
    <p:extLst>
      <p:ext uri="{BB962C8B-B14F-4D97-AF65-F5344CB8AC3E}">
        <p14:creationId xmlns:p14="http://schemas.microsoft.com/office/powerpoint/2010/main" val="2090742040"/>
      </p:ext>
    </p:extLst>
  </p:cSld>
</p:sld>
</file>

<file path=ppt/slides/slide26.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06D0349D-519D-48E7-8382-770B6EE026A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03 / FLEET VALUE AND NEW OPERATING MARKETS</a:t>
            </a:r>
          </a:p>
        </p:txBody>
      </p:sp>
      <p:sp>
        <p:nvSpPr>
          <p:cNvPr id="2" name="title">
            <a:extLst xmlns:a="http://schemas.openxmlformats.org/drawingml/2006/main">
              <a:ext uri="{FF2B5EF4-FFF2-40B4-BE49-F238E27FC236}">
                <a16:creationId xmlns:a16="http://schemas.microsoft.com/office/drawing/2014/main" id="{5D596696-146E-42DC-B916-EE4752F702F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Inspection data in the operating loop</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429000"/>
                <a:gridCol w="7639050"/>
              </a:tblGrid>
              <a:tr h="514350">
                <a:tc>
                  <a:txBody>
                    <a:bodyPr>
                      <a:noAutofit/>
                    </a:bodyPr>
                    <a:lstStyle/>
                    <a:p>
                      <a:r>
                        <a:rPr sz="1650" b="1">
                          <a:solidFill>
                            <a:srgbClr val="F0E5CF"/>
                          </a:solidFill>
                          <a:latin typeface="Arial"/>
                          <a:ea typeface="Arial"/>
                          <a:cs typeface="Arial"/>
                        </a:rPr>
                        <a:t>Issue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matters to Hertz</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Operating benefit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Faster, more consistent condition and maintenance checks</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Economic test</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Repair accuracy, turnaround and claims costs</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Customer test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Explain charges and resolve disputed findings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80920475-A1E9-4BB9-BF01-564BF8744F2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UVeye is a separate partnership. The Senate inquiry raised questions, not findings of liability.</a:t>
            </a:r>
          </a:p>
        </p:txBody>
      </p:sp>
      <p:sp>
        <p:nvSpPr>
          <p:cNvPr id="5" name="source-link">
            <a:extLst xmlns:a="http://schemas.openxmlformats.org/drawingml/2006/main">
              <a:ext uri="{FF2B5EF4-FFF2-40B4-BE49-F238E27FC236}">
                <a16:creationId xmlns:a16="http://schemas.microsoft.com/office/drawing/2014/main" id="{E9F76445-33AD-42D7-98BC-F0B7651996F1}"/>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ae90461b0034de9"/>
              </a:rPr>
              <a:t>UV / Hertz and UVeye vehicle inspections / Company announcement</a:t>
            </a:r>
          </a:p>
        </p:txBody>
      </p:sp>
      <p:sp>
        <p:nvSpPr>
          <p:cNvPr id="6" name="source-link">
            <a:extLst xmlns:a="http://schemas.openxmlformats.org/drawingml/2006/main">
              <a:ext uri="{FF2B5EF4-FFF2-40B4-BE49-F238E27FC236}">
                <a16:creationId xmlns:a16="http://schemas.microsoft.com/office/drawing/2014/main" id="{232DA829-C947-4BBF-A729-9301F81C831E}"/>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eb3cdf2c70f4659"/>
              </a:rPr>
              <a:t>SEN / Senate inquiry into AI rental inspections / Aug 2025</a:t>
            </a:r>
          </a:p>
        </p:txBody>
      </p:sp>
      <p:sp>
        <p:nvSpPr>
          <p:cNvPr id="7" name="text">
            <a:extLst xmlns:a="http://schemas.openxmlformats.org/drawingml/2006/main">
              <a:ext uri="{FF2B5EF4-FFF2-40B4-BE49-F238E27FC236}">
                <a16:creationId xmlns:a16="http://schemas.microsoft.com/office/drawing/2014/main" id="{1D20E531-67B7-4596-901A-7F91FD24986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E72C4322-DB2F-4906-A429-83E3534D8530}"/>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E5B6EF06-D958-40A2-A9FB-345683DC758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47A8A2D3-FD36-4536-A88C-F0711B4CFCFE}"/>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026 / 60</a:t>
            </a:r>
          </a:p>
        </p:txBody>
      </p:sp>
    </p:spTree>
    <p:extLst>
      <p:ext uri="{BB962C8B-B14F-4D97-AF65-F5344CB8AC3E}">
        <p14:creationId xmlns:p14="http://schemas.microsoft.com/office/powerpoint/2010/main" val="1254656034"/>
      </p:ext>
    </p:extLst>
  </p:cSld>
</p:sld>
</file>

<file path=ppt/slides/slide27.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9AB05F9E-E0CC-46EC-85C0-181F9B1091CC}"/>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03 / FLEET VALUE AND NEW OPERATING MARKETS</a:t>
            </a:r>
          </a:p>
        </p:txBody>
      </p:sp>
      <p:sp>
        <p:nvSpPr>
          <p:cNvPr id="2" name="title">
            <a:extLst xmlns:a="http://schemas.openxmlformats.org/drawingml/2006/main">
              <a:ext uri="{FF2B5EF4-FFF2-40B4-BE49-F238E27FC236}">
                <a16:creationId xmlns:a16="http://schemas.microsoft.com/office/drawing/2014/main" id="{740518E2-D975-41A2-B1B4-93413A86BDD9}"/>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The resale opportunity is a channel shift</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143250"/>
                <a:gridCol w="7924800"/>
              </a:tblGrid>
              <a:tr h="514350">
                <a:tc>
                  <a:txBody>
                    <a:bodyPr>
                      <a:noAutofit/>
                    </a:bodyPr>
                    <a:lstStyle/>
                    <a:p>
                      <a:r>
                        <a:rPr sz="1650" b="1">
                          <a:solidFill>
                            <a:srgbClr val="F0E5CF"/>
                          </a:solidFill>
                          <a:latin typeface="Arial"/>
                          <a:ea typeface="Arial"/>
                          <a:cs typeface="Arial"/>
                        </a:rPr>
                        <a:t>Resale channel</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is established</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Current mix</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Management: roughly 70–80% or more still wholesale</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Distribution</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Retail stores, Amazon Autos and eBay broaden reach</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Ambition</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Shift toward 70–80% higher-yield channels over time</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BE938A89-0684-4E79-9D58-2FB28D27791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Current mix and aspiration come from Q2 Q&amp;A. Hertz did not disclose an achieved retail percentage in that answer.</a:t>
            </a:r>
          </a:p>
        </p:txBody>
      </p:sp>
      <p:sp>
        <p:nvSpPr>
          <p:cNvPr id="5" name="source-link">
            <a:extLst xmlns:a="http://schemas.openxmlformats.org/drawingml/2006/main">
              <a:ext uri="{FF2B5EF4-FFF2-40B4-BE49-F238E27FC236}">
                <a16:creationId xmlns:a16="http://schemas.microsoft.com/office/drawing/2014/main" id="{16484720-D282-4E78-938E-D207DDC751E7}"/>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e91b3b0807f84ce6"/>
              </a:rPr>
              <a:t>Q2T  </a:t>
            </a:r>
            <a:r>
              <a:rPr sz="825" u="sng">
                <a:solidFill>
                  <a:srgbClr val="68685D"/>
                </a:solidFill>
                <a:latin typeface="Arial"/>
                <a:ea typeface="Arial"/>
                <a:cs typeface="Arial"/>
                <a:hlinkClick xmlns:r="http://schemas.openxmlformats.org/officeDocument/2006/relationships" r:id="Rdb42cb2b15bf4d40"/>
              </a:rPr>
              <a:t>AMZ  </a:t>
            </a:r>
            <a:r>
              <a:rPr sz="825" u="sng">
                <a:solidFill>
                  <a:srgbClr val="68685D"/>
                </a:solidFill>
                <a:latin typeface="Arial"/>
                <a:ea typeface="Arial"/>
                <a:cs typeface="Arial"/>
                <a:hlinkClick xmlns:r="http://schemas.openxmlformats.org/officeDocument/2006/relationships" r:id="R405c1c44527e4c59"/>
              </a:rPr>
              <a:t>EBAY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93ADDFE8-030E-4E43-A342-F39065DF8041}"/>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d5a4968bc534e49"/>
              </a:rPr>
              <a:t/>
            </a:r>
          </a:p>
        </p:txBody>
      </p:sp>
      <p:sp>
        <p:nvSpPr>
          <p:cNvPr id="7" name="source-link">
            <a:extLst xmlns:a="http://schemas.openxmlformats.org/drawingml/2006/main">
              <a:ext uri="{FF2B5EF4-FFF2-40B4-BE49-F238E27FC236}">
                <a16:creationId xmlns:a16="http://schemas.microsoft.com/office/drawing/2014/main" id="{407D96E4-1D93-4241-9875-89D537BCEFB2}"/>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d47886274ed04ee8"/>
              </a:rPr>
              <a:t/>
            </a:r>
          </a:p>
        </p:txBody>
      </p:sp>
      <p:sp>
        <p:nvSpPr>
          <p:cNvPr id="8" name="text">
            <a:extLst xmlns:a="http://schemas.openxmlformats.org/drawingml/2006/main">
              <a:ext uri="{FF2B5EF4-FFF2-40B4-BE49-F238E27FC236}">
                <a16:creationId xmlns:a16="http://schemas.microsoft.com/office/drawing/2014/main" id="{4B58168C-DB17-4013-A292-95C04350EDFA}"/>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B13F9F2A-54F9-4D02-BA2F-09ED088ADD6A}"/>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606D705D-053A-4C80-A14A-A79221C4E2A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57B59961-1227-418F-8203-92E42DA60ABA}"/>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027 / 60</a:t>
            </a:r>
          </a:p>
        </p:txBody>
      </p:sp>
    </p:spTree>
    <p:extLst>
      <p:ext uri="{BB962C8B-B14F-4D97-AF65-F5344CB8AC3E}">
        <p14:creationId xmlns:p14="http://schemas.microsoft.com/office/powerpoint/2010/main" val="431624287"/>
      </p:ext>
    </p:extLst>
  </p:cSld>
</p:sld>
</file>

<file path=ppt/slides/slide28.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30DD53B7-65FF-4DE2-BD40-E63310C546BE}"/>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03 / FLEET VALUE AND NEW OPERATING MARKETS</a:t>
            </a:r>
          </a:p>
        </p:txBody>
      </p:sp>
      <p:sp>
        <p:nvSpPr>
          <p:cNvPr id="2" name="title">
            <a:extLst xmlns:a="http://schemas.openxmlformats.org/drawingml/2006/main">
              <a:ext uri="{FF2B5EF4-FFF2-40B4-BE49-F238E27FC236}">
                <a16:creationId xmlns:a16="http://schemas.microsoft.com/office/drawing/2014/main" id="{4A6D215D-B589-47B1-8E68-0F92DC5390B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 5% fleet-value shock is $684M before offsets</a:t>
            </a:r>
          </a:p>
        </p:txBody>
      </p:sp>
      <p:sp>
        <p:nvSpPr>
          <p:cNvPr id="3" name="text">
            <a:extLst xmlns:a="http://schemas.openxmlformats.org/drawingml/2006/main">
              <a:ext uri="{FF2B5EF4-FFF2-40B4-BE49-F238E27FC236}">
                <a16:creationId xmlns:a16="http://schemas.microsoft.com/office/drawing/2014/main" id="{478798E0-A6C9-4421-8D61-30B701215BBD}"/>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Illustrative decline in net vehicle value, USD millions</a:t>
            </a:r>
          </a:p>
        </p:txBody>
      </p:sp>
      <p:graphicFrame>
        <p:nvGraphicFramePr>
          <p:cNvPr id="17"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5ca670a2ddd642fe"/>
          </a:graphicData>
        </a:graphic>
      </p:graphicFrame>
      <p:sp>
        <p:nvSpPr>
          <p:cNvPr id="5" name="takeaway">
            <a:extLst xmlns:a="http://schemas.openxmlformats.org/drawingml/2006/main">
              <a:ext uri="{FF2B5EF4-FFF2-40B4-BE49-F238E27FC236}">
                <a16:creationId xmlns:a16="http://schemas.microsoft.com/office/drawing/2014/main" id="{20268CC2-5F66-45C9-9D5F-7C9BBC65373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Stress on $13.680B of June net vehicle book value. Not a predicted write-down.</a:t>
            </a:r>
          </a:p>
        </p:txBody>
      </p:sp>
      <p:sp>
        <p:nvSpPr>
          <p:cNvPr id="6" name="source-link">
            <a:extLst xmlns:a="http://schemas.openxmlformats.org/drawingml/2006/main">
              <a:ext uri="{FF2B5EF4-FFF2-40B4-BE49-F238E27FC236}">
                <a16:creationId xmlns:a16="http://schemas.microsoft.com/office/drawing/2014/main" id="{A02E8FAE-24F0-4AE3-9DE6-F6A3FE35E187}"/>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fd577ed7b354fd9"/>
              </a:rPr>
              <a:t>Q / Hertz June 2026 Form 10-Q / 6 Aug 2026</a:t>
            </a:r>
          </a:p>
        </p:txBody>
      </p:sp>
      <p:sp>
        <p:nvSpPr>
          <p:cNvPr id="7" name="source-link">
            <a:extLst xmlns:a="http://schemas.openxmlformats.org/drawingml/2006/main">
              <a:ext uri="{FF2B5EF4-FFF2-40B4-BE49-F238E27FC236}">
                <a16:creationId xmlns:a16="http://schemas.microsoft.com/office/drawing/2014/main" id="{252EE57D-46D9-4984-AC13-30D48DA01D48}"/>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fd815187e6a4ca5"/>
              </a:rPr>
              <a:t>MODEL / EpochX calculations and scenarios / 21 Sep 2026</a:t>
            </a:r>
          </a:p>
        </p:txBody>
      </p:sp>
      <p:sp>
        <p:nvSpPr>
          <p:cNvPr id="8" name="text">
            <a:extLst xmlns:a="http://schemas.openxmlformats.org/drawingml/2006/main">
              <a:ext uri="{FF2B5EF4-FFF2-40B4-BE49-F238E27FC236}">
                <a16:creationId xmlns:a16="http://schemas.microsoft.com/office/drawing/2014/main" id="{C50A84AB-6224-4018-8ECA-99FE25533026}"/>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99BA408F-67C1-45C0-B6AB-E712EC2113C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9C5C4EA0-1D7E-481D-A211-EA5184F9B4C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12B51B7F-2434-44EC-837F-DBE7E835895D}"/>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028 / 60</a:t>
            </a:r>
          </a:p>
        </p:txBody>
      </p:sp>
    </p:spTree>
    <p:extLst>
      <p:ext uri="{BB962C8B-B14F-4D97-AF65-F5344CB8AC3E}">
        <p14:creationId xmlns:p14="http://schemas.microsoft.com/office/powerpoint/2010/main" val="1142727214"/>
      </p:ext>
    </p:extLst>
  </p:cSld>
</p:sld>
</file>

<file path=ppt/slides/slide29.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8377F90D-ADEA-4E1E-B8BC-A4520A1A984B}"/>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03 / FLEET VALUE AND NEW OPERATING MARKETS</a:t>
            </a:r>
          </a:p>
        </p:txBody>
      </p:sp>
      <p:sp>
        <p:nvSpPr>
          <p:cNvPr id="2" name="title">
            <a:extLst xmlns:a="http://schemas.openxmlformats.org/drawingml/2006/main">
              <a:ext uri="{FF2B5EF4-FFF2-40B4-BE49-F238E27FC236}">
                <a16:creationId xmlns:a16="http://schemas.microsoft.com/office/drawing/2014/main" id="{69EF310C-49B7-4021-AF67-BE4A919340DD}"/>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$64M GAAP profit is not recurring earnings</a:t>
            </a:r>
          </a:p>
        </p:txBody>
      </p:sp>
      <p:graphicFrame>
        <p:nvGraphicFramePr>
          <p:cNvPr id="17"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286125"/>
                <a:gridCol w="7781925"/>
              </a:tblGrid>
              <a:tr h="514350">
                <a:tc>
                  <a:txBody>
                    <a:bodyPr>
                      <a:noAutofit/>
                    </a:bodyPr>
                    <a:lstStyle/>
                    <a:p>
                      <a:r>
                        <a:rPr sz="1650" b="1">
                          <a:solidFill>
                            <a:srgbClr val="F0E5CF"/>
                          </a:solidFill>
                          <a:latin typeface="Arial"/>
                          <a:ea typeface="Arial"/>
                          <a:cs typeface="Arial"/>
                        </a:rPr>
                        <a:t>Q2 result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USD millions / company reconciliation</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GAAP net income</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$64M in Q2 2026</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Adjusted net result</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−$47M after the company’s adjustments</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Major excluded gains</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$149M financial instruments / $64M asset-sale gains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29ECB335-F579-4B78-A523-68BD92BD5C5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Financial gains: $51M instruments + $98M warrant remeasurement. Asset-sale gain: $64M. Pre-tax amounts.</a:t>
            </a:r>
          </a:p>
        </p:txBody>
      </p:sp>
      <p:sp>
        <p:nvSpPr>
          <p:cNvPr id="5" name="source-link">
            <a:extLst xmlns:a="http://schemas.openxmlformats.org/drawingml/2006/main">
              <a:ext uri="{FF2B5EF4-FFF2-40B4-BE49-F238E27FC236}">
                <a16:creationId xmlns:a16="http://schemas.microsoft.com/office/drawing/2014/main" id="{8AC85DE3-4425-4EDD-A7F3-7F721E1681FF}"/>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1a2a9601c9d247f8"/>
              </a:rPr>
              <a:t>E  </a:t>
            </a:r>
            <a:r>
              <a:rPr sz="825" u="sng">
                <a:solidFill>
                  <a:srgbClr val="68685D"/>
                </a:solidFill>
                <a:latin typeface="Arial"/>
                <a:ea typeface="Arial"/>
                <a:cs typeface="Arial"/>
                <a:hlinkClick xmlns:r="http://schemas.openxmlformats.org/officeDocument/2006/relationships" r:id="R9bb46bfb14564ecd"/>
              </a:rPr>
              <a:t>Q2P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D7DE792D-3F5B-497A-B5EE-C78A9881D645}"/>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9e7d730f175c4bcb"/>
              </a:rPr>
              <a:t/>
            </a:r>
          </a:p>
        </p:txBody>
      </p:sp>
      <p:sp>
        <p:nvSpPr>
          <p:cNvPr id="7" name="source-link">
            <a:extLst xmlns:a="http://schemas.openxmlformats.org/drawingml/2006/main">
              <a:ext uri="{FF2B5EF4-FFF2-40B4-BE49-F238E27FC236}">
                <a16:creationId xmlns:a16="http://schemas.microsoft.com/office/drawing/2014/main" id="{3D1AA9A3-0B01-4109-88A4-421E9FAC5DEA}"/>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00534e0c80d4a3f"/>
              </a:rPr>
              <a:t/>
            </a:r>
          </a:p>
        </p:txBody>
      </p:sp>
      <p:sp>
        <p:nvSpPr>
          <p:cNvPr id="8" name="source-link">
            <a:extLst xmlns:a="http://schemas.openxmlformats.org/drawingml/2006/main">
              <a:ext uri="{FF2B5EF4-FFF2-40B4-BE49-F238E27FC236}">
                <a16:creationId xmlns:a16="http://schemas.microsoft.com/office/drawing/2014/main" id="{26F478A4-F80E-41AC-AE66-D93ABF96607E}"/>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829b311c01140b8"/>
              </a:rPr>
              <a:t/>
            </a:r>
          </a:p>
        </p:txBody>
      </p:sp>
      <p:sp>
        <p:nvSpPr>
          <p:cNvPr id="9" name="text">
            <a:extLst xmlns:a="http://schemas.openxmlformats.org/drawingml/2006/main">
              <a:ext uri="{FF2B5EF4-FFF2-40B4-BE49-F238E27FC236}">
                <a16:creationId xmlns:a16="http://schemas.microsoft.com/office/drawing/2014/main" id="{EFF2053B-5724-453E-ACB4-6A4EC9D38CF9}"/>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D2A5D5C3-7ACF-4AFB-B287-669E41692A60}"/>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B265081E-2320-4ADB-81C4-F7D8EE4CC50A}"/>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FA86B73B-41E3-45B6-A12A-711B14B1B977}"/>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029 / 60</a:t>
            </a:r>
          </a:p>
        </p:txBody>
      </p:sp>
    </p:spTree>
    <p:extLst>
      <p:ext uri="{BB962C8B-B14F-4D97-AF65-F5344CB8AC3E}">
        <p14:creationId xmlns:p14="http://schemas.microsoft.com/office/powerpoint/2010/main" val="400016788"/>
      </p:ext>
    </p:extLst>
  </p:cSld>
</p:sld>
</file>

<file path=ppt/slides/slide30.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D1775104-C7B5-4516-B761-BB03A3D34830}"/>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067E9F37-4EEC-496C-BA5E-71679B57206B}"/>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Cybercab rollout</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Production</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Tesla reported production began in Q2 2026</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Availability</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Tesla lists Cybercab rides in limited areas of Austin</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Commercial fleets</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Tesla accepts purchase inquiries for fleets and individuals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A23F1657-9A91-4013-B14F-031253D8493B}"/>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Reviewed 24 September 2026. Cybercab is available in limited Austin areas; no Hertz or Avis contract follows from availability.</a:t>
            </a:r>
          </a:p>
        </p:txBody>
      </p:sp>
      <p:sp>
        <p:nvSpPr>
          <p:cNvPr id="5" name="source-link">
            <a:extLst xmlns:a="http://schemas.openxmlformats.org/drawingml/2006/main">
              <a:ext uri="{FF2B5EF4-FFF2-40B4-BE49-F238E27FC236}">
                <a16:creationId xmlns:a16="http://schemas.microsoft.com/office/drawing/2014/main" id="{88DCB496-776E-4B24-9B76-3EEE6D02FF4C}"/>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cd6245d1dad54b16"/>
              </a:rPr>
              <a:t>TCAB  </a:t>
            </a:r>
            <a:r>
              <a:rPr sz="825" u="sng">
                <a:solidFill>
                  <a:srgbClr val="68685D"/>
                </a:solidFill>
                <a:latin typeface="Arial"/>
                <a:ea typeface="Arial"/>
                <a:cs typeface="Arial"/>
                <a:hlinkClick xmlns:r="http://schemas.openxmlformats.org/officeDocument/2006/relationships" r:id="Rbff924f8a91146e7"/>
              </a:rPr>
              <a:t>TQ2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BEA5943A-4C19-4048-A864-CAD18D1CAC15}"/>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8ecb5cdfc1c48e5"/>
              </a:rPr>
              <a:t/>
            </a:r>
          </a:p>
        </p:txBody>
      </p:sp>
      <p:sp>
        <p:nvSpPr>
          <p:cNvPr id="7" name="text">
            <a:extLst xmlns:a="http://schemas.openxmlformats.org/drawingml/2006/main">
              <a:ext uri="{FF2B5EF4-FFF2-40B4-BE49-F238E27FC236}">
                <a16:creationId xmlns:a16="http://schemas.microsoft.com/office/drawing/2014/main" id="{2BB8A011-9333-40FB-9404-6369081915A6}"/>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CA86E9F6-9437-4733-BAA4-95679961CAD4}"/>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3A176B01-A145-4CA0-9798-954603302522}"/>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24DCA2B2-8AAC-452D-A15B-F5F838C19789}"/>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030 / 60</a:t>
            </a:r>
          </a:p>
        </p:txBody>
      </p:sp>
    </p:spTree>
    <p:extLst>
      <p:ext uri="{BB962C8B-B14F-4D97-AF65-F5344CB8AC3E}">
        <p14:creationId xmlns:p14="http://schemas.microsoft.com/office/powerpoint/2010/main" val="617883411"/>
      </p:ext>
    </p:extLst>
  </p:cSld>
</p:sld>
</file>

<file path=ppt/slides/slide31.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71BEA6B4-1621-4634-82A5-AFBAB6D0980B}"/>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92DC5E83-8BF8-466A-8CB2-A34961C691E4}"/>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Avis and Waymo in Dallas</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Agreement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Multi-year fleet operations partnership announced July 2025</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Live operation</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Avis reports Dallas launch on June 1, 2026</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Division of work</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Avis handles fleet operations; Waymo operates its driving system</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2C50BFF9-4864-44CB-A233-8F93545C7C4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The verified Avis partner is Waymo. No Avis–Tesla Cybercab agreement was found.</a:t>
            </a:r>
          </a:p>
        </p:txBody>
      </p:sp>
      <p:sp>
        <p:nvSpPr>
          <p:cNvPr id="5" name="source-link">
            <a:extLst xmlns:a="http://schemas.openxmlformats.org/drawingml/2006/main">
              <a:ext uri="{FF2B5EF4-FFF2-40B4-BE49-F238E27FC236}">
                <a16:creationId xmlns:a16="http://schemas.microsoft.com/office/drawing/2014/main" id="{ABA33B63-D731-4835-B7C2-7249A1E504AE}"/>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db13b9596acf4373"/>
              </a:rPr>
              <a:t>AW / Avis and Waymo fleet operations agreement / 29 Jul 2025</a:t>
            </a:r>
          </a:p>
        </p:txBody>
      </p:sp>
      <p:sp>
        <p:nvSpPr>
          <p:cNvPr id="6" name="source-link">
            <a:extLst xmlns:a="http://schemas.openxmlformats.org/drawingml/2006/main">
              <a:ext uri="{FF2B5EF4-FFF2-40B4-BE49-F238E27FC236}">
                <a16:creationId xmlns:a16="http://schemas.microsoft.com/office/drawing/2014/main" id="{19340665-71F7-4111-8DB9-BA2BDC371BFD}"/>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84c648fd6d1545c6"/>
              </a:rPr>
              <a:t>CAR / Avis Budget Q2 results / 28 Jul 2026</a:t>
            </a:r>
          </a:p>
        </p:txBody>
      </p:sp>
      <p:sp>
        <p:nvSpPr>
          <p:cNvPr id="7" name="text">
            <a:extLst xmlns:a="http://schemas.openxmlformats.org/drawingml/2006/main">
              <a:ext uri="{FF2B5EF4-FFF2-40B4-BE49-F238E27FC236}">
                <a16:creationId xmlns:a16="http://schemas.microsoft.com/office/drawing/2014/main" id="{75C4F14D-9385-4DFF-B87D-D77F8DE2E787}"/>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9E6C5A65-390D-4CD9-A485-3FD4CFFAB793}"/>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FEC86898-0C4C-452F-BEF6-D0F29ED6B9C1}"/>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63E03B36-C34D-4125-81E8-462F5B2D78A8}"/>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031 / 60</a:t>
            </a:r>
          </a:p>
        </p:txBody>
      </p:sp>
    </p:spTree>
    <p:extLst>
      <p:ext uri="{BB962C8B-B14F-4D97-AF65-F5344CB8AC3E}">
        <p14:creationId xmlns:p14="http://schemas.microsoft.com/office/powerpoint/2010/main" val="788706485"/>
      </p:ext>
    </p:extLst>
  </p:cSld>
</p:sld>
</file>

<file path=ppt/slides/slide32.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5CE3AA2E-D339-4DE0-982C-438E0F7EA213}"/>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CF12B424-6DEC-409F-9CED-2A00CAFDE0A8}"/>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Hertz names one first AV partnership</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Program component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Publicly disclosed status</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Commercial program</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Oro / Hertz supports Uber’s robotaxi program</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Vehicle and driving stack</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Lucid vehicles equipped with Nuro technology</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Announced timing</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San Francisco Bay Area operations expected later in 2026</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9B1B72FE-32C5-4948-A966-5A23B4F16D9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One announced program is not three contracts. Individual service-contract count and economics are not disclosed.</a:t>
            </a:r>
          </a:p>
        </p:txBody>
      </p:sp>
      <p:sp>
        <p:nvSpPr>
          <p:cNvPr id="5" name="source-link">
            <a:extLst xmlns:a="http://schemas.openxmlformats.org/drawingml/2006/main">
              <a:ext uri="{FF2B5EF4-FFF2-40B4-BE49-F238E27FC236}">
                <a16:creationId xmlns:a16="http://schemas.microsoft.com/office/drawing/2014/main" id="{EDA706E7-33F8-44A6-8D8E-3771F58D200E}"/>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921c6d80502c4f48"/>
              </a:rPr>
              <a:t>ORO  </a:t>
            </a:r>
            <a:r>
              <a:rPr sz="825" u="sng">
                <a:solidFill>
                  <a:srgbClr val="68685D"/>
                </a:solidFill>
                <a:latin typeface="Arial"/>
                <a:ea typeface="Arial"/>
                <a:cs typeface="Arial"/>
                <a:hlinkClick xmlns:r="http://schemas.openxmlformats.org/officeDocument/2006/relationships" r:id="R1920721be24640f3"/>
              </a:rPr>
              <a:t>M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42BB2E56-0ED1-413C-B7CE-4952CAB63016}"/>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204ea7f834f418c"/>
              </a:rPr>
              <a:t/>
            </a:r>
          </a:p>
        </p:txBody>
      </p:sp>
      <p:sp>
        <p:nvSpPr>
          <p:cNvPr id="7" name="source-link">
            <a:extLst xmlns:a="http://schemas.openxmlformats.org/drawingml/2006/main">
              <a:ext uri="{FF2B5EF4-FFF2-40B4-BE49-F238E27FC236}">
                <a16:creationId xmlns:a16="http://schemas.microsoft.com/office/drawing/2014/main" id="{5719651F-6E66-4A8E-9405-D6A56C06E238}"/>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c9f4bd92db64531"/>
              </a:rPr>
              <a:t/>
            </a:r>
          </a:p>
        </p:txBody>
      </p:sp>
      <p:sp>
        <p:nvSpPr>
          <p:cNvPr id="8" name="text">
            <a:extLst xmlns:a="http://schemas.openxmlformats.org/drawingml/2006/main">
              <a:ext uri="{FF2B5EF4-FFF2-40B4-BE49-F238E27FC236}">
                <a16:creationId xmlns:a16="http://schemas.microsoft.com/office/drawing/2014/main" id="{9004C03E-3D90-4FCD-94FD-00395DB8B9DD}"/>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1CB843D9-9AF1-41EE-B280-171D376D2E5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A465EB11-864A-48E2-A699-EAA0A88F1132}"/>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9BB63B66-333D-47D8-A3C2-D371E6DB8FE5}"/>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032 / 60</a:t>
            </a:r>
          </a:p>
        </p:txBody>
      </p:sp>
    </p:spTree>
    <p:extLst>
      <p:ext uri="{BB962C8B-B14F-4D97-AF65-F5344CB8AC3E}">
        <p14:creationId xmlns:p14="http://schemas.microsoft.com/office/powerpoint/2010/main" val="821296757"/>
      </p:ext>
    </p:extLst>
  </p:cSld>
</p:sld>
</file>

<file path=ppt/slides/slide33.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3A0CB1A9-4786-4B65-911F-EDB51152314F}"/>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21152231-0C72-4922-BE4C-82EEA0D1E6F9}"/>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work between driverless rides</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2025" b="1">
                          <a:solidFill>
                            <a:srgbClr val="172B27"/>
                          </a:solidFill>
                          <a:latin typeface="Arial"/>
                          <a:ea typeface="Arial"/>
                          <a:cs typeface="Arial"/>
                        </a:rPr>
                        <a:t>Between rides</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Cleaning, cabin checks and lost-item handling</a:t>
                      </a:r>
                    </a:p>
                  </a:txBody>
                  <a:tcPr marL="91440" marR="91440" marT="45720" marB="45720" anchor="ctr">
                    <a:solidFill>
                      <a:srgbClr val="F7F0E1"/>
                    </a:solidFill>
                  </a:tcPr>
                </a:tc>
              </a:tr>
              <a:tr h="971550">
                <a:tc>
                  <a:txBody>
                    <a:bodyPr>
                      <a:noAutofit/>
                    </a:bodyPr>
                    <a:lstStyle/>
                    <a:p>
                      <a:r>
                        <a:rPr sz="2025" b="1">
                          <a:solidFill>
                            <a:srgbClr val="172B27"/>
                          </a:solidFill>
                          <a:latin typeface="Arial"/>
                          <a:ea typeface="Arial"/>
                          <a:cs typeface="Arial"/>
                        </a:rPr>
                        <a:t>Between shifts</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Charging, parking and dispatch readiness</a:t>
                      </a:r>
                    </a:p>
                  </a:txBody>
                  <a:tcPr marL="91440" marR="91440" marT="45720" marB="45720" anchor="ctr">
                    <a:solidFill>
                      <a:srgbClr val="EEE5D5"/>
                    </a:solidFill>
                  </a:tcPr>
                </a:tc>
              </a:tr>
              <a:tr h="971550">
                <a:tc>
                  <a:txBody>
                    <a:bodyPr>
                      <a:noAutofit/>
                    </a:bodyPr>
                    <a:lstStyle/>
                    <a:p>
                      <a:r>
                        <a:rPr sz="2025" b="1">
                          <a:solidFill>
                            <a:srgbClr val="172B27"/>
                          </a:solidFill>
                          <a:latin typeface="Arial"/>
                          <a:ea typeface="Arial"/>
                          <a:cs typeface="Arial"/>
                        </a:rPr>
                        <a:t>Over vehicle life</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Tires, repairs, maintenance and eventual disposal</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10F0027F-E76A-4B9D-8219-CE9B378BAAA6}"/>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The servicing opportunity grows with active fleets and the work outsourced to operators.</a:t>
            </a:r>
          </a:p>
        </p:txBody>
      </p:sp>
      <p:sp>
        <p:nvSpPr>
          <p:cNvPr id="5" name="source-link">
            <a:extLst xmlns:a="http://schemas.openxmlformats.org/drawingml/2006/main">
              <a:ext uri="{FF2B5EF4-FFF2-40B4-BE49-F238E27FC236}">
                <a16:creationId xmlns:a16="http://schemas.microsoft.com/office/drawing/2014/main" id="{58B91A55-DA4B-4FCC-B3D9-5B8B99864207}"/>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1e19d3716f744f5"/>
              </a:rPr>
              <a:t>ORO / Oro and Uber fleet partnerships / 30 Apr 2026</a:t>
            </a:r>
          </a:p>
        </p:txBody>
      </p:sp>
      <p:sp>
        <p:nvSpPr>
          <p:cNvPr id="6" name="source-link">
            <a:extLst xmlns:a="http://schemas.openxmlformats.org/drawingml/2006/main">
              <a:ext uri="{FF2B5EF4-FFF2-40B4-BE49-F238E27FC236}">
                <a16:creationId xmlns:a16="http://schemas.microsoft.com/office/drawing/2014/main" id="{9E3CAA7C-2C58-49AD-ACFB-D2969FA1102E}"/>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d60938a743594b5e"/>
              </a:rPr>
              <a:t>AW / Avis and Waymo fleet operations agreement / 29 Jul 2025</a:t>
            </a:r>
          </a:p>
        </p:txBody>
      </p:sp>
      <p:sp>
        <p:nvSpPr>
          <p:cNvPr id="7" name="text">
            <a:extLst xmlns:a="http://schemas.openxmlformats.org/drawingml/2006/main">
              <a:ext uri="{FF2B5EF4-FFF2-40B4-BE49-F238E27FC236}">
                <a16:creationId xmlns:a16="http://schemas.microsoft.com/office/drawing/2014/main" id="{EEC5572A-25CF-4C32-834E-E5FE0BA46DA2}"/>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6BA98569-89A7-4B25-90DD-6E129CDC42F9}"/>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E06E56FC-2B03-4F48-BF8A-587693E6B2B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9CC24422-E14D-4558-88D5-1B78C2D97C73}"/>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033 / 60</a:t>
            </a:r>
          </a:p>
        </p:txBody>
      </p:sp>
    </p:spTree>
    <p:extLst>
      <p:ext uri="{BB962C8B-B14F-4D97-AF65-F5344CB8AC3E}">
        <p14:creationId xmlns:p14="http://schemas.microsoft.com/office/powerpoint/2010/main" val="1031544644"/>
      </p:ext>
    </p:extLst>
  </p:cSld>
</p:sld>
</file>

<file path=ppt/slides/slide34.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7883120F-73CC-4C3D-B1F8-7BF2D8E36977}"/>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517000A1-085A-4681-A7F2-13E92F1D541E}"/>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Fleet-service unit economics</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5905500"/>
                <a:gridCol w="5162550"/>
              </a:tblGrid>
              <a:tr h="514350">
                <a:tc>
                  <a:txBody>
                    <a:bodyPr>
                      <a:noAutofit/>
                    </a:bodyPr>
                    <a:lstStyle/>
                    <a:p>
                      <a:r>
                        <a:rPr sz="1650" b="1">
                          <a:solidFill>
                            <a:srgbClr val="F0E5CF"/>
                          </a:solidFill>
                          <a:latin typeface="Arial"/>
                          <a:ea typeface="Arial"/>
                          <a:cs typeface="Arial"/>
                        </a:rPr>
                        <a:t>Illustrative assumption</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Annual result</a:t>
                      </a:r>
                    </a:p>
                  </a:txBody>
                  <a:tcPr marL="91440" marR="91440" marT="45720" marB="45720" anchor="ctr">
                    <a:solidFill>
                      <a:srgbClr val="103B35"/>
                    </a:solidFill>
                  </a:tcPr>
                </a:tc>
              </a:tr>
              <a:tr h="728663">
                <a:tc>
                  <a:txBody>
                    <a:bodyPr>
                      <a:noAutofit/>
                    </a:bodyPr>
                    <a:lstStyle/>
                    <a:p>
                      <a:r>
                        <a:rPr sz="1875" b="1">
                          <a:solidFill>
                            <a:srgbClr val="172B27"/>
                          </a:solidFill>
                          <a:latin typeface="Arial"/>
                          <a:ea typeface="Arial"/>
                          <a:cs typeface="Arial"/>
                        </a:rPr>
                        <a:t>1,000 vehicles × $400/month</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$4.8M annual service revenue</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Assumed direct cash cost</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$3.0M at $250 per vehicle per month</a:t>
                      </a:r>
                    </a:p>
                  </a:txBody>
                  <a:tcPr marL="91440" marR="91440" marT="45720" marB="45720" anchor="ctr">
                    <a:solidFill>
                      <a:srgbClr val="EEE5D5"/>
                    </a:solidFill>
                  </a:tcPr>
                </a:tc>
              </a:tr>
              <a:tr h="728663">
                <a:tc>
                  <a:txBody>
                    <a:bodyPr>
                      <a:noAutofit/>
                    </a:bodyPr>
                    <a:lstStyle/>
                    <a:p>
                      <a:r>
                        <a:rPr sz="1875" b="1">
                          <a:solidFill>
                            <a:srgbClr val="172B27"/>
                          </a:solidFill>
                          <a:latin typeface="Arial"/>
                          <a:ea typeface="Arial"/>
                          <a:cs typeface="Arial"/>
                        </a:rPr>
                        <a:t>Assumed fixed cash cost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$0.6M per year</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Remaining operating contribution</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$1.2M before capex, financing and tax</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8329C0F5-B0F4-4C71-A5AF-DD64C9579E0D}"/>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Invented service-only illustration. These are not Hertz, Avis or Tesla contract rates.</a:t>
            </a:r>
          </a:p>
        </p:txBody>
      </p:sp>
      <p:sp>
        <p:nvSpPr>
          <p:cNvPr id="5" name="source-link">
            <a:extLst xmlns:a="http://schemas.openxmlformats.org/drawingml/2006/main">
              <a:ext uri="{FF2B5EF4-FFF2-40B4-BE49-F238E27FC236}">
                <a16:creationId xmlns:a16="http://schemas.microsoft.com/office/drawing/2014/main" id="{EBF9EC8C-68AA-4032-B9EE-D67E3293C1C9}"/>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6365903991b4a00"/>
              </a:rPr>
              <a:t>AVMODEL / EpochX autonomous servicing illustration / 22 Sep 2026</a:t>
            </a:r>
          </a:p>
        </p:txBody>
      </p:sp>
      <p:sp>
        <p:nvSpPr>
          <p:cNvPr id="6" name="text">
            <a:extLst xmlns:a="http://schemas.openxmlformats.org/drawingml/2006/main">
              <a:ext uri="{FF2B5EF4-FFF2-40B4-BE49-F238E27FC236}">
                <a16:creationId xmlns:a16="http://schemas.microsoft.com/office/drawing/2014/main" id="{0394F1E2-67AE-4551-831A-D9B4E80F513A}"/>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ED3CC4DC-453D-4A47-B5D2-8183B73DC3E6}"/>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A819B4FD-767E-48F8-9AEE-E62AB0DB09A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4FA8980A-B744-4BB5-9446-10640FB23E47}"/>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034 / 60</a:t>
            </a:r>
          </a:p>
        </p:txBody>
      </p:sp>
    </p:spTree>
    <p:extLst>
      <p:ext uri="{BB962C8B-B14F-4D97-AF65-F5344CB8AC3E}">
        <p14:creationId xmlns:p14="http://schemas.microsoft.com/office/powerpoint/2010/main" val="1494616232"/>
      </p:ext>
    </p:extLst>
  </p:cSld>
</p:sld>
</file>

<file path=ppt/slides/slide35.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EEE4F415-03C1-45F7-A55D-0C40C7BE8CA4}"/>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1684963F-2FAB-4AD1-BDE8-8D13FF2BABBA}"/>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AV contract count is not publicly disclosed</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238500"/>
                <a:gridCol w="7829550"/>
              </a:tblGrid>
              <a:tr h="514350">
                <a:tc>
                  <a:txBody>
                    <a:bodyPr>
                      <a:noAutofit/>
                    </a:bodyPr>
                    <a:lstStyle/>
                    <a:p>
                      <a:r>
                        <a:rPr sz="1650" b="1">
                          <a:solidFill>
                            <a:srgbClr val="F0E5CF"/>
                          </a:solidFill>
                          <a:latin typeface="Arial"/>
                          <a:ea typeface="Arial"/>
                          <a:cs typeface="Arial"/>
                        </a:rPr>
                        <a:t>Question</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Evidence available</a:t>
                      </a:r>
                    </a:p>
                  </a:txBody>
                  <a:tcPr marL="91440" marR="91440" marT="45720" marB="45720" anchor="ctr">
                    <a:solidFill>
                      <a:srgbClr val="103B35"/>
                    </a:solidFill>
                  </a:tcPr>
                </a:tc>
              </a:tr>
              <a:tr h="728663">
                <a:tc>
                  <a:txBody>
                    <a:bodyPr>
                      <a:noAutofit/>
                    </a:bodyPr>
                    <a:lstStyle/>
                    <a:p>
                      <a:r>
                        <a:rPr sz="1800" b="1">
                          <a:solidFill>
                            <a:srgbClr val="172B27"/>
                          </a:solidFill>
                          <a:latin typeface="Arial"/>
                          <a:ea typeface="Arial"/>
                          <a:cs typeface="Arial"/>
                        </a:rPr>
                        <a:t>Named Hertz AV program</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1 first partnership: Uber / Lucid / Nuro</a:t>
                      </a:r>
                    </a:p>
                  </a:txBody>
                  <a:tcPr marL="91440" marR="91440" marT="45720" marB="45720" anchor="ctr">
                    <a:solidFill>
                      <a:srgbClr val="F7F0E1"/>
                    </a:solidFill>
                  </a:tcPr>
                </a:tc>
              </a:tr>
              <a:tr h="728663">
                <a:tc>
                  <a:txBody>
                    <a:bodyPr>
                      <a:noAutofit/>
                    </a:bodyPr>
                    <a:lstStyle/>
                    <a:p>
                      <a:r>
                        <a:rPr sz="1800" b="1">
                          <a:solidFill>
                            <a:srgbClr val="172B27"/>
                          </a:solidFill>
                          <a:latin typeface="Arial"/>
                          <a:ea typeface="Arial"/>
                          <a:cs typeface="Arial"/>
                        </a:rPr>
                        <a:t>Individual contracts</a:t>
                      </a:r>
                    </a:p>
                  </a:txBody>
                  <a:tcPr marL="91440" marR="91440" marT="45720" marB="45720" anchor="ctr">
                    <a:solidFill>
                      <a:srgbClr val="EEE5D5"/>
                    </a:solidFill>
                  </a:tcPr>
                </a:tc>
                <a:tc>
                  <a:txBody>
                    <a:bodyPr>
                      <a:noAutofit/>
                    </a:bodyPr>
                    <a:lstStyle/>
                    <a:p>
                      <a:r>
                        <a:rPr sz="1800" b="0">
                          <a:solidFill>
                            <a:srgbClr val="172B27"/>
                          </a:solidFill>
                          <a:latin typeface="Arial"/>
                          <a:ea typeface="Arial"/>
                          <a:cs typeface="Arial"/>
                        </a:rPr>
                        <a:t>Count, minimum fleet volumes and service fees undisclosed</a:t>
                      </a:r>
                    </a:p>
                  </a:txBody>
                  <a:tcPr marL="91440" marR="91440" marT="45720" marB="45720" anchor="ctr">
                    <a:solidFill>
                      <a:srgbClr val="EEE5D5"/>
                    </a:solidFill>
                  </a:tcPr>
                </a:tc>
              </a:tr>
              <a:tr h="728663">
                <a:tc>
                  <a:txBody>
                    <a:bodyPr>
                      <a:noAutofit/>
                    </a:bodyPr>
                    <a:lstStyle/>
                    <a:p>
                      <a:r>
                        <a:rPr sz="1800" b="1">
                          <a:solidFill>
                            <a:srgbClr val="172B27"/>
                          </a:solidFill>
                          <a:latin typeface="Arial"/>
                          <a:ea typeface="Arial"/>
                          <a:cs typeface="Arial"/>
                        </a:rPr>
                        <a:t>Four Oro markets</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Driver-led operations; not four AV deployments</a:t>
                      </a:r>
                    </a:p>
                  </a:txBody>
                  <a:tcPr marL="91440" marR="91440" marT="45720" marB="45720" anchor="ctr">
                    <a:solidFill>
                      <a:srgbClr val="F7F0E1"/>
                    </a:solidFill>
                  </a:tcPr>
                </a:tc>
              </a:tr>
              <a:tr h="728663">
                <a:tc>
                  <a:txBody>
                    <a:bodyPr>
                      <a:noAutofit/>
                    </a:bodyPr>
                    <a:lstStyle/>
                    <a:p>
                      <a:r>
                        <a:rPr sz="1800" b="1">
                          <a:solidFill>
                            <a:srgbClr val="172B27"/>
                          </a:solidFill>
                          <a:latin typeface="Arial"/>
                          <a:ea typeface="Arial"/>
                          <a:cs typeface="Arial"/>
                        </a:rPr>
                        <a:t>Tesla / Cybercab</a:t>
                      </a:r>
                    </a:p>
                  </a:txBody>
                  <a:tcPr marL="91440" marR="91440" marT="45720" marB="45720" anchor="ctr">
                    <a:solidFill>
                      <a:srgbClr val="EEE5D5"/>
                    </a:solidFill>
                  </a:tcPr>
                </a:tc>
                <a:tc>
                  <a:txBody>
                    <a:bodyPr>
                      <a:noAutofit/>
                    </a:bodyPr>
                    <a:lstStyle/>
                    <a:p>
                      <a:r>
                        <a:rPr sz="1800" b="0">
                          <a:solidFill>
                            <a:srgbClr val="172B27"/>
                          </a:solidFill>
                          <a:latin typeface="Arial"/>
                          <a:ea typeface="Arial"/>
                          <a:cs typeface="Arial"/>
                        </a:rPr>
                        <a:t>No Hertz or Avis service agreement found in reviewed sources</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54489AE3-5EE2-4F43-AEF1-649130FFF432}"/>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Research cutoff: 24 September 2026. Announcements establish counterparties and roles, not undisclosed contract terms.</a:t>
            </a:r>
          </a:p>
        </p:txBody>
      </p:sp>
      <p:sp>
        <p:nvSpPr>
          <p:cNvPr id="5" name="source-link">
            <a:extLst xmlns:a="http://schemas.openxmlformats.org/drawingml/2006/main">
              <a:ext uri="{FF2B5EF4-FFF2-40B4-BE49-F238E27FC236}">
                <a16:creationId xmlns:a16="http://schemas.microsoft.com/office/drawing/2014/main" id="{9D1D0D9B-12CA-475A-B32F-027BEBE234A3}"/>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32446c6ba7f6490e"/>
              </a:rPr>
              <a:t>ORO  </a:t>
            </a:r>
            <a:r>
              <a:rPr sz="825" u="sng">
                <a:solidFill>
                  <a:srgbClr val="68685D"/>
                </a:solidFill>
                <a:latin typeface="Arial"/>
                <a:ea typeface="Arial"/>
                <a:cs typeface="Arial"/>
                <a:hlinkClick xmlns:r="http://schemas.openxmlformats.org/officeDocument/2006/relationships" r:id="Ra9956be66f8945ea"/>
              </a:rPr>
              <a:t>M  </a:t>
            </a:r>
            <a:r>
              <a:rPr sz="825" u="sng">
                <a:solidFill>
                  <a:srgbClr val="68685D"/>
                </a:solidFill>
                <a:latin typeface="Arial"/>
                <a:ea typeface="Arial"/>
                <a:cs typeface="Arial"/>
                <a:hlinkClick xmlns:r="http://schemas.openxmlformats.org/officeDocument/2006/relationships" r:id="R93899aecf477474b"/>
              </a:rPr>
              <a:t>CAR  </a:t>
            </a:r>
            <a:r>
              <a:rPr sz="825" u="sng">
                <a:solidFill>
                  <a:srgbClr val="68685D"/>
                </a:solidFill>
                <a:latin typeface="Arial"/>
                <a:ea typeface="Arial"/>
                <a:cs typeface="Arial"/>
                <a:hlinkClick xmlns:r="http://schemas.openxmlformats.org/officeDocument/2006/relationships" r:id="Rf03af75ae4114e87"/>
              </a:rPr>
              <a:t>TCAB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09547D1B-0CFB-4E81-86E1-658956B37E71}"/>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d651028040a45aa"/>
              </a:rPr>
              <a:t/>
            </a:r>
          </a:p>
        </p:txBody>
      </p:sp>
      <p:sp>
        <p:nvSpPr>
          <p:cNvPr id="7" name="source-link">
            <a:extLst xmlns:a="http://schemas.openxmlformats.org/drawingml/2006/main">
              <a:ext uri="{FF2B5EF4-FFF2-40B4-BE49-F238E27FC236}">
                <a16:creationId xmlns:a16="http://schemas.microsoft.com/office/drawing/2014/main" id="{00957BB0-F80D-4F8B-BBF6-46B40349EAFF}"/>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68e1f6aec374414"/>
              </a:rPr>
              <a:t/>
            </a:r>
          </a:p>
        </p:txBody>
      </p:sp>
      <p:sp>
        <p:nvSpPr>
          <p:cNvPr id="8" name="text">
            <a:extLst xmlns:a="http://schemas.openxmlformats.org/drawingml/2006/main">
              <a:ext uri="{FF2B5EF4-FFF2-40B4-BE49-F238E27FC236}">
                <a16:creationId xmlns:a16="http://schemas.microsoft.com/office/drawing/2014/main" id="{B140AA11-3985-4554-BE75-D37CEC8D3CF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22C79693-597F-40D2-B6C0-86A5C48DC92D}"/>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AF38ACC4-33D0-42F8-985A-F7C6D43BE295}"/>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5E4FF11D-C50D-4A24-8541-94B0FB8F93BF}"/>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035 / 60</a:t>
            </a:r>
          </a:p>
        </p:txBody>
      </p:sp>
    </p:spTree>
    <p:extLst>
      <p:ext uri="{BB962C8B-B14F-4D97-AF65-F5344CB8AC3E}">
        <p14:creationId xmlns:p14="http://schemas.microsoft.com/office/powerpoint/2010/main" val="1992598052"/>
      </p:ext>
    </p:extLst>
  </p:cSld>
</p:sld>
</file>

<file path=ppt/slides/slide36.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806CCCED-65FE-4512-808C-7313EF55DB40}"/>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A28AB7A0-7860-4111-929E-D976DE2BD466}"/>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International earns more margin on less revenue</a:t>
            </a:r>
          </a:p>
        </p:txBody>
      </p:sp>
      <p:graphicFrame>
        <p:nvGraphicFramePr>
          <p:cNvPr id="17"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Operating segment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Q2 profitability / calculated margins</a:t>
                      </a:r>
                    </a:p>
                  </a:txBody>
                  <a:tcPr marL="91440" marR="91440" marT="45720" marB="45720" anchor="ctr">
                    <a:solidFill>
                      <a:srgbClr val="103B35"/>
                    </a:solidFill>
                  </a:tcPr>
                </a:tc>
              </a:tr>
              <a:tr h="971550">
                <a:tc>
                  <a:txBody>
                    <a:bodyPr>
                      <a:noAutofit/>
                    </a:bodyPr>
                    <a:lstStyle/>
                    <a:p>
                      <a:r>
                        <a:rPr sz="1800" b="1">
                          <a:solidFill>
                            <a:srgbClr val="172B27"/>
                          </a:solidFill>
                          <a:latin typeface="Arial"/>
                          <a:ea typeface="Arial"/>
                          <a:cs typeface="Arial"/>
                        </a:rPr>
                        <a:t>Americas RAC</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$88M segment EBITDA / $1,918M revenue = 4.6%</a:t>
                      </a:r>
                    </a:p>
                  </a:txBody>
                  <a:tcPr marL="91440" marR="91440" marT="45720" marB="45720" anchor="ctr">
                    <a:solidFill>
                      <a:srgbClr val="F7F0E1"/>
                    </a:solidFill>
                  </a:tcPr>
                </a:tc>
              </a:tr>
              <a:tr h="971550">
                <a:tc>
                  <a:txBody>
                    <a:bodyPr>
                      <a:noAutofit/>
                    </a:bodyPr>
                    <a:lstStyle/>
                    <a:p>
                      <a:r>
                        <a:rPr sz="1800" b="1">
                          <a:solidFill>
                            <a:srgbClr val="172B27"/>
                          </a:solidFill>
                          <a:latin typeface="Arial"/>
                          <a:ea typeface="Arial"/>
                          <a:cs typeface="Arial"/>
                        </a:rPr>
                        <a:t>International RAC</a:t>
                      </a:r>
                    </a:p>
                  </a:txBody>
                  <a:tcPr marL="91440" marR="91440" marT="45720" marB="45720" anchor="ctr">
                    <a:solidFill>
                      <a:srgbClr val="EEE5D5"/>
                    </a:solidFill>
                  </a:tcPr>
                </a:tc>
                <a:tc>
                  <a:txBody>
                    <a:bodyPr>
                      <a:noAutofit/>
                    </a:bodyPr>
                    <a:lstStyle/>
                    <a:p>
                      <a:r>
                        <a:rPr sz="1800" b="0">
                          <a:solidFill>
                            <a:srgbClr val="172B27"/>
                          </a:solidFill>
                          <a:latin typeface="Arial"/>
                          <a:ea typeface="Arial"/>
                          <a:cs typeface="Arial"/>
                        </a:rPr>
                        <a:t>$47M segment EBITDA / $478M revenue = 9.8%</a:t>
                      </a:r>
                    </a:p>
                  </a:txBody>
                  <a:tcPr marL="91440" marR="91440" marT="45720" marB="45720" anchor="ctr">
                    <a:solidFill>
                      <a:srgbClr val="EEE5D5"/>
                    </a:solidFill>
                  </a:tcPr>
                </a:tc>
              </a:tr>
              <a:tr h="971550">
                <a:tc>
                  <a:txBody>
                    <a:bodyPr>
                      <a:noAutofit/>
                    </a:bodyPr>
                    <a:lstStyle/>
                    <a:p>
                      <a:r>
                        <a:rPr sz="1800" b="1">
                          <a:solidFill>
                            <a:srgbClr val="172B27"/>
                          </a:solidFill>
                          <a:latin typeface="Arial"/>
                          <a:ea typeface="Arial"/>
                          <a:cs typeface="Arial"/>
                        </a:rPr>
                        <a:t>Corporate expense</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−$54M brings consolidated Corporate EBITDA to $81M</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B1C2AD50-85EE-4454-A632-C5D4F051EA2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Q2 2026. Segment EBITDA uses Hertz’s definition. These are not net income margins or country-level margins.</a:t>
            </a:r>
          </a:p>
        </p:txBody>
      </p:sp>
      <p:sp>
        <p:nvSpPr>
          <p:cNvPr id="5" name="source-link">
            <a:extLst xmlns:a="http://schemas.openxmlformats.org/drawingml/2006/main">
              <a:ext uri="{FF2B5EF4-FFF2-40B4-BE49-F238E27FC236}">
                <a16:creationId xmlns:a16="http://schemas.microsoft.com/office/drawing/2014/main" id="{3855AFCE-EC4A-4B56-97A9-9802BAA26FE8}"/>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3147a045320943f3"/>
              </a:rPr>
              <a:t>Q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0EC004F3-CE0A-4AE7-80BC-2F5D908E2218}"/>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ec7b9f6afe74e1b"/>
              </a:rPr>
              <a:t/>
            </a:r>
          </a:p>
        </p:txBody>
      </p:sp>
      <p:sp>
        <p:nvSpPr>
          <p:cNvPr id="7" name="source-link">
            <a:extLst xmlns:a="http://schemas.openxmlformats.org/drawingml/2006/main">
              <a:ext uri="{FF2B5EF4-FFF2-40B4-BE49-F238E27FC236}">
                <a16:creationId xmlns:a16="http://schemas.microsoft.com/office/drawing/2014/main" id="{62B8ECB5-8C34-43D6-8F93-A9F388CD7884}"/>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16cbc3301fa4f7b"/>
              </a:rPr>
              <a:t/>
            </a:r>
          </a:p>
        </p:txBody>
      </p:sp>
      <p:sp>
        <p:nvSpPr>
          <p:cNvPr id="8" name="source-link">
            <a:extLst xmlns:a="http://schemas.openxmlformats.org/drawingml/2006/main">
              <a:ext uri="{FF2B5EF4-FFF2-40B4-BE49-F238E27FC236}">
                <a16:creationId xmlns:a16="http://schemas.microsoft.com/office/drawing/2014/main" id="{B3D597EA-7533-4724-BC27-D6BDE3DF9282}"/>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d54c7a3bf524bdb"/>
              </a:rPr>
              <a:t/>
            </a:r>
          </a:p>
        </p:txBody>
      </p:sp>
      <p:sp>
        <p:nvSpPr>
          <p:cNvPr id="9" name="text">
            <a:extLst xmlns:a="http://schemas.openxmlformats.org/drawingml/2006/main">
              <a:ext uri="{FF2B5EF4-FFF2-40B4-BE49-F238E27FC236}">
                <a16:creationId xmlns:a16="http://schemas.microsoft.com/office/drawing/2014/main" id="{8488663A-1759-4DDA-9671-E877A93F1ACD}"/>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2B8D747C-C5CC-4EF1-A2BA-57D8275E4D92}"/>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196E6159-D31F-498E-A509-A2952DBDF0F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E31F0A2E-94A5-4D74-9EDA-D2141EDB4E54}"/>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036 / 60</a:t>
            </a:r>
          </a:p>
        </p:txBody>
      </p:sp>
    </p:spTree>
    <p:extLst>
      <p:ext uri="{BB962C8B-B14F-4D97-AF65-F5344CB8AC3E}">
        <p14:creationId xmlns:p14="http://schemas.microsoft.com/office/powerpoint/2010/main" val="2107203491"/>
      </p:ext>
    </p:extLst>
  </p:cSld>
</p:sld>
</file>

<file path=ppt/slides/slide37.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27250538-762E-49C8-B10C-D742B08D6B3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692D4B82-9FDF-4DF0-B002-F5D3DB07643E}"/>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Existing depots help; AV investment still needs proof</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AV servicing thesis</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is known and still missing</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Available foundation</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Operating facilities, fleet financing and EV experience</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Management’s Q2 answer</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Existing charging infrastructure reduces the starting burden</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Not quantified</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Incremental AV capital, servicing margin and payback</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D2EAC7AE-18BD-4812-B1BE-FE6C978DDC0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Potential advantage, not proven AV return. A Palantir deployment specifically inside Oro is not established here.</a:t>
            </a:r>
          </a:p>
        </p:txBody>
      </p:sp>
      <p:sp>
        <p:nvSpPr>
          <p:cNvPr id="5" name="source-link">
            <a:extLst xmlns:a="http://schemas.openxmlformats.org/drawingml/2006/main">
              <a:ext uri="{FF2B5EF4-FFF2-40B4-BE49-F238E27FC236}">
                <a16:creationId xmlns:a16="http://schemas.microsoft.com/office/drawing/2014/main" id="{20FE8239-6C0C-4831-B27E-B8092909C975}"/>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f995d7b549584791"/>
              </a:rPr>
              <a:t>Q2T  </a:t>
            </a:r>
            <a:r>
              <a:rPr sz="825" u="sng">
                <a:solidFill>
                  <a:srgbClr val="68685D"/>
                </a:solidFill>
                <a:latin typeface="Arial"/>
                <a:ea typeface="Arial"/>
                <a:cs typeface="Arial"/>
                <a:hlinkClick xmlns:r="http://schemas.openxmlformats.org/officeDocument/2006/relationships" r:id="R3b45679bc91b4b4b"/>
              </a:rPr>
              <a:t>ORO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9EDAC034-D088-4A44-B938-C5CCACA0A4DC}"/>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31cc90ed9ae48c3"/>
              </a:rPr>
              <a:t/>
            </a:r>
          </a:p>
        </p:txBody>
      </p:sp>
      <p:sp>
        <p:nvSpPr>
          <p:cNvPr id="7" name="source-link">
            <a:extLst xmlns:a="http://schemas.openxmlformats.org/drawingml/2006/main">
              <a:ext uri="{FF2B5EF4-FFF2-40B4-BE49-F238E27FC236}">
                <a16:creationId xmlns:a16="http://schemas.microsoft.com/office/drawing/2014/main" id="{C9A707C9-413F-406E-958B-4A05016771D8}"/>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304af131cf8d4bec"/>
              </a:rPr>
              <a:t/>
            </a:r>
          </a:p>
        </p:txBody>
      </p:sp>
      <p:sp>
        <p:nvSpPr>
          <p:cNvPr id="8" name="text">
            <a:extLst xmlns:a="http://schemas.openxmlformats.org/drawingml/2006/main">
              <a:ext uri="{FF2B5EF4-FFF2-40B4-BE49-F238E27FC236}">
                <a16:creationId xmlns:a16="http://schemas.microsoft.com/office/drawing/2014/main" id="{6B06A22F-3D49-45F5-A9DF-B812ED24D752}"/>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CA9A2214-3E19-47AD-BD9A-C55B465B8E4E}"/>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ACF2F574-D48C-4A03-A624-547A81B5F42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56A93B19-E615-44A7-8723-4622F3C92136}"/>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037 / 60</a:t>
            </a:r>
          </a:p>
        </p:txBody>
      </p:sp>
    </p:spTree>
    <p:extLst>
      <p:ext uri="{BB962C8B-B14F-4D97-AF65-F5344CB8AC3E}">
        <p14:creationId xmlns:p14="http://schemas.microsoft.com/office/powerpoint/2010/main" val="2016852709"/>
      </p:ext>
    </p:extLst>
  </p:cSld>
</p:sld>
</file>

<file path=ppt/slides/slide38.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5" name="chapter">
            <a:extLst xmlns:a="http://schemas.openxmlformats.org/drawingml/2006/main">
              <a:ext uri="{FF2B5EF4-FFF2-40B4-BE49-F238E27FC236}">
                <a16:creationId xmlns:a16="http://schemas.microsoft.com/office/drawing/2014/main" id="{0DCF3FD1-11E7-4038-9ABB-E35B92BA0722}"/>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80D1B0DF-254F-48B8-BD7E-E7E6A65F30C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Oro’s $600M outlook includes existing rentals</a:t>
            </a:r>
          </a:p>
        </p:txBody>
      </p:sp>
      <p:sp>
        <p:nvSpPr>
          <p:cNvPr id="3" name="text">
            <a:extLst xmlns:a="http://schemas.openxmlformats.org/drawingml/2006/main">
              <a:ext uri="{FF2B5EF4-FFF2-40B4-BE49-F238E27FC236}">
                <a16:creationId xmlns:a16="http://schemas.microsoft.com/office/drawing/2014/main" id="{1E3DB5EE-389D-4D46-B5B0-3FA3774F278D}"/>
              </a:ext>
            </a:extLst>
          </p:cNvPr>
          <p:cNvSpPr>
            <a:spLocks xmlns:a="http://schemas.openxmlformats.org/drawingml/2006/main" noGrp="1"/>
          </p:cNvSpPr>
          <p:nvPr/>
        </p:nvSpPr>
        <p:spPr>
          <a:xfrm xmlns:a="http://schemas.openxmlformats.org/drawingml/2006/main">
            <a:off x="571500" y="190500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$600M+</a:t>
            </a:r>
          </a:p>
        </p:txBody>
      </p:sp>
      <p:sp>
        <p:nvSpPr>
          <p:cNvPr id="4" name="text">
            <a:extLst xmlns:a="http://schemas.openxmlformats.org/drawingml/2006/main">
              <a:ext uri="{FF2B5EF4-FFF2-40B4-BE49-F238E27FC236}">
                <a16:creationId xmlns:a16="http://schemas.microsoft.com/office/drawing/2014/main" id="{001136E3-F2EB-47EA-852B-D401D850C050}"/>
              </a:ext>
            </a:extLst>
          </p:cNvPr>
          <p:cNvSpPr>
            <a:spLocks xmlns:a="http://schemas.openxmlformats.org/drawingml/2006/main" noGrp="1"/>
          </p:cNvSpPr>
          <p:nvPr/>
        </p:nvSpPr>
        <p:spPr>
          <a:xfrm xmlns:a="http://schemas.openxmlformats.org/drawingml/2006/main">
            <a:off x="4352925" y="195262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2026 management revenue expectation, including existing rideshare</a:t>
            </a:r>
          </a:p>
        </p:txBody>
      </p:sp>
      <p:sp>
        <p:nvSpPr>
          <p:cNvPr id="5" name="text">
            <a:extLst xmlns:a="http://schemas.openxmlformats.org/drawingml/2006/main">
              <a:ext uri="{FF2B5EF4-FFF2-40B4-BE49-F238E27FC236}">
                <a16:creationId xmlns:a16="http://schemas.microsoft.com/office/drawing/2014/main" id="{33B92517-A045-4EF4-A6E1-2A5A18B0E9BE}"/>
              </a:ext>
            </a:extLst>
          </p:cNvPr>
          <p:cNvSpPr>
            <a:spLocks xmlns:a="http://schemas.openxmlformats.org/drawingml/2006/main" noGrp="1"/>
          </p:cNvSpPr>
          <p:nvPr/>
        </p:nvSpPr>
        <p:spPr>
          <a:xfrm xmlns:a="http://schemas.openxmlformats.org/drawingml/2006/main">
            <a:off x="571500" y="3114675"/>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4 markets</a:t>
            </a:r>
          </a:p>
        </p:txBody>
      </p:sp>
      <p:sp>
        <p:nvSpPr>
          <p:cNvPr id="6" name="text">
            <a:extLst xmlns:a="http://schemas.openxmlformats.org/drawingml/2006/main">
              <a:ext uri="{FF2B5EF4-FFF2-40B4-BE49-F238E27FC236}">
                <a16:creationId xmlns:a16="http://schemas.microsoft.com/office/drawing/2014/main" id="{C2698939-742A-46E3-BBA7-F8D668D0FACC}"/>
              </a:ext>
            </a:extLst>
          </p:cNvPr>
          <p:cNvSpPr>
            <a:spLocks xmlns:a="http://schemas.openxmlformats.org/drawingml/2006/main" noGrp="1"/>
          </p:cNvSpPr>
          <p:nvPr/>
        </p:nvSpPr>
        <p:spPr>
          <a:xfrm xmlns:a="http://schemas.openxmlformats.org/drawingml/2006/main">
            <a:off x="4352925" y="3162300"/>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Driver-led operations: Atlanta, L.A., S.F. and northern New Jersey</a:t>
            </a:r>
          </a:p>
        </p:txBody>
      </p:sp>
      <p:sp>
        <p:nvSpPr>
          <p:cNvPr id="7" name="text">
            <a:extLst xmlns:a="http://schemas.openxmlformats.org/drawingml/2006/main">
              <a:ext uri="{FF2B5EF4-FFF2-40B4-BE49-F238E27FC236}">
                <a16:creationId xmlns:a16="http://schemas.microsoft.com/office/drawing/2014/main" id="{B0DF0A56-C924-4705-90AC-36D4FEA7F703}"/>
              </a:ext>
            </a:extLst>
          </p:cNvPr>
          <p:cNvSpPr>
            <a:spLocks xmlns:a="http://schemas.openxmlformats.org/drawingml/2006/main" noGrp="1"/>
          </p:cNvSpPr>
          <p:nvPr/>
        </p:nvSpPr>
        <p:spPr>
          <a:xfrm xmlns:a="http://schemas.openxmlformats.org/drawingml/2006/main">
            <a:off x="571500" y="43243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6M+ miles</a:t>
            </a:r>
          </a:p>
        </p:txBody>
      </p:sp>
      <p:sp>
        <p:nvSpPr>
          <p:cNvPr id="8" name="text">
            <a:extLst xmlns:a="http://schemas.openxmlformats.org/drawingml/2006/main">
              <a:ext uri="{FF2B5EF4-FFF2-40B4-BE49-F238E27FC236}">
                <a16:creationId xmlns:a16="http://schemas.microsoft.com/office/drawing/2014/main" id="{2CC8CDAA-47B9-45C0-B2D7-7BDAB9C6734F}"/>
              </a:ext>
            </a:extLst>
          </p:cNvPr>
          <p:cNvSpPr>
            <a:spLocks xmlns:a="http://schemas.openxmlformats.org/drawingml/2006/main" noGrp="1"/>
          </p:cNvSpPr>
          <p:nvPr/>
        </p:nvSpPr>
        <p:spPr>
          <a:xfrm xmlns:a="http://schemas.openxmlformats.org/drawingml/2006/main">
            <a:off x="4352925" y="43719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Driver-led operating mileage disclosed in the August update</a:t>
            </a:r>
          </a:p>
        </p:txBody>
      </p:sp>
      <p:sp>
        <p:nvSpPr>
          <p:cNvPr id="9" name="takeaway">
            <a:extLst xmlns:a="http://schemas.openxmlformats.org/drawingml/2006/main">
              <a:ext uri="{FF2B5EF4-FFF2-40B4-BE49-F238E27FC236}">
                <a16:creationId xmlns:a16="http://schemas.microsoft.com/office/drawing/2014/main" id="{2B10949B-B8C0-4881-9AEC-A79E2C55CF0D}"/>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This is not $600M of autonomous-only revenue. Do not add it again to consolidated Hertz revenue.</a:t>
            </a:r>
          </a:p>
        </p:txBody>
      </p:sp>
      <p:sp>
        <p:nvSpPr>
          <p:cNvPr id="10" name="source-link">
            <a:extLst xmlns:a="http://schemas.openxmlformats.org/drawingml/2006/main">
              <a:ext uri="{FF2B5EF4-FFF2-40B4-BE49-F238E27FC236}">
                <a16:creationId xmlns:a16="http://schemas.microsoft.com/office/drawing/2014/main" id="{C9C48366-6CBF-4771-BF02-AFA149DE471E}"/>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ec111792323849a5"/>
              </a:rPr>
              <a:t>M  </a:t>
            </a:r>
            <a:r>
              <a:rPr sz="825" u="sng">
                <a:solidFill>
                  <a:srgbClr val="68685D"/>
                </a:solidFill>
                <a:latin typeface="Arial"/>
                <a:ea typeface="Arial"/>
                <a:cs typeface="Arial"/>
                <a:hlinkClick xmlns:r="http://schemas.openxmlformats.org/officeDocument/2006/relationships" r:id="R962d7b8ef5714a32"/>
              </a:rPr>
              <a:t>ORO  </a:t>
            </a:r>
            <a:r>
              <a:rPr sz="825">
                <a:solidFill>
                  <a:srgbClr val="68685D"/>
                </a:solidFill>
                <a:latin typeface="Arial"/>
                <a:ea typeface="Arial"/>
                <a:cs typeface="Arial"/>
              </a:rPr>
              <a:t>/ Full citations and discussion in speaker notes / Reviewed 24 Sep 2026</a:t>
            </a:r>
          </a:p>
        </p:txBody>
      </p:sp>
      <p:sp>
        <p:nvSpPr>
          <p:cNvPr id="11" name="text">
            <a:extLst xmlns:a="http://schemas.openxmlformats.org/drawingml/2006/main">
              <a:ext uri="{FF2B5EF4-FFF2-40B4-BE49-F238E27FC236}">
                <a16:creationId xmlns:a16="http://schemas.microsoft.com/office/drawing/2014/main" id="{20421948-23B6-49A1-8F37-B8A48FC0A571}"/>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2" name="text">
            <a:extLst xmlns:a="http://schemas.openxmlformats.org/drawingml/2006/main">
              <a:ext uri="{FF2B5EF4-FFF2-40B4-BE49-F238E27FC236}">
                <a16:creationId xmlns:a16="http://schemas.microsoft.com/office/drawing/2014/main" id="{3E983EA3-1230-4576-AED2-D0AA2F1F18AF}"/>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3" name="text">
            <a:extLst xmlns:a="http://schemas.openxmlformats.org/drawingml/2006/main">
              <a:ext uri="{FF2B5EF4-FFF2-40B4-BE49-F238E27FC236}">
                <a16:creationId xmlns:a16="http://schemas.microsoft.com/office/drawing/2014/main" id="{C1E99886-33B4-477F-9711-DDDAC56DD24C}"/>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4" name="text">
            <a:extLst xmlns:a="http://schemas.openxmlformats.org/drawingml/2006/main">
              <a:ext uri="{FF2B5EF4-FFF2-40B4-BE49-F238E27FC236}">
                <a16:creationId xmlns:a16="http://schemas.microsoft.com/office/drawing/2014/main" id="{530B849B-842A-4AFB-8D18-806053A7F26D}"/>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038 / 60</a:t>
            </a:r>
          </a:p>
        </p:txBody>
      </p:sp>
    </p:spTree>
    <p:extLst>
      <p:ext uri="{BB962C8B-B14F-4D97-AF65-F5344CB8AC3E}">
        <p14:creationId xmlns:p14="http://schemas.microsoft.com/office/powerpoint/2010/main" val="1018200343"/>
      </p:ext>
    </p:extLst>
  </p:cSld>
</p:sld>
</file>

<file path=ppt/slides/slide39.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414C8A76-3D9C-4B48-AEE8-45DE791EB0F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05 / FLEET DATA, ADVERTISING AND PRIVACY</a:t>
            </a:r>
          </a:p>
        </p:txBody>
      </p:sp>
      <p:sp>
        <p:nvSpPr>
          <p:cNvPr id="2" name="title">
            <a:extLst xmlns:a="http://schemas.openxmlformats.org/drawingml/2006/main">
              <a:ext uri="{FF2B5EF4-FFF2-40B4-BE49-F238E27FC236}">
                <a16:creationId xmlns:a16="http://schemas.microsoft.com/office/drawing/2014/main" id="{1EBE7495-DFE9-4738-8DDA-EFAACBF97F85}"/>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Fleet data and permissions</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Vehicle operations</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Location, diagnostics, maintenance and availability</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Customer relationship</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Reservation, rental history and loyalty information</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Digital marketing</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Website activity, ad interactions and permitted audiences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C8B69F4E-CE58-42E5-8AEE-D39C1B404A4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A VIN, location or device identifier can become personal information when linked to a renter.</a:t>
            </a:r>
          </a:p>
        </p:txBody>
      </p:sp>
      <p:sp>
        <p:nvSpPr>
          <p:cNvPr id="5" name="source-link">
            <a:extLst xmlns:a="http://schemas.openxmlformats.org/drawingml/2006/main">
              <a:ext uri="{FF2B5EF4-FFF2-40B4-BE49-F238E27FC236}">
                <a16:creationId xmlns:a16="http://schemas.microsoft.com/office/drawing/2014/main" id="{32E5031B-46EC-4564-94CE-AAE84AF47195}"/>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fc2b142c62a47ca"/>
              </a:rPr>
              <a:t>HP / Hertz current rental privacy policy / Updated 9 Mar 2026</a:t>
            </a:r>
          </a:p>
        </p:txBody>
      </p:sp>
      <p:sp>
        <p:nvSpPr>
          <p:cNvPr id="6" name="source-link">
            <a:extLst xmlns:a="http://schemas.openxmlformats.org/drawingml/2006/main">
              <a:ext uri="{FF2B5EF4-FFF2-40B4-BE49-F238E27FC236}">
                <a16:creationId xmlns:a16="http://schemas.microsoft.com/office/drawing/2014/main" id="{4639BA5E-6D29-4776-BD8B-571CED99E1BC}"/>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337cbaaf63b145ec"/>
              </a:rPr>
              <a:t>P / Original Hertz and Palantir partnership / 19 Oct 2022</a:t>
            </a:r>
          </a:p>
        </p:txBody>
      </p:sp>
      <p:sp>
        <p:nvSpPr>
          <p:cNvPr id="7" name="text">
            <a:extLst xmlns:a="http://schemas.openxmlformats.org/drawingml/2006/main">
              <a:ext uri="{FF2B5EF4-FFF2-40B4-BE49-F238E27FC236}">
                <a16:creationId xmlns:a16="http://schemas.microsoft.com/office/drawing/2014/main" id="{8C1A5491-0865-4EC6-9228-D13AD8A62AF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49F11439-AE6F-4B45-A590-CECE9587973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F0CB2C14-6646-4827-83A9-648C106D7370}"/>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CFF94A60-8946-43D2-87C5-D2CCF9878F47}"/>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039 / 60</a:t>
            </a:r>
          </a:p>
        </p:txBody>
      </p:sp>
    </p:spTree>
    <p:extLst>
      <p:ext uri="{BB962C8B-B14F-4D97-AF65-F5344CB8AC3E}">
        <p14:creationId xmlns:p14="http://schemas.microsoft.com/office/powerpoint/2010/main" val="728199071"/>
      </p:ext>
    </p:extLst>
  </p:cSld>
</p:sld>
</file>

<file path=ppt/slides/slide40.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9AEE456D-FBA7-4144-898F-2E5A4B9B79E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05 / FLEET DATA, ADVERTISING AND PRIVACY</a:t>
            </a:r>
          </a:p>
        </p:txBody>
      </p:sp>
      <p:sp>
        <p:nvSpPr>
          <p:cNvPr id="2" name="title">
            <a:extLst xmlns:a="http://schemas.openxmlformats.org/drawingml/2006/main">
              <a:ext uri="{FF2B5EF4-FFF2-40B4-BE49-F238E27FC236}">
                <a16:creationId xmlns:a16="http://schemas.microsoft.com/office/drawing/2014/main" id="{44787F87-0A64-4F34-9D5E-721A0875CDC8}"/>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Hertz’s data-sale disclosure</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Vehicle data</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Policy includes precise location and driving behavior</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Advertising use</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May sell or share covered data with corporate and business partners</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Customer choices</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Sale/sharing opt-outs and other rights depend on jurisdiction</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9DD8F234-6E1A-448D-8018-82F8CE483324}"/>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Policy updated March 9, 2026. A permitted practice does not identify a buyer or revenue amount.</a:t>
            </a:r>
          </a:p>
        </p:txBody>
      </p:sp>
      <p:sp>
        <p:nvSpPr>
          <p:cNvPr id="5" name="source-link">
            <a:extLst xmlns:a="http://schemas.openxmlformats.org/drawingml/2006/main">
              <a:ext uri="{FF2B5EF4-FFF2-40B4-BE49-F238E27FC236}">
                <a16:creationId xmlns:a16="http://schemas.microsoft.com/office/drawing/2014/main" id="{BFC1BC7E-3486-4715-80E8-16B391A571E2}"/>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0f48dc3210e4c9e"/>
              </a:rPr>
              <a:t>HP / Hertz current rental privacy policy / Updated 9 Mar 2026</a:t>
            </a:r>
          </a:p>
        </p:txBody>
      </p:sp>
      <p:sp>
        <p:nvSpPr>
          <p:cNvPr id="6" name="source-link">
            <a:extLst xmlns:a="http://schemas.openxmlformats.org/drawingml/2006/main">
              <a:ext uri="{FF2B5EF4-FFF2-40B4-BE49-F238E27FC236}">
                <a16:creationId xmlns:a16="http://schemas.microsoft.com/office/drawing/2014/main" id="{ADC35273-FCFF-4F16-8F0A-F8260D79E800}"/>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3cc98fe131de49fe"/>
              </a:rPr>
              <a:t>CCPA / California AG: sale, sharing and sensitive information / Updated 28 Aug 2026</a:t>
            </a:r>
          </a:p>
        </p:txBody>
      </p:sp>
      <p:sp>
        <p:nvSpPr>
          <p:cNvPr id="7" name="text">
            <a:extLst xmlns:a="http://schemas.openxmlformats.org/drawingml/2006/main">
              <a:ext uri="{FF2B5EF4-FFF2-40B4-BE49-F238E27FC236}">
                <a16:creationId xmlns:a16="http://schemas.microsoft.com/office/drawing/2014/main" id="{D1C69D33-E645-469E-99D8-BE445B18025B}"/>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A94E447F-76A7-489E-B0C3-C2CCC5140170}"/>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1769C4A6-A5E4-43F2-B718-853974EAF3F7}"/>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DEDFD959-D806-4101-99ED-05FBEB2E1957}"/>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040 / 60</a:t>
            </a:r>
          </a:p>
        </p:txBody>
      </p:sp>
    </p:spTree>
    <p:extLst>
      <p:ext uri="{BB962C8B-B14F-4D97-AF65-F5344CB8AC3E}">
        <p14:creationId xmlns:p14="http://schemas.microsoft.com/office/powerpoint/2010/main" val="601503783"/>
      </p:ext>
    </p:extLst>
  </p:cSld>
</p:sld>
</file>

<file path=ppt/slides/slide41.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347B7D48-0649-4639-9051-18A521EC274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05 / FLEET DATA, ADVERTISING AND PRIVACY</a:t>
            </a:r>
          </a:p>
        </p:txBody>
      </p:sp>
      <p:sp>
        <p:nvSpPr>
          <p:cNvPr id="2" name="title">
            <a:extLst xmlns:a="http://schemas.openxmlformats.org/drawingml/2006/main">
              <a:ext uri="{FF2B5EF4-FFF2-40B4-BE49-F238E27FC236}">
                <a16:creationId xmlns:a16="http://schemas.microsoft.com/office/drawing/2014/main" id="{3FBEB252-E460-4A60-8E84-765257867A01}"/>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Palantir’s role and customer data</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Palantir’s disclosure</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Customers own their data; its business is software licensing</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Published contract template</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Content use is limited to providing and supporting services</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Hertz-specific agreement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Full terms and downstream data flows are not public here</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1A9672B5-9D8D-4D6F-A64F-CD41BE6004D3}"/>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Public GCP terms are an example, not proof of Hertz’s negotiated agreement or cloud provider.</a:t>
            </a:r>
          </a:p>
        </p:txBody>
      </p:sp>
      <p:sp>
        <p:nvSpPr>
          <p:cNvPr id="5" name="source-link">
            <a:extLst xmlns:a="http://schemas.openxmlformats.org/drawingml/2006/main">
              <a:ext uri="{FF2B5EF4-FFF2-40B4-BE49-F238E27FC236}">
                <a16:creationId xmlns:a16="http://schemas.microsoft.com/office/drawing/2014/main" id="{5BBDFF2D-5E2D-4057-825F-119B4D41CE20}"/>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2621d20e006431b"/>
              </a:rPr>
              <a:t>PLPR / Palantir proxy: customer data and business model / 23 Apr 2026</a:t>
            </a:r>
          </a:p>
        </p:txBody>
      </p:sp>
      <p:sp>
        <p:nvSpPr>
          <p:cNvPr id="6" name="source-link">
            <a:extLst xmlns:a="http://schemas.openxmlformats.org/drawingml/2006/main">
              <a:ext uri="{FF2B5EF4-FFF2-40B4-BE49-F238E27FC236}">
                <a16:creationId xmlns:a16="http://schemas.microsoft.com/office/drawing/2014/main" id="{264CCA8B-8D75-430B-AFA4-4EB858EE6FD0}"/>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d3d35bee83bd42b9"/>
              </a:rPr>
              <a:t>PLTC / Palantir published GCP terms, customer content / Accessed 22 Sep 2026</a:t>
            </a:r>
          </a:p>
        </p:txBody>
      </p:sp>
      <p:sp>
        <p:nvSpPr>
          <p:cNvPr id="7" name="text">
            <a:extLst xmlns:a="http://schemas.openxmlformats.org/drawingml/2006/main">
              <a:ext uri="{FF2B5EF4-FFF2-40B4-BE49-F238E27FC236}">
                <a16:creationId xmlns:a16="http://schemas.microsoft.com/office/drawing/2014/main" id="{E0A951AA-BF3A-4C41-880D-4D80D11880D9}"/>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28E438AD-9AB8-428A-8958-8812C71DFBCE}"/>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590EDBD1-3F62-4B7C-AEF4-83EDA75ACF9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B703B948-5501-458A-9A6F-987B4E0B4C74}"/>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041 / 60</a:t>
            </a:r>
          </a:p>
        </p:txBody>
      </p:sp>
    </p:spTree>
    <p:extLst>
      <p:ext uri="{BB962C8B-B14F-4D97-AF65-F5344CB8AC3E}">
        <p14:creationId xmlns:p14="http://schemas.microsoft.com/office/powerpoint/2010/main" val="2144929773"/>
      </p:ext>
    </p:extLst>
  </p:cSld>
</p:sld>
</file>

<file path=ppt/slides/slide42.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354FD4C5-985A-4A4B-ABB6-005AE3EF5E7C}"/>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05 / FLEET DATA, ADVERTISING AND PRIVACY</a:t>
            </a:r>
          </a:p>
        </p:txBody>
      </p:sp>
      <p:sp>
        <p:nvSpPr>
          <p:cNvPr id="2" name="title">
            <a:extLst xmlns:a="http://schemas.openxmlformats.org/drawingml/2006/main">
              <a:ext uri="{FF2B5EF4-FFF2-40B4-BE49-F238E27FC236}">
                <a16:creationId xmlns:a16="http://schemas.microsoft.com/office/drawing/2014/main" id="{9ED35837-179A-4F4C-BA8A-80617532FB65}"/>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A café ad can earn money without selling a named trip history</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Contextual offer</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A sponsored café offer based on a user-selected city or route</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Permitted targeting</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Relevant offers with appropriate disclosure and consent</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Aggregate analytics</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Demand insights with robust privacy protection and contractual rights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2C18A466-5E08-4327-8661-5E3B90D7F94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Illustrative business models. Google’s precise-location ad policy requires express opt-in consent.</a:t>
            </a:r>
          </a:p>
        </p:txBody>
      </p:sp>
      <p:sp>
        <p:nvSpPr>
          <p:cNvPr id="5" name="source-link">
            <a:extLst xmlns:a="http://schemas.openxmlformats.org/drawingml/2006/main">
              <a:ext uri="{FF2B5EF4-FFF2-40B4-BE49-F238E27FC236}">
                <a16:creationId xmlns:a16="http://schemas.microsoft.com/office/drawing/2014/main" id="{FE288AAB-746B-46E7-BCE3-FE81DE1639FF}"/>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bc1bfec314b4301"/>
              </a:rPr>
              <a:t>GLOC / Google publisher policy on precise location / Accessed 22 Sep 2026</a:t>
            </a:r>
          </a:p>
        </p:txBody>
      </p:sp>
      <p:sp>
        <p:nvSpPr>
          <p:cNvPr id="6" name="source-link">
            <a:extLst xmlns:a="http://schemas.openxmlformats.org/drawingml/2006/main">
              <a:ext uri="{FF2B5EF4-FFF2-40B4-BE49-F238E27FC236}">
                <a16:creationId xmlns:a16="http://schemas.microsoft.com/office/drawing/2014/main" id="{048BE89C-99B7-4C94-89E4-F18A77A487D4}"/>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e8a734be8fd4e07"/>
              </a:rPr>
              <a:t>CCPA / California AG: sale, sharing and sensitive information / Updated 28 Aug 2026</a:t>
            </a:r>
          </a:p>
        </p:txBody>
      </p:sp>
      <p:sp>
        <p:nvSpPr>
          <p:cNvPr id="7" name="source-link">
            <a:extLst xmlns:a="http://schemas.openxmlformats.org/drawingml/2006/main">
              <a:ext uri="{FF2B5EF4-FFF2-40B4-BE49-F238E27FC236}">
                <a16:creationId xmlns:a16="http://schemas.microsoft.com/office/drawing/2014/main" id="{A638577A-6532-4B24-A11D-FA5FAC21FB0E}"/>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8302110bdd104112"/>
              </a:rPr>
              <a:t>HP / Hertz current rental privacy policy / Updated 9 Mar 2026</a:t>
            </a:r>
          </a:p>
        </p:txBody>
      </p:sp>
      <p:sp>
        <p:nvSpPr>
          <p:cNvPr id="8" name="text">
            <a:extLst xmlns:a="http://schemas.openxmlformats.org/drawingml/2006/main">
              <a:ext uri="{FF2B5EF4-FFF2-40B4-BE49-F238E27FC236}">
                <a16:creationId xmlns:a16="http://schemas.microsoft.com/office/drawing/2014/main" id="{24F39F57-2200-42A1-9D36-E8AEFA46C09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475BAEC8-F93A-4F96-B4B1-BCD4B675D24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89CBF88D-16FE-4709-BCC9-B3375FC1134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FA339CE9-7EDC-40F3-80B4-E2E901E79298}"/>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042 / 60</a:t>
            </a:r>
          </a:p>
        </p:txBody>
      </p:sp>
    </p:spTree>
    <p:extLst>
      <p:ext uri="{BB962C8B-B14F-4D97-AF65-F5344CB8AC3E}">
        <p14:creationId xmlns:p14="http://schemas.microsoft.com/office/powerpoint/2010/main" val="1859095908"/>
      </p:ext>
    </p:extLst>
  </p:cSld>
</p:sld>
</file>

<file path=ppt/slides/slide43.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EE471C08-31D2-4A82-AA68-5C155A3A3A83}"/>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05 / FLEET DATA, ADVERTISING AND PRIVACY</a:t>
            </a:r>
          </a:p>
        </p:txBody>
      </p:sp>
      <p:sp>
        <p:nvSpPr>
          <p:cNvPr id="2" name="title">
            <a:extLst xmlns:a="http://schemas.openxmlformats.org/drawingml/2006/main">
              <a:ext uri="{FF2B5EF4-FFF2-40B4-BE49-F238E27FC236}">
                <a16:creationId xmlns:a16="http://schemas.microsoft.com/office/drawing/2014/main" id="{D6636D32-B92F-42D5-AA21-80B78A0225BD}"/>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Evidence needed for a data business</a:t>
            </a:r>
          </a:p>
        </p:txBody>
      </p:sp>
      <p:graphicFrame>
        <p:nvGraphicFramePr>
          <p:cNvPr id="17"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Established</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Hertz discloses marketing uses and potential data sale or sharing</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Not established</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A Hertz–Palantir–Google fleet-data monetization agreement</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Valuation treatment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No separate advertising-data premium in the scenarios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FFC7F66D-98DA-40E0-9255-18FD2618274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Research cutoff: 24 September 2026. Permission to use data does not establish a buyer, revenue stream or disclosed partnership.</a:t>
            </a:r>
          </a:p>
        </p:txBody>
      </p:sp>
      <p:sp>
        <p:nvSpPr>
          <p:cNvPr id="5" name="source-link">
            <a:extLst xmlns:a="http://schemas.openxmlformats.org/drawingml/2006/main">
              <a:ext uri="{FF2B5EF4-FFF2-40B4-BE49-F238E27FC236}">
                <a16:creationId xmlns:a16="http://schemas.microsoft.com/office/drawing/2014/main" id="{B5B617EE-2580-403A-9289-B42C640A0DCF}"/>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e3e43b0e8f10438c"/>
              </a:rPr>
              <a:t>HP  </a:t>
            </a:r>
            <a:r>
              <a:rPr sz="825" u="sng">
                <a:solidFill>
                  <a:srgbClr val="68685D"/>
                </a:solidFill>
                <a:latin typeface="Arial"/>
                <a:ea typeface="Arial"/>
                <a:cs typeface="Arial"/>
                <a:hlinkClick xmlns:r="http://schemas.openxmlformats.org/officeDocument/2006/relationships" r:id="Rfa31ad98f88548b0"/>
              </a:rPr>
              <a:t>PLPR  </a:t>
            </a:r>
            <a:r>
              <a:rPr sz="825" u="sng">
                <a:solidFill>
                  <a:srgbClr val="68685D"/>
                </a:solidFill>
                <a:latin typeface="Arial"/>
                <a:ea typeface="Arial"/>
                <a:cs typeface="Arial"/>
                <a:hlinkClick xmlns:r="http://schemas.openxmlformats.org/officeDocument/2006/relationships" r:id="R10f379888db142d5"/>
              </a:rPr>
              <a:t>GLOC  </a:t>
            </a:r>
            <a:r>
              <a:rPr sz="825" u="sng">
                <a:solidFill>
                  <a:srgbClr val="68685D"/>
                </a:solidFill>
                <a:latin typeface="Arial"/>
                <a:ea typeface="Arial"/>
                <a:cs typeface="Arial"/>
                <a:hlinkClick xmlns:r="http://schemas.openxmlformats.org/officeDocument/2006/relationships" r:id="R7b325356fb154370"/>
              </a:rPr>
              <a:t>MODEL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468C2475-7F70-4F1B-B280-ED668991D2CE}"/>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90e0b920724a48e6"/>
              </a:rPr>
              <a:t/>
            </a:r>
          </a:p>
        </p:txBody>
      </p:sp>
      <p:sp>
        <p:nvSpPr>
          <p:cNvPr id="7" name="source-link">
            <a:extLst xmlns:a="http://schemas.openxmlformats.org/drawingml/2006/main">
              <a:ext uri="{FF2B5EF4-FFF2-40B4-BE49-F238E27FC236}">
                <a16:creationId xmlns:a16="http://schemas.microsoft.com/office/drawing/2014/main" id="{4F1D8D88-10FC-457A-A87F-C22D5E103E0F}"/>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44eb61254b94c47"/>
              </a:rPr>
              <a:t/>
            </a:r>
          </a:p>
        </p:txBody>
      </p:sp>
      <p:sp>
        <p:nvSpPr>
          <p:cNvPr id="8" name="source-link">
            <a:extLst xmlns:a="http://schemas.openxmlformats.org/drawingml/2006/main">
              <a:ext uri="{FF2B5EF4-FFF2-40B4-BE49-F238E27FC236}">
                <a16:creationId xmlns:a16="http://schemas.microsoft.com/office/drawing/2014/main" id="{832A5537-D957-46B3-856D-DF690FDE767D}"/>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8f6557d33955465d"/>
              </a:rPr>
              <a:t/>
            </a:r>
          </a:p>
        </p:txBody>
      </p:sp>
      <p:sp>
        <p:nvSpPr>
          <p:cNvPr id="9" name="text">
            <a:extLst xmlns:a="http://schemas.openxmlformats.org/drawingml/2006/main">
              <a:ext uri="{FF2B5EF4-FFF2-40B4-BE49-F238E27FC236}">
                <a16:creationId xmlns:a16="http://schemas.microsoft.com/office/drawing/2014/main" id="{BB4BC192-2B6D-408A-9141-8D7ADD1EB6DF}"/>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5B827786-83ED-4F73-9BEE-E2BB2FE388E9}"/>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896F4D72-B8D8-48C0-8D93-DE7BA30F526C}"/>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30C4B64F-E49E-41BB-B8BE-550414998E00}"/>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043 / 60</a:t>
            </a:r>
          </a:p>
        </p:txBody>
      </p:sp>
    </p:spTree>
    <p:extLst>
      <p:ext uri="{BB962C8B-B14F-4D97-AF65-F5344CB8AC3E}">
        <p14:creationId xmlns:p14="http://schemas.microsoft.com/office/powerpoint/2010/main" val="1741487596"/>
      </p:ext>
    </p:extLst>
  </p:cSld>
</p:sld>
</file>

<file path=ppt/slides/slide44.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E5B92D38-D817-44AD-91F6-227A3859A123}"/>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06 / WHAT REACHES THE SHAREHOLDER</a:t>
            </a:r>
          </a:p>
        </p:txBody>
      </p:sp>
      <p:sp>
        <p:nvSpPr>
          <p:cNvPr id="2" name="title">
            <a:extLst xmlns:a="http://schemas.openxmlformats.org/drawingml/2006/main">
              <a:ext uri="{FF2B5EF4-FFF2-40B4-BE49-F238E27FC236}">
                <a16:creationId xmlns:a16="http://schemas.microsoft.com/office/drawing/2014/main" id="{D2768FDE-1887-4DE3-BCDB-66E4B4E1BA36}"/>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Positive adjusted FCF includes fleet financing</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5353050"/>
                <a:gridCol w="5715000"/>
              </a:tblGrid>
              <a:tr h="514350">
                <a:tc>
                  <a:txBody>
                    <a:bodyPr>
                      <a:noAutofit/>
                    </a:bodyPr>
                    <a:lstStyle/>
                    <a:p>
                      <a:r>
                        <a:rPr sz="1650" b="1">
                          <a:solidFill>
                            <a:srgbClr val="F0E5CF"/>
                          </a:solidFill>
                          <a:latin typeface="Arial"/>
                          <a:ea typeface="Arial"/>
                          <a:cs typeface="Arial"/>
                        </a:rPr>
                        <a:t>Cash bridge / Q2 2026</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USD millions</a:t>
                      </a:r>
                    </a:p>
                  </a:txBody>
                  <a:tcPr marL="91440" marR="91440" marT="45720" marB="45720" anchor="ctr">
                    <a:solidFill>
                      <a:srgbClr val="103B35"/>
                    </a:solidFill>
                  </a:tcPr>
                </a:tc>
              </a:tr>
              <a:tr h="728663">
                <a:tc>
                  <a:txBody>
                    <a:bodyPr>
                      <a:noAutofit/>
                    </a:bodyPr>
                    <a:lstStyle/>
                    <a:p>
                      <a:r>
                        <a:rPr sz="2025" b="1">
                          <a:solidFill>
                            <a:srgbClr val="172B27"/>
                          </a:solidFill>
                          <a:latin typeface="Arial"/>
                          <a:ea typeface="Arial"/>
                          <a:cs typeface="Arial"/>
                        </a:rPr>
                        <a:t>GAAP operating cash flow</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+$381M</a:t>
                      </a:r>
                    </a:p>
                  </a:txBody>
                  <a:tcPr marL="91440" marR="91440" marT="45720" marB="45720" anchor="ctr">
                    <a:solidFill>
                      <a:srgbClr val="F7F0E1"/>
                    </a:solidFill>
                  </a:tcPr>
                </a:tc>
              </a:tr>
              <a:tr h="728663">
                <a:tc>
                  <a:txBody>
                    <a:bodyPr>
                      <a:noAutofit/>
                    </a:bodyPr>
                    <a:lstStyle/>
                    <a:p>
                      <a:r>
                        <a:rPr sz="2025" b="1">
                          <a:solidFill>
                            <a:srgbClr val="172B27"/>
                          </a:solidFill>
                          <a:latin typeface="Arial"/>
                          <a:ea typeface="Arial"/>
                          <a:cs typeface="Arial"/>
                        </a:rPr>
                        <a:t>Subtract vehicle depreciation</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−$542M → adjusted operating cash flow: −$161M</a:t>
                      </a:r>
                    </a:p>
                  </a:txBody>
                  <a:tcPr marL="91440" marR="91440" marT="45720" marB="45720" anchor="ctr">
                    <a:solidFill>
                      <a:srgbClr val="EEE5D5"/>
                    </a:solidFill>
                  </a:tcPr>
                </a:tc>
              </a:tr>
              <a:tr h="728663">
                <a:tc>
                  <a:txBody>
                    <a:bodyPr>
                      <a:noAutofit/>
                    </a:bodyPr>
                    <a:lstStyle/>
                    <a:p>
                      <a:r>
                        <a:rPr sz="2025" b="1">
                          <a:solidFill>
                            <a:srgbClr val="172B27"/>
                          </a:solidFill>
                          <a:latin typeface="Arial"/>
                          <a:ea typeface="Arial"/>
                          <a:cs typeface="Arial"/>
                        </a:rPr>
                        <a:t>After net non-vehicle asset proceeds</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+$88M → −$73M before vehicle investment</a:t>
                      </a:r>
                    </a:p>
                  </a:txBody>
                  <a:tcPr marL="91440" marR="91440" marT="45720" marB="45720" anchor="ctr">
                    <a:solidFill>
                      <a:srgbClr val="F7F0E1"/>
                    </a:solidFill>
                  </a:tcPr>
                </a:tc>
              </a:tr>
              <a:tr h="728663">
                <a:tc>
                  <a:txBody>
                    <a:bodyPr>
                      <a:noAutofit/>
                    </a:bodyPr>
                    <a:lstStyle/>
                    <a:p>
                      <a:r>
                        <a:rPr sz="2025" b="1">
                          <a:solidFill>
                            <a:srgbClr val="172B27"/>
                          </a:solidFill>
                          <a:latin typeface="Arial"/>
                          <a:ea typeface="Arial"/>
                          <a:cs typeface="Arial"/>
                        </a:rPr>
                        <a:t>After fleet growth and financing</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+$235M → adjusted free cash flow: +$162M</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A131B5B5-C3D1-41BC-A502-8772BB2ED7E1}"/>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Q2 2026 company reconciliation. The +$235M line includes $752M of net vehicle financing activity.</a:t>
            </a:r>
          </a:p>
        </p:txBody>
      </p:sp>
      <p:sp>
        <p:nvSpPr>
          <p:cNvPr id="5" name="source-link">
            <a:extLst xmlns:a="http://schemas.openxmlformats.org/drawingml/2006/main">
              <a:ext uri="{FF2B5EF4-FFF2-40B4-BE49-F238E27FC236}">
                <a16:creationId xmlns:a16="http://schemas.microsoft.com/office/drawing/2014/main" id="{CDF1B2D4-1963-469B-B0E2-894D8553AB14}"/>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33392d1c59d247e8"/>
              </a:rPr>
              <a:t>Q2P  </a:t>
            </a:r>
            <a:r>
              <a:rPr sz="825" u="sng">
                <a:solidFill>
                  <a:srgbClr val="68685D"/>
                </a:solidFill>
                <a:latin typeface="Arial"/>
                <a:ea typeface="Arial"/>
                <a:cs typeface="Arial"/>
                <a:hlinkClick xmlns:r="http://schemas.openxmlformats.org/officeDocument/2006/relationships" r:id="Rc7f5fd1254f74a5d"/>
              </a:rPr>
              <a:t>E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4BEF7D71-11EF-4E47-8EFA-81E3B9024FB3}"/>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71248a6626a4318"/>
              </a:rPr>
              <a:t/>
            </a:r>
          </a:p>
        </p:txBody>
      </p:sp>
      <p:sp>
        <p:nvSpPr>
          <p:cNvPr id="7" name="text">
            <a:extLst xmlns:a="http://schemas.openxmlformats.org/drawingml/2006/main">
              <a:ext uri="{FF2B5EF4-FFF2-40B4-BE49-F238E27FC236}">
                <a16:creationId xmlns:a16="http://schemas.microsoft.com/office/drawing/2014/main" id="{1C5F1110-74B2-4514-8A46-F2D0886211BC}"/>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F0F76378-6F16-4417-8BB8-F6DAA076276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2E940BD7-42B7-4227-8CF8-EF6CD815D544}"/>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B71997B0-860A-4289-8C8C-B24F63DD925B}"/>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044 / 60</a:t>
            </a:r>
          </a:p>
        </p:txBody>
      </p:sp>
    </p:spTree>
    <p:extLst>
      <p:ext uri="{BB962C8B-B14F-4D97-AF65-F5344CB8AC3E}">
        <p14:creationId xmlns:p14="http://schemas.microsoft.com/office/powerpoint/2010/main" val="614114728"/>
      </p:ext>
    </p:extLst>
  </p:cSld>
</p:sld>
</file>

<file path=ppt/slides/slide45.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93BC956A-1393-411F-AC5C-AEB52DD933F1}"/>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06 / WHAT REACHES THE SHAREHOLDER</a:t>
            </a:r>
          </a:p>
        </p:txBody>
      </p:sp>
      <p:sp>
        <p:nvSpPr>
          <p:cNvPr id="2" name="title">
            <a:extLst xmlns:a="http://schemas.openxmlformats.org/drawingml/2006/main">
              <a:ext uri="{FF2B5EF4-FFF2-40B4-BE49-F238E27FC236}">
                <a16:creationId xmlns:a16="http://schemas.microsoft.com/office/drawing/2014/main" id="{6BB76436-6CB3-4ACA-860D-0626DAB49089}"/>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Liquidity and borrowing capacity</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4476750"/>
                <a:gridCol w="2143125"/>
                <a:gridCol w="4448175"/>
              </a:tblGrid>
              <a:tr h="514350">
                <a:tc>
                  <a:txBody>
                    <a:bodyPr>
                      <a:noAutofit/>
                    </a:bodyPr>
                    <a:lstStyle/>
                    <a:p>
                      <a:r>
                        <a:rPr sz="1650" b="1">
                          <a:solidFill>
                            <a:srgbClr val="F0E5CF"/>
                          </a:solidFill>
                          <a:latin typeface="Arial"/>
                          <a:ea typeface="Arial"/>
                          <a:cs typeface="Arial"/>
                        </a:rPr>
                        <a:t>June 30 measure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Amount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Meaning</a:t>
                      </a:r>
                    </a:p>
                  </a:txBody>
                  <a:tcPr marL="91440" marR="91440" marT="45720" marB="45720" anchor="ctr">
                    <a:solidFill>
                      <a:srgbClr val="103B35"/>
                    </a:solidFill>
                  </a:tcPr>
                </a:tc>
              </a:tr>
              <a:tr h="971550">
                <a:tc>
                  <a:txBody>
                    <a:bodyPr>
                      <a:noAutofit/>
                    </a:bodyPr>
                    <a:lstStyle/>
                    <a:p>
                      <a:r>
                        <a:rPr sz="1725" b="1">
                          <a:solidFill>
                            <a:srgbClr val="172B27"/>
                          </a:solidFill>
                          <a:latin typeface="Arial"/>
                          <a:ea typeface="Arial"/>
                          <a:cs typeface="Arial"/>
                        </a:rPr>
                        <a:t>Reported liquidity</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$984M</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$628M cash + $356M revolver</a:t>
                      </a:r>
                    </a:p>
                  </a:txBody>
                  <a:tcPr marL="91440" marR="91440" marT="45720" marB="45720" anchor="ctr">
                    <a:solidFill>
                      <a:srgbClr val="F7F0E1"/>
                    </a:solidFill>
                  </a:tcPr>
                </a:tc>
              </a:tr>
              <a:tr h="971550">
                <a:tc>
                  <a:txBody>
                    <a:bodyPr>
                      <a:noAutofit/>
                    </a:bodyPr>
                    <a:lstStyle/>
                    <a:p>
                      <a:r>
                        <a:rPr sz="1725" b="1">
                          <a:solidFill>
                            <a:srgbClr val="172B27"/>
                          </a:solidFill>
                          <a:latin typeface="Arial"/>
                          <a:ea typeface="Arial"/>
                          <a:cs typeface="Arial"/>
                        </a:rPr>
                        <a:t>Fleet facility capacity</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$2.636B</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Contractual unused amount</a:t>
                      </a:r>
                    </a:p>
                  </a:txBody>
                  <a:tcPr marL="91440" marR="91440" marT="45720" marB="45720" anchor="ctr">
                    <a:solidFill>
                      <a:srgbClr val="EEE5D5"/>
                    </a:solidFill>
                  </a:tcPr>
                </a:tc>
              </a:tr>
              <a:tr h="971550">
                <a:tc>
                  <a:txBody>
                    <a:bodyPr>
                      <a:noAutofit/>
                    </a:bodyPr>
                    <a:lstStyle/>
                    <a:p>
                      <a:r>
                        <a:rPr sz="1725" b="1">
                          <a:solidFill>
                            <a:srgbClr val="172B27"/>
                          </a:solidFill>
                          <a:latin typeface="Arial"/>
                          <a:ea typeface="Arial"/>
                          <a:cs typeface="Arial"/>
                        </a:rPr>
                        <a:t>Fleet borrowing-base availability</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$0</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At June 30 collateral levels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CE8ADDF5-DFA0-4943-8621-8FF371254E7D}"/>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Hertz Corporation liquidity. Hertz Global cash was $631M. Restricted cash is separate.</a:t>
            </a:r>
          </a:p>
        </p:txBody>
      </p:sp>
      <p:sp>
        <p:nvSpPr>
          <p:cNvPr id="5" name="source-link">
            <a:extLst xmlns:a="http://schemas.openxmlformats.org/drawingml/2006/main">
              <a:ext uri="{FF2B5EF4-FFF2-40B4-BE49-F238E27FC236}">
                <a16:creationId xmlns:a16="http://schemas.microsoft.com/office/drawing/2014/main" id="{4A8ECF3F-A8C2-45C2-9273-D916D741CB2D}"/>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5d252f6f8ae443d"/>
              </a:rPr>
              <a:t>Q / Hertz June 2026 Form 10-Q / 6 Aug 2026</a:t>
            </a:r>
          </a:p>
        </p:txBody>
      </p:sp>
      <p:sp>
        <p:nvSpPr>
          <p:cNvPr id="6" name="source-link">
            <a:extLst xmlns:a="http://schemas.openxmlformats.org/drawingml/2006/main">
              <a:ext uri="{FF2B5EF4-FFF2-40B4-BE49-F238E27FC236}">
                <a16:creationId xmlns:a16="http://schemas.microsoft.com/office/drawing/2014/main" id="{0E935882-9116-4820-AF85-D78DFF3CA4A7}"/>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b021841d9a44cc9"/>
              </a:rPr>
              <a:t>E / Hertz Q2 2026 earnings release / 6 Aug 2026</a:t>
            </a:r>
          </a:p>
        </p:txBody>
      </p:sp>
      <p:sp>
        <p:nvSpPr>
          <p:cNvPr id="7" name="text">
            <a:extLst xmlns:a="http://schemas.openxmlformats.org/drawingml/2006/main">
              <a:ext uri="{FF2B5EF4-FFF2-40B4-BE49-F238E27FC236}">
                <a16:creationId xmlns:a16="http://schemas.microsoft.com/office/drawing/2014/main" id="{093B9A01-6C05-4BE5-B0C0-DA52A7B98678}"/>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1610556C-5602-4E12-A649-E4F74C37D7B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FFC20A3C-3C68-4439-8BDB-0CCCD1420FA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439E0EDF-F6D0-47A9-A860-6E8DF990F9BF}"/>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045 / 60</a:t>
            </a:r>
          </a:p>
        </p:txBody>
      </p:sp>
    </p:spTree>
    <p:extLst>
      <p:ext uri="{BB962C8B-B14F-4D97-AF65-F5344CB8AC3E}">
        <p14:creationId xmlns:p14="http://schemas.microsoft.com/office/powerpoint/2010/main" val="647488125"/>
      </p:ext>
    </p:extLst>
  </p:cSld>
</p:sld>
</file>

<file path=ppt/slides/slide46.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E807800F-7B25-48CF-BF72-9D8C85DD033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06 / WHAT REACHES THE SHAREHOLDER</a:t>
            </a:r>
          </a:p>
        </p:txBody>
      </p:sp>
      <p:sp>
        <p:nvSpPr>
          <p:cNvPr id="2" name="title">
            <a:extLst xmlns:a="http://schemas.openxmlformats.org/drawingml/2006/main">
              <a:ext uri="{FF2B5EF4-FFF2-40B4-BE49-F238E27FC236}">
                <a16:creationId xmlns:a16="http://schemas.microsoft.com/office/drawing/2014/main" id="{6F87C257-C14D-4190-BCFF-C0505A45127D}"/>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About $5.29B of corporate principal falls due in 2028–29</a:t>
            </a:r>
          </a:p>
        </p:txBody>
      </p:sp>
      <p:sp>
        <p:nvSpPr>
          <p:cNvPr id="3" name="text">
            <a:extLst xmlns:a="http://schemas.openxmlformats.org/drawingml/2006/main">
              <a:ext uri="{FF2B5EF4-FFF2-40B4-BE49-F238E27FC236}">
                <a16:creationId xmlns:a16="http://schemas.microsoft.com/office/drawing/2014/main" id="{EDEF9FEB-6145-4D33-803B-A6096F27C444}"/>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Nominal principal, USD millions</a:t>
            </a:r>
          </a:p>
        </p:txBody>
      </p:sp>
      <p:graphicFrame>
        <p:nvGraphicFramePr>
          <p:cNvPr id="16"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29f4742eb87f468d"/>
          </a:graphicData>
        </a:graphic>
      </p:graphicFrame>
      <p:sp>
        <p:nvSpPr>
          <p:cNvPr id="5" name="takeaway">
            <a:extLst xmlns:a="http://schemas.openxmlformats.org/drawingml/2006/main">
              <a:ext uri="{FF2B5EF4-FFF2-40B4-BE49-F238E27FC236}">
                <a16:creationId xmlns:a16="http://schemas.microsoft.com/office/drawing/2014/main" id="{301B8050-C017-4B6B-9AB5-14FB63F7666A}"/>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June schedule: $6.303B total corporate principal. Later transactions may change the profile.</a:t>
            </a:r>
          </a:p>
        </p:txBody>
      </p:sp>
      <p:sp>
        <p:nvSpPr>
          <p:cNvPr id="6" name="source-link">
            <a:extLst xmlns:a="http://schemas.openxmlformats.org/drawingml/2006/main">
              <a:ext uri="{FF2B5EF4-FFF2-40B4-BE49-F238E27FC236}">
                <a16:creationId xmlns:a16="http://schemas.microsoft.com/office/drawing/2014/main" id="{A0951094-0799-4873-B9E8-78DC2E8B7B46}"/>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3cc96d235e014eaf"/>
              </a:rPr>
              <a:t>Q / Hertz June 2026 Form 10-Q / 6 Aug 2026</a:t>
            </a:r>
          </a:p>
        </p:txBody>
      </p:sp>
      <p:sp>
        <p:nvSpPr>
          <p:cNvPr id="7" name="text">
            <a:extLst xmlns:a="http://schemas.openxmlformats.org/drawingml/2006/main">
              <a:ext uri="{FF2B5EF4-FFF2-40B4-BE49-F238E27FC236}">
                <a16:creationId xmlns:a16="http://schemas.microsoft.com/office/drawing/2014/main" id="{0F6F2BD0-FF35-4B48-A188-83A17784FAEA}"/>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BEE1E661-1C5E-4023-8C3F-91EEA406A19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38121102-BBFC-468B-A88B-1C4130812F30}"/>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F5443007-51DB-4FDF-B7C5-3245F6127F6A}"/>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046 / 60</a:t>
            </a:r>
          </a:p>
        </p:txBody>
      </p:sp>
    </p:spTree>
    <p:extLst>
      <p:ext uri="{BB962C8B-B14F-4D97-AF65-F5344CB8AC3E}">
        <p14:creationId xmlns:p14="http://schemas.microsoft.com/office/powerpoint/2010/main" val="773796439"/>
      </p:ext>
    </p:extLst>
  </p:cSld>
</p:sld>
</file>

<file path=ppt/slides/slide47.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4D3609D9-E952-4CC8-B63B-B2D673856FE0}"/>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06 / WHAT REACHES THE SHAREHOLDER</a:t>
            </a:r>
          </a:p>
        </p:txBody>
      </p:sp>
      <p:sp>
        <p:nvSpPr>
          <p:cNvPr id="2" name="title">
            <a:extLst xmlns:a="http://schemas.openxmlformats.org/drawingml/2006/main">
              <a:ext uri="{FF2B5EF4-FFF2-40B4-BE49-F238E27FC236}">
                <a16:creationId xmlns:a16="http://schemas.microsoft.com/office/drawing/2014/main" id="{BAA206E3-0E4F-47CF-BD2C-F43A28786F95}"/>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August ABS issuance shows the price of fleet funding</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4381500"/>
                <a:gridCol w="2381250"/>
                <a:gridCol w="4305300"/>
              </a:tblGrid>
              <a:tr h="514350">
                <a:tc>
                  <a:txBody>
                    <a:bodyPr>
                      <a:noAutofit/>
                    </a:bodyPr>
                    <a:lstStyle/>
                    <a:p>
                      <a:r>
                        <a:rPr sz="1650" b="1">
                          <a:solidFill>
                            <a:srgbClr val="F0E5CF"/>
                          </a:solidFill>
                          <a:latin typeface="Arial"/>
                          <a:ea typeface="Arial"/>
                          <a:cs typeface="Arial"/>
                        </a:rPr>
                        <a:t>Fleet funding detail</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Amount / rate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Interpretation</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External note principal</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$834.75M notes</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Two new HVF III series</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Senior Class A rates</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5.51% / 5.87%</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Expected final: Feb 2030 / Feb 2032</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Junior Class D rates</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9.62% / 10.70%</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Higher-risk tranches cost more</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851078F4-F603-4AA4-87B5-8F7B0C2D8D5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28 August 8-K. Nominal external principal excludes $40.25M retained Class E notes; issuance is fleet-backed.</a:t>
            </a:r>
          </a:p>
        </p:txBody>
      </p:sp>
      <p:sp>
        <p:nvSpPr>
          <p:cNvPr id="5" name="source-link">
            <a:extLst xmlns:a="http://schemas.openxmlformats.org/drawingml/2006/main">
              <a:ext uri="{FF2B5EF4-FFF2-40B4-BE49-F238E27FC236}">
                <a16:creationId xmlns:a16="http://schemas.microsoft.com/office/drawing/2014/main" id="{43545528-0C0B-4B32-9E51-A703A4F490FC}"/>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f49f4de6257c4701"/>
              </a:rPr>
              <a:t>ABS  </a:t>
            </a:r>
            <a:r>
              <a:rPr sz="825">
                <a:solidFill>
                  <a:srgbClr val="68685D"/>
                </a:solidFill>
                <a:latin typeface="Arial"/>
                <a:ea typeface="Arial"/>
                <a:cs typeface="Arial"/>
              </a:rPr>
              <a:t>/ Full citations and discussion in speaker notes / Reviewed 24 Sep 2026</a:t>
            </a:r>
          </a:p>
        </p:txBody>
      </p:sp>
      <p:sp>
        <p:nvSpPr>
          <p:cNvPr id="6" name="text">
            <a:extLst xmlns:a="http://schemas.openxmlformats.org/drawingml/2006/main">
              <a:ext uri="{FF2B5EF4-FFF2-40B4-BE49-F238E27FC236}">
                <a16:creationId xmlns:a16="http://schemas.microsoft.com/office/drawing/2014/main" id="{3CD0F054-038F-4DAF-9917-CE9E36F7878E}"/>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3652A248-078F-462F-A67A-271CC47713D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A7902DF9-3D52-4AC5-AF08-4CCF7F12A7B1}"/>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D4505A00-A310-4B7B-8961-FF76CAED02B6}"/>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047 / 60</a:t>
            </a:r>
          </a:p>
        </p:txBody>
      </p:sp>
    </p:spTree>
    <p:extLst>
      <p:ext uri="{BB962C8B-B14F-4D97-AF65-F5344CB8AC3E}">
        <p14:creationId xmlns:p14="http://schemas.microsoft.com/office/powerpoint/2010/main" val="1616352976"/>
      </p:ext>
    </p:extLst>
  </p:cSld>
</p:sld>
</file>

<file path=ppt/slides/slide48.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72E15FAC-E850-42B0-A5B3-A4212362518A}"/>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06 / WHAT REACHES THE SHAREHOLDER</a:t>
            </a:r>
          </a:p>
        </p:txBody>
      </p:sp>
      <p:sp>
        <p:nvSpPr>
          <p:cNvPr id="2" name="title">
            <a:extLst xmlns:a="http://schemas.openxmlformats.org/drawingml/2006/main">
              <a:ext uri="{FF2B5EF4-FFF2-40B4-BE49-F238E27FC236}">
                <a16:creationId xmlns:a16="http://schemas.microsoft.com/office/drawing/2014/main" id="{E08ECAFA-9FA7-4AE9-A3D2-2231E5FFA1EE}"/>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Financing can change both debt and the share count</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333750"/>
                <a:gridCol w="7734300"/>
              </a:tblGrid>
              <a:tr h="514350">
                <a:tc>
                  <a:txBody>
                    <a:bodyPr>
                      <a:noAutofit/>
                    </a:bodyPr>
                    <a:lstStyle/>
                    <a:p>
                      <a:r>
                        <a:rPr sz="1650" b="1">
                          <a:solidFill>
                            <a:srgbClr val="F0E5CF"/>
                          </a:solidFill>
                          <a:latin typeface="Arial"/>
                          <a:ea typeface="Arial"/>
                          <a:cs typeface="Arial"/>
                        </a:rPr>
                        <a:t>Instrument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Relevant detail</a:t>
                      </a:r>
                    </a:p>
                  </a:txBody>
                  <a:tcPr marL="91440" marR="91440" marT="45720" marB="45720" anchor="ctr">
                    <a:solidFill>
                      <a:srgbClr val="103B35"/>
                    </a:solidFill>
                  </a:tcPr>
                </a:tc>
              </a:tr>
              <a:tr h="728663">
                <a:tc>
                  <a:txBody>
                    <a:bodyPr>
                      <a:noAutofit/>
                    </a:bodyPr>
                    <a:lstStyle/>
                    <a:p>
                      <a:r>
                        <a:rPr sz="1875" b="1">
                          <a:solidFill>
                            <a:srgbClr val="172B27"/>
                          </a:solidFill>
                          <a:latin typeface="Arial"/>
                          <a:ea typeface="Arial"/>
                          <a:cs typeface="Arial"/>
                        </a:rPr>
                        <a:t>Exchangeable notes</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$380M after July greenshoe, before later PIK</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Coupon and exchange</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6.75%, half PIK / initial price about $3.58</a:t>
                      </a:r>
                    </a:p>
                  </a:txBody>
                  <a:tcPr marL="91440" marR="91440" marT="45720" marB="45720" anchor="ctr">
                    <a:solidFill>
                      <a:srgbClr val="EEE5D5"/>
                    </a:solidFill>
                  </a:tcPr>
                </a:tc>
              </a:tr>
              <a:tr h="728663">
                <a:tc>
                  <a:txBody>
                    <a:bodyPr>
                      <a:noAutofit/>
                    </a:bodyPr>
                    <a:lstStyle/>
                    <a:p>
                      <a:r>
                        <a:rPr sz="1875" b="1">
                          <a:solidFill>
                            <a:srgbClr val="172B27"/>
                          </a:solidFill>
                          <a:latin typeface="Arial"/>
                          <a:ea typeface="Arial"/>
                          <a:cs typeface="Arial"/>
                        </a:rPr>
                        <a:t>Share lending</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37.037M shares subject to return obligations</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ATM capacity</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About $247M remaining at Q2</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427B27CA-7B27-48AD-A9F3-8D3408E4EFC3}"/>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Legal, economic and diluted EPS share counts differ. Conversion must also change debt in the model.</a:t>
            </a:r>
          </a:p>
        </p:txBody>
      </p:sp>
      <p:sp>
        <p:nvSpPr>
          <p:cNvPr id="5" name="source-link">
            <a:extLst xmlns:a="http://schemas.openxmlformats.org/drawingml/2006/main">
              <a:ext uri="{FF2B5EF4-FFF2-40B4-BE49-F238E27FC236}">
                <a16:creationId xmlns:a16="http://schemas.microsoft.com/office/drawing/2014/main" id="{B2144C30-7E06-47F3-A793-6941117C23D1}"/>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67a6bf86872485e"/>
              </a:rPr>
              <a:t>Q / Hertz June 2026 Form 10-Q / 6 Aug 2026</a:t>
            </a:r>
          </a:p>
        </p:txBody>
      </p:sp>
      <p:sp>
        <p:nvSpPr>
          <p:cNvPr id="6" name="source-link">
            <a:extLst xmlns:a="http://schemas.openxmlformats.org/drawingml/2006/main">
              <a:ext uri="{FF2B5EF4-FFF2-40B4-BE49-F238E27FC236}">
                <a16:creationId xmlns:a16="http://schemas.microsoft.com/office/drawing/2014/main" id="{FE8946C1-F2AE-4682-AF07-D1C498FA561B}"/>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deb607b13054776"/>
              </a:rPr>
              <a:t>JUNE / June first-lien exchangeable financing / 29 Jun 2026</a:t>
            </a:r>
          </a:p>
        </p:txBody>
      </p:sp>
      <p:sp>
        <p:nvSpPr>
          <p:cNvPr id="7" name="text">
            <a:extLst xmlns:a="http://schemas.openxmlformats.org/drawingml/2006/main">
              <a:ext uri="{FF2B5EF4-FFF2-40B4-BE49-F238E27FC236}">
                <a16:creationId xmlns:a16="http://schemas.microsoft.com/office/drawing/2014/main" id="{1A5ADB59-5FFC-45A9-88B2-782AE2C01BE7}"/>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59CFB335-A8F4-4BC9-8341-9FBD07E88274}"/>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2AB0A043-1D18-42DD-B9F1-CE07AB4DE773}"/>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ED85BA8C-E470-4A1C-986B-F6765A5F8581}"/>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048 / 60</a:t>
            </a:r>
          </a:p>
        </p:txBody>
      </p:sp>
    </p:spTree>
    <p:extLst>
      <p:ext uri="{BB962C8B-B14F-4D97-AF65-F5344CB8AC3E}">
        <p14:creationId xmlns:p14="http://schemas.microsoft.com/office/powerpoint/2010/main" val="1558850084"/>
      </p:ext>
    </p:extLst>
  </p:cSld>
</p:sld>
</file>

<file path=ppt/slides/slide49.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EA1D125F-7448-48BC-AC84-B2D9393DD8C0}"/>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06 / WHAT REACHES THE SHAREHOLDER</a:t>
            </a:r>
          </a:p>
        </p:txBody>
      </p:sp>
      <p:sp>
        <p:nvSpPr>
          <p:cNvPr id="2" name="title">
            <a:extLst xmlns:a="http://schemas.openxmlformats.org/drawingml/2006/main">
              <a:ext uri="{FF2B5EF4-FFF2-40B4-BE49-F238E27FC236}">
                <a16:creationId xmlns:a16="http://schemas.microsoft.com/office/drawing/2014/main" id="{A23E8BB5-B225-48EC-8BEC-38E7E6CC1745}"/>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Concentrated control meets a heavily shorted stock</a:t>
            </a:r>
          </a:p>
        </p:txBody>
      </p:sp>
      <p:sp>
        <p:nvSpPr>
          <p:cNvPr id="3" name="text">
            <a:extLst xmlns:a="http://schemas.openxmlformats.org/drawingml/2006/main">
              <a:ext uri="{FF2B5EF4-FFF2-40B4-BE49-F238E27FC236}">
                <a16:creationId xmlns:a16="http://schemas.microsoft.com/office/drawing/2014/main" id="{7F74E001-720B-460E-94A8-0E956B4A4662}"/>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50.9%</a:t>
            </a:r>
          </a:p>
        </p:txBody>
      </p:sp>
      <p:sp>
        <p:nvSpPr>
          <p:cNvPr id="4" name="text">
            <a:extLst xmlns:a="http://schemas.openxmlformats.org/drawingml/2006/main">
              <a:ext uri="{FF2B5EF4-FFF2-40B4-BE49-F238E27FC236}">
                <a16:creationId xmlns:a16="http://schemas.microsoft.com/office/drawing/2014/main" id="{2D331F12-2628-415E-8654-863AF85B6DFB}"/>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CK Amarillo group’s filed beneficial position</a:t>
            </a:r>
          </a:p>
        </p:txBody>
      </p:sp>
      <p:sp>
        <p:nvSpPr>
          <p:cNvPr id="5" name="text">
            <a:extLst xmlns:a="http://schemas.openxmlformats.org/drawingml/2006/main">
              <a:ext uri="{FF2B5EF4-FFF2-40B4-BE49-F238E27FC236}">
                <a16:creationId xmlns:a16="http://schemas.microsoft.com/office/drawing/2014/main" id="{FA0B0FCE-16AD-438E-90FA-BBFD4419AEA2}"/>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114.472M</a:t>
            </a:r>
          </a:p>
        </p:txBody>
      </p:sp>
      <p:sp>
        <p:nvSpPr>
          <p:cNvPr id="6" name="text">
            <a:extLst xmlns:a="http://schemas.openxmlformats.org/drawingml/2006/main">
              <a:ext uri="{FF2B5EF4-FFF2-40B4-BE49-F238E27FC236}">
                <a16:creationId xmlns:a16="http://schemas.microsoft.com/office/drawing/2014/main" id="{1158DC30-B7EE-4024-9CAD-0605D62708CD}"/>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Short shares at August 31 settlement</a:t>
            </a:r>
          </a:p>
        </p:txBody>
      </p:sp>
      <p:sp>
        <p:nvSpPr>
          <p:cNvPr id="7" name="takeaway">
            <a:extLst xmlns:a="http://schemas.openxmlformats.org/drawingml/2006/main">
              <a:ext uri="{FF2B5EF4-FFF2-40B4-BE49-F238E27FC236}">
                <a16:creationId xmlns:a16="http://schemas.microsoft.com/office/drawing/2014/main" id="{31350751-015E-4F26-B93B-8D213455C199}"/>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August agreement: votes above 45% track other holders proportionally. Economic ownership and voting treatment differ.</a:t>
            </a:r>
          </a:p>
        </p:txBody>
      </p:sp>
      <p:sp>
        <p:nvSpPr>
          <p:cNvPr id="8" name="source-link">
            <a:extLst xmlns:a="http://schemas.openxmlformats.org/drawingml/2006/main">
              <a:ext uri="{FF2B5EF4-FFF2-40B4-BE49-F238E27FC236}">
                <a16:creationId xmlns:a16="http://schemas.microsoft.com/office/drawing/2014/main" id="{69D18942-B821-4A1B-B23D-A37027D9755A}"/>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9d4920e2cbaf49db"/>
              </a:rPr>
              <a:t>OWN  </a:t>
            </a:r>
            <a:r>
              <a:rPr sz="825" u="sng">
                <a:solidFill>
                  <a:srgbClr val="68685D"/>
                </a:solidFill>
                <a:latin typeface="Arial"/>
                <a:ea typeface="Arial"/>
                <a:cs typeface="Arial"/>
                <a:hlinkClick xmlns:r="http://schemas.openxmlformats.org/officeDocument/2006/relationships" r:id="R99f7129087d04e88"/>
              </a:rPr>
              <a:t>VOTE  </a:t>
            </a:r>
            <a:r>
              <a:rPr sz="825" u="sng">
                <a:solidFill>
                  <a:srgbClr val="68685D"/>
                </a:solidFill>
                <a:latin typeface="Arial"/>
                <a:ea typeface="Arial"/>
                <a:cs typeface="Arial"/>
                <a:hlinkClick xmlns:r="http://schemas.openxmlformats.org/officeDocument/2006/relationships" r:id="Re23f40cb40904547"/>
              </a:rPr>
              <a:t>US  </a:t>
            </a:r>
            <a:r>
              <a:rPr sz="825">
                <a:solidFill>
                  <a:srgbClr val="68685D"/>
                </a:solidFill>
                <a:latin typeface="Arial"/>
                <a:ea typeface="Arial"/>
                <a:cs typeface="Arial"/>
              </a:rPr>
              <a:t>/ Full citations and discussion in speaker notes / Reviewed 24 Sep 2026</a:t>
            </a:r>
          </a:p>
        </p:txBody>
      </p:sp>
      <p:sp>
        <p:nvSpPr>
          <p:cNvPr id="9" name="source-link">
            <a:extLst xmlns:a="http://schemas.openxmlformats.org/drawingml/2006/main">
              <a:ext uri="{FF2B5EF4-FFF2-40B4-BE49-F238E27FC236}">
                <a16:creationId xmlns:a16="http://schemas.microsoft.com/office/drawing/2014/main" id="{8BB09AD3-490E-4109-92C4-1739DE679EF4}"/>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7d718f1475a428c"/>
              </a:rPr>
              <a:t/>
            </a:r>
          </a:p>
        </p:txBody>
      </p:sp>
      <p:sp>
        <p:nvSpPr>
          <p:cNvPr id="10" name="text">
            <a:extLst xmlns:a="http://schemas.openxmlformats.org/drawingml/2006/main">
              <a:ext uri="{FF2B5EF4-FFF2-40B4-BE49-F238E27FC236}">
                <a16:creationId xmlns:a16="http://schemas.microsoft.com/office/drawing/2014/main" id="{E22FD62B-B516-4052-A050-4D146BB7638E}"/>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4858D6D4-FC92-44CE-8270-6B7D096AE911}"/>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7AE1FC5F-DF02-4E5C-8C5C-A27682E3523E}"/>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9F3C67FD-D705-4241-98CD-BE6723025AE8}"/>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049 / 60</a:t>
            </a:r>
          </a:p>
        </p:txBody>
      </p:sp>
    </p:spTree>
    <p:extLst>
      <p:ext uri="{BB962C8B-B14F-4D97-AF65-F5344CB8AC3E}">
        <p14:creationId xmlns:p14="http://schemas.microsoft.com/office/powerpoint/2010/main" val="2007114645"/>
      </p:ext>
    </p:extLst>
  </p:cSld>
</p:sld>
</file>

<file path=ppt/slides/slide50.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E98AF677-E514-439A-A96F-216CC1893AC7}"/>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A46CB60C-2188-4EFE-9BAF-2399DED70D7D}"/>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Q3 guidance provides the nearest operating test</a:t>
            </a:r>
          </a:p>
        </p:txBody>
      </p:sp>
      <p:graphicFrame>
        <p:nvGraphicFramePr>
          <p:cNvPr id="14" name=""/>
          <p:cNvGraphicFramePr/>
          <p:nvPr/>
        </p:nvGraphicFramePr>
        <p:xfrm>
          <a:off xmlns:a="http://schemas.openxmlformats.org/drawingml/2006/main" x="552450" y="1743075"/>
          <a:ext xmlns:a="http://schemas.openxmlformats.org/drawingml/2006/main" cx="11068050" cy="3333750"/>
        </p:xfrm>
        <a:graphic xmlns:a="http://schemas.openxmlformats.org/drawingml/2006/main">
          <a:graphicData uri="http://schemas.openxmlformats.org/drawingml/2006/table">
            <a:tbl>
              <a:tblPr firstRow="1" bandRow="0"/>
              <a:tblGrid>
                <a:gridCol w="4953000"/>
                <a:gridCol w="6115050"/>
              </a:tblGrid>
              <a:tr h="514350">
                <a:tc>
                  <a:txBody>
                    <a:bodyPr>
                      <a:noAutofit/>
                    </a:bodyPr>
                    <a:lstStyle/>
                    <a:p>
                      <a:r>
                        <a:rPr sz="1650" b="1">
                          <a:solidFill>
                            <a:srgbClr val="F0E5CF"/>
                          </a:solidFill>
                          <a:latin typeface="Arial"/>
                          <a:ea typeface="Arial"/>
                          <a:cs typeface="Arial"/>
                        </a:rPr>
                        <a:t>Measure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Evidence</a:t>
                      </a:r>
                    </a:p>
                  </a:txBody>
                  <a:tcPr marL="91440" marR="91440" marT="45720" marB="45720" anchor="ctr">
                    <a:solidFill>
                      <a:srgbClr val="103B35"/>
                    </a:solidFill>
                  </a:tcPr>
                </a:tc>
              </a:tr>
              <a:tr h="939800">
                <a:tc>
                  <a:txBody>
                    <a:bodyPr>
                      <a:noAutofit/>
                    </a:bodyPr>
                    <a:lstStyle/>
                    <a:p>
                      <a:r>
                        <a:rPr sz="1950" b="1">
                          <a:solidFill>
                            <a:srgbClr val="172B27"/>
                          </a:solidFill>
                          <a:latin typeface="Arial"/>
                          <a:ea typeface="Arial"/>
                          <a:cs typeface="Arial"/>
                        </a:rPr>
                        <a:t>Corporate EBITDA</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$275M–$325M</a:t>
                      </a:r>
                    </a:p>
                  </a:txBody>
                  <a:tcPr marL="91440" marR="91440" marT="45720" marB="45720" anchor="ctr">
                    <a:solidFill>
                      <a:srgbClr val="F7F0E1"/>
                    </a:solidFill>
                  </a:tcPr>
                </a:tc>
              </a:tr>
              <a:tr h="939800">
                <a:tc>
                  <a:txBody>
                    <a:bodyPr>
                      <a:noAutofit/>
                    </a:bodyPr>
                    <a:lstStyle/>
                    <a:p>
                      <a:r>
                        <a:rPr sz="1950" b="1">
                          <a:solidFill>
                            <a:srgbClr val="172B27"/>
                          </a:solidFill>
                          <a:latin typeface="Arial"/>
                          <a:ea typeface="Arial"/>
                          <a:cs typeface="Arial"/>
                        </a:rPr>
                        <a:t>Transaction days</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About +1% year over year</a:t>
                      </a:r>
                    </a:p>
                  </a:txBody>
                  <a:tcPr marL="91440" marR="91440" marT="45720" marB="45720" anchor="ctr">
                    <a:solidFill>
                      <a:srgbClr val="EEE5D5"/>
                    </a:solidFill>
                  </a:tcPr>
                </a:tc>
              </a:tr>
              <a:tr h="939800">
                <a:tc>
                  <a:txBody>
                    <a:bodyPr>
                      <a:noAutofit/>
                    </a:bodyPr>
                    <a:lstStyle/>
                    <a:p>
                      <a:r>
                        <a:rPr sz="1950" b="1">
                          <a:solidFill>
                            <a:srgbClr val="172B27"/>
                          </a:solidFill>
                          <a:latin typeface="Arial"/>
                          <a:ea typeface="Arial"/>
                          <a:cs typeface="Arial"/>
                        </a:rPr>
                        <a:t>Monthly net DPU</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$285–$295</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81DC7C82-AA66-43FE-B8F4-9C28C957443F}"/>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Management guidance issued August 6, 2026.</a:t>
            </a:r>
          </a:p>
        </p:txBody>
      </p:sp>
      <p:sp>
        <p:nvSpPr>
          <p:cNvPr id="5" name="source-link">
            <a:extLst xmlns:a="http://schemas.openxmlformats.org/drawingml/2006/main">
              <a:ext uri="{FF2B5EF4-FFF2-40B4-BE49-F238E27FC236}">
                <a16:creationId xmlns:a16="http://schemas.microsoft.com/office/drawing/2014/main" id="{CE721A06-384D-4F0E-A0D6-B41E0A561546}"/>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87e59a73c314b4b"/>
              </a:rPr>
              <a:t>M / Q2 2026 management prepared remarks / 6 Aug 2026</a:t>
            </a:r>
          </a:p>
        </p:txBody>
      </p:sp>
      <p:sp>
        <p:nvSpPr>
          <p:cNvPr id="6" name="text">
            <a:extLst xmlns:a="http://schemas.openxmlformats.org/drawingml/2006/main">
              <a:ext uri="{FF2B5EF4-FFF2-40B4-BE49-F238E27FC236}">
                <a16:creationId xmlns:a16="http://schemas.microsoft.com/office/drawing/2014/main" id="{819CA689-CF50-43AC-9749-A7A71B2B75A7}"/>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E38F9A26-A413-4636-8E47-2C88C9ECEE65}"/>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A3BAC042-4621-4F3C-812C-1E1BBD9BFE4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570AB654-0B7F-446A-AFC0-6661CC4A3BD1}"/>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050 / 60</a:t>
            </a:r>
          </a:p>
        </p:txBody>
      </p:sp>
    </p:spTree>
    <p:extLst>
      <p:ext uri="{BB962C8B-B14F-4D97-AF65-F5344CB8AC3E}">
        <p14:creationId xmlns:p14="http://schemas.microsoft.com/office/powerpoint/2010/main" val="422318692"/>
      </p:ext>
    </p:extLst>
  </p:cSld>
</p:sld>
</file>

<file path=ppt/slides/slide51.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E663D337-677D-4F0D-878E-337668059BED}"/>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0BB5FED7-02FE-45FC-95BB-3F3895320F0F}"/>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Annual guidance and run-rate ambition</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667125"/>
                <a:gridCol w="7400925"/>
              </a:tblGrid>
              <a:tr h="514350">
                <a:tc>
                  <a:txBody>
                    <a:bodyPr>
                      <a:noAutofit/>
                    </a:bodyPr>
                    <a:lstStyle/>
                    <a:p>
                      <a:r>
                        <a:rPr sz="1650" b="1">
                          <a:solidFill>
                            <a:srgbClr val="F0E5CF"/>
                          </a:solidFill>
                          <a:latin typeface="Arial"/>
                          <a:ea typeface="Arial"/>
                          <a:cs typeface="Arial"/>
                        </a:rPr>
                        <a:t>Period or metric</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Management statement</a:t>
                      </a:r>
                    </a:p>
                  </a:txBody>
                  <a:tcPr marL="91440" marR="91440" marT="45720" marB="45720" anchor="ctr">
                    <a:solidFill>
                      <a:srgbClr val="103B35"/>
                    </a:solidFill>
                  </a:tcPr>
                </a:tc>
              </a:tr>
              <a:tr h="971550">
                <a:tc>
                  <a:txBody>
                    <a:bodyPr>
                      <a:noAutofit/>
                    </a:bodyPr>
                    <a:lstStyle/>
                    <a:p>
                      <a:r>
                        <a:rPr sz="2025" b="1">
                          <a:solidFill>
                            <a:srgbClr val="172B27"/>
                          </a:solidFill>
                          <a:latin typeface="Arial"/>
                          <a:ea typeface="Arial"/>
                          <a:cs typeface="Arial"/>
                        </a:rPr>
                        <a:t>2026 outlook</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$225M–$275M Corporate EBITDA</a:t>
                      </a:r>
                    </a:p>
                  </a:txBody>
                  <a:tcPr marL="91440" marR="91440" marT="45720" marB="45720" anchor="ctr">
                    <a:solidFill>
                      <a:srgbClr val="F7F0E1"/>
                    </a:solidFill>
                  </a:tcPr>
                </a:tc>
              </a:tr>
              <a:tr h="971550">
                <a:tc>
                  <a:txBody>
                    <a:bodyPr>
                      <a:noAutofit/>
                    </a:bodyPr>
                    <a:lstStyle/>
                    <a:p>
                      <a:r>
                        <a:rPr sz="2025" b="1">
                          <a:solidFill>
                            <a:srgbClr val="172B27"/>
                          </a:solidFill>
                          <a:latin typeface="Arial"/>
                          <a:ea typeface="Arial"/>
                          <a:cs typeface="Arial"/>
                        </a:rPr>
                        <a:t>2026 fleet target</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About $300 monthly net DPU</a:t>
                      </a:r>
                    </a:p>
                  </a:txBody>
                  <a:tcPr marL="91440" marR="91440" marT="45720" marB="45720" anchor="ctr">
                    <a:solidFill>
                      <a:srgbClr val="EEE5D5"/>
                    </a:solidFill>
                  </a:tcPr>
                </a:tc>
              </a:tr>
              <a:tr h="971550">
                <a:tc>
                  <a:txBody>
                    <a:bodyPr>
                      <a:noAutofit/>
                    </a:bodyPr>
                    <a:lstStyle/>
                    <a:p>
                      <a:r>
                        <a:rPr sz="2025" b="1">
                          <a:solidFill>
                            <a:srgbClr val="172B27"/>
                          </a:solidFill>
                          <a:latin typeface="Arial"/>
                          <a:ea typeface="Arial"/>
                          <a:cs typeface="Arial"/>
                        </a:rPr>
                        <a:t>2027 and beyond</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Potentially more than $1B EBITDA run rate</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4B90CB68-C6BA-4A83-9FD7-504BA745AA9D}"/>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Management outlook issued August 6. A run rate can exceed the earnings actually booked in a year.</a:t>
            </a:r>
          </a:p>
        </p:txBody>
      </p:sp>
      <p:sp>
        <p:nvSpPr>
          <p:cNvPr id="5" name="source-link">
            <a:extLst xmlns:a="http://schemas.openxmlformats.org/drawingml/2006/main">
              <a:ext uri="{FF2B5EF4-FFF2-40B4-BE49-F238E27FC236}">
                <a16:creationId xmlns:a16="http://schemas.microsoft.com/office/drawing/2014/main" id="{9C94EC00-F6C0-458E-ACBA-CB7CA7EAEDA6}"/>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6632fcf89854496"/>
              </a:rPr>
              <a:t>M / Q2 2026 management prepared remarks / 6 Aug 2026</a:t>
            </a:r>
          </a:p>
        </p:txBody>
      </p:sp>
      <p:sp>
        <p:nvSpPr>
          <p:cNvPr id="6" name="text">
            <a:extLst xmlns:a="http://schemas.openxmlformats.org/drawingml/2006/main">
              <a:ext uri="{FF2B5EF4-FFF2-40B4-BE49-F238E27FC236}">
                <a16:creationId xmlns:a16="http://schemas.microsoft.com/office/drawing/2014/main" id="{E82524CF-F1DD-4506-9C73-B03038E5C851}"/>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6F2267E2-0E54-4C7F-844E-3ADB97D8AD8A}"/>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53743E05-3674-4EBC-A924-6C3A8957248A}"/>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57AA2485-442E-44C2-BC8B-BE12770A5E9C}"/>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051 / 60</a:t>
            </a:r>
          </a:p>
        </p:txBody>
      </p:sp>
    </p:spTree>
    <p:extLst>
      <p:ext uri="{BB962C8B-B14F-4D97-AF65-F5344CB8AC3E}">
        <p14:creationId xmlns:p14="http://schemas.microsoft.com/office/powerpoint/2010/main" val="1145612117"/>
      </p:ext>
    </p:extLst>
  </p:cSld>
</p:sld>
</file>

<file path=ppt/slides/slide52.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2E69A762-EF19-4375-844C-FBB40D7FD71F}"/>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EAC7F2CF-B933-4DEB-BDCF-07AB70ADA645}"/>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Peer EBITDA margins frame the execution gap</a:t>
            </a:r>
          </a:p>
        </p:txBody>
      </p:sp>
      <p:sp>
        <p:nvSpPr>
          <p:cNvPr id="3" name="text">
            <a:extLst xmlns:a="http://schemas.openxmlformats.org/drawingml/2006/main">
              <a:ext uri="{FF2B5EF4-FFF2-40B4-BE49-F238E27FC236}">
                <a16:creationId xmlns:a16="http://schemas.microsoft.com/office/drawing/2014/main" id="{9C312BC7-039E-4B77-A851-371432AC8D9A}"/>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Q2 non-GAAP EBITDA margin, percent</a:t>
            </a:r>
          </a:p>
        </p:txBody>
      </p:sp>
      <p:graphicFrame>
        <p:nvGraphicFramePr>
          <p:cNvPr id="18"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2a0fd15cda6044df"/>
          </a:graphicData>
        </a:graphic>
      </p:graphicFrame>
      <p:sp>
        <p:nvSpPr>
          <p:cNvPr id="5" name="takeaway">
            <a:extLst xmlns:a="http://schemas.openxmlformats.org/drawingml/2006/main">
              <a:ext uri="{FF2B5EF4-FFF2-40B4-BE49-F238E27FC236}">
                <a16:creationId xmlns:a16="http://schemas.microsoft.com/office/drawing/2014/main" id="{221A6AB4-371A-4F70-B2E0-E1832F46AD9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Hertz Corporate EBITDA and Avis Adjusted EBITDA are not fully standardized.</a:t>
            </a:r>
          </a:p>
        </p:txBody>
      </p:sp>
      <p:sp>
        <p:nvSpPr>
          <p:cNvPr id="6" name="source-link">
            <a:extLst xmlns:a="http://schemas.openxmlformats.org/drawingml/2006/main">
              <a:ext uri="{FF2B5EF4-FFF2-40B4-BE49-F238E27FC236}">
                <a16:creationId xmlns:a16="http://schemas.microsoft.com/office/drawing/2014/main" id="{551D0C53-C12B-49AE-82EC-DDC119FD9E81}"/>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866d7cc02134ea6"/>
              </a:rPr>
              <a:t>E / Hertz Q2 2026 earnings release / 6 Aug 2026</a:t>
            </a:r>
          </a:p>
        </p:txBody>
      </p:sp>
      <p:sp>
        <p:nvSpPr>
          <p:cNvPr id="7" name="source-link">
            <a:extLst xmlns:a="http://schemas.openxmlformats.org/drawingml/2006/main">
              <a:ext uri="{FF2B5EF4-FFF2-40B4-BE49-F238E27FC236}">
                <a16:creationId xmlns:a16="http://schemas.microsoft.com/office/drawing/2014/main" id="{9E4C840F-D2FE-4B6C-BA30-919EB5428566}"/>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8f28c6080caa40dc"/>
              </a:rPr>
              <a:t>CAR / Avis Budget Q2 results / 28 Jul 2026</a:t>
            </a:r>
          </a:p>
        </p:txBody>
      </p:sp>
      <p:sp>
        <p:nvSpPr>
          <p:cNvPr id="8" name="source-link">
            <a:extLst xmlns:a="http://schemas.openxmlformats.org/drawingml/2006/main">
              <a:ext uri="{FF2B5EF4-FFF2-40B4-BE49-F238E27FC236}">
                <a16:creationId xmlns:a16="http://schemas.microsoft.com/office/drawing/2014/main" id="{27A7E8C7-2C7C-4C09-994B-5576BA7B86D0}"/>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6957d601c4943c8"/>
              </a:rPr>
              <a:t>MODEL / EpochX calculations and scenarios / 21 Sep 2026</a:t>
            </a:r>
          </a:p>
        </p:txBody>
      </p:sp>
      <p:sp>
        <p:nvSpPr>
          <p:cNvPr id="9" name="text">
            <a:extLst xmlns:a="http://schemas.openxmlformats.org/drawingml/2006/main">
              <a:ext uri="{FF2B5EF4-FFF2-40B4-BE49-F238E27FC236}">
                <a16:creationId xmlns:a16="http://schemas.microsoft.com/office/drawing/2014/main" id="{51FD87DA-F586-45F0-8C53-64F59E8B3CDD}"/>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66DFCB62-926E-4833-ADAF-F375AF27CF09}"/>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E109EDE9-E79F-4858-80A2-BEE569FC947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0D7AEA78-0079-4EA1-AF39-C11A1E1EC49C}"/>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052 / 60</a:t>
            </a:r>
          </a:p>
        </p:txBody>
      </p:sp>
    </p:spTree>
    <p:extLst>
      <p:ext uri="{BB962C8B-B14F-4D97-AF65-F5344CB8AC3E}">
        <p14:creationId xmlns:p14="http://schemas.microsoft.com/office/powerpoint/2010/main" val="1716880501"/>
      </p:ext>
    </p:extLst>
  </p:cSld>
</p:sld>
</file>

<file path=ppt/slides/slide53.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88208B38-610D-40F7-BB35-9145D3DFF7B8}"/>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A0F5444C-B5CA-4F72-98DA-98B3D45D1BC8}"/>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equity sits below $5.67B of net corporate debt</a:t>
            </a:r>
          </a:p>
        </p:txBody>
      </p:sp>
      <p:graphicFrame>
        <p:nvGraphicFramePr>
          <p:cNvPr id="17" name=""/>
          <p:cNvGraphicFramePr/>
          <p:nvPr/>
        </p:nvGraphicFramePr>
        <p:xfrm>
          <a:off xmlns:a="http://schemas.openxmlformats.org/drawingml/2006/main" x="552450" y="1743075"/>
          <a:ext xmlns:a="http://schemas.openxmlformats.org/drawingml/2006/main" cx="11068050" cy="3333750"/>
        </p:xfrm>
        <a:graphic xmlns:a="http://schemas.openxmlformats.org/drawingml/2006/main">
          <a:graphicData uri="http://schemas.openxmlformats.org/drawingml/2006/table">
            <a:tbl>
              <a:tblPr firstRow="1" bandRow="0"/>
              <a:tblGrid>
                <a:gridCol w="4953000"/>
                <a:gridCol w="6115050"/>
              </a:tblGrid>
              <a:tr h="514350">
                <a:tc>
                  <a:txBody>
                    <a:bodyPr>
                      <a:noAutofit/>
                    </a:bodyPr>
                    <a:lstStyle/>
                    <a:p>
                      <a:r>
                        <a:rPr sz="1650" b="1">
                          <a:solidFill>
                            <a:srgbClr val="F0E5CF"/>
                          </a:solidFill>
                          <a:latin typeface="Arial"/>
                          <a:ea typeface="Arial"/>
                          <a:cs typeface="Arial"/>
                        </a:rPr>
                        <a:t>Valuation bridge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USD / dated inputs</a:t>
                      </a:r>
                    </a:p>
                  </a:txBody>
                  <a:tcPr marL="91440" marR="91440" marT="45720" marB="45720" anchor="ctr">
                    <a:solidFill>
                      <a:srgbClr val="103B35"/>
                    </a:solidFill>
                  </a:tcPr>
                </a:tc>
              </a:tr>
              <a:tr h="939800">
                <a:tc>
                  <a:txBody>
                    <a:bodyPr>
                      <a:noAutofit/>
                    </a:bodyPr>
                    <a:lstStyle/>
                    <a:p>
                      <a:r>
                        <a:rPr sz="1950" b="1">
                          <a:solidFill>
                            <a:srgbClr val="172B27"/>
                          </a:solidFill>
                          <a:latin typeface="Arial"/>
                          <a:ea typeface="Arial"/>
                          <a:cs typeface="Arial"/>
                        </a:rPr>
                        <a:t>Quoted equity value</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$549.4M at the 23 September close</a:t>
                      </a:r>
                    </a:p>
                  </a:txBody>
                  <a:tcPr marL="91440" marR="91440" marT="45720" marB="45720" anchor="ctr">
                    <a:solidFill>
                      <a:srgbClr val="F7F0E1"/>
                    </a:solidFill>
                  </a:tcPr>
                </a:tc>
              </a:tr>
              <a:tr h="939800">
                <a:tc>
                  <a:txBody>
                    <a:bodyPr>
                      <a:noAutofit/>
                    </a:bodyPr>
                    <a:lstStyle/>
                    <a:p>
                      <a:r>
                        <a:rPr sz="1950" b="1">
                          <a:solidFill>
                            <a:srgbClr val="172B27"/>
                          </a:solidFill>
                          <a:latin typeface="Arial"/>
                          <a:ea typeface="Arial"/>
                          <a:cs typeface="Arial"/>
                        </a:rPr>
                        <a:t>Net corporate principal</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$5.672B at 30 June 2026</a:t>
                      </a:r>
                    </a:p>
                  </a:txBody>
                  <a:tcPr marL="91440" marR="91440" marT="45720" marB="45720" anchor="ctr">
                    <a:solidFill>
                      <a:srgbClr val="EEE5D5"/>
                    </a:solidFill>
                  </a:tcPr>
                </a:tc>
              </a:tr>
              <a:tr h="939800">
                <a:tc>
                  <a:txBody>
                    <a:bodyPr>
                      <a:noAutofit/>
                    </a:bodyPr>
                    <a:lstStyle/>
                    <a:p>
                      <a:r>
                        <a:rPr sz="1950" b="1">
                          <a:solidFill>
                            <a:srgbClr val="172B27"/>
                          </a:solidFill>
                          <a:latin typeface="Arial"/>
                          <a:ea typeface="Arial"/>
                          <a:cs typeface="Arial"/>
                        </a:rPr>
                        <a:t>Reference operating value</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$6.221B = equity + net corporate principal</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929E6E95-B694-41D9-B240-47C4DCFBF87D}"/>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Mixed dates: current equity snapshot and latest filed balance sheet. Excludes vehicle debt, paired with fleet economics.</a:t>
            </a:r>
          </a:p>
        </p:txBody>
      </p:sp>
      <p:sp>
        <p:nvSpPr>
          <p:cNvPr id="5" name="source-link">
            <a:extLst xmlns:a="http://schemas.openxmlformats.org/drawingml/2006/main">
              <a:ext uri="{FF2B5EF4-FFF2-40B4-BE49-F238E27FC236}">
                <a16:creationId xmlns:a16="http://schemas.microsoft.com/office/drawing/2014/main" id="{6525B66D-848B-4F93-9E02-A31B226FB40B}"/>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dda6b8b939f9413a"/>
              </a:rPr>
              <a:t>FS  </a:t>
            </a:r>
            <a:r>
              <a:rPr sz="825" u="sng">
                <a:solidFill>
                  <a:srgbClr val="68685D"/>
                </a:solidFill>
                <a:latin typeface="Arial"/>
                <a:ea typeface="Arial"/>
                <a:cs typeface="Arial"/>
                <a:hlinkClick xmlns:r="http://schemas.openxmlformats.org/officeDocument/2006/relationships" r:id="Ra681fcf2457b4f9b"/>
              </a:rPr>
              <a:t>Q  </a:t>
            </a:r>
            <a:r>
              <a:rPr sz="825" u="sng">
                <a:solidFill>
                  <a:srgbClr val="68685D"/>
                </a:solidFill>
                <a:latin typeface="Arial"/>
                <a:ea typeface="Arial"/>
                <a:cs typeface="Arial"/>
                <a:hlinkClick xmlns:r="http://schemas.openxmlformats.org/officeDocument/2006/relationships" r:id="R6bdb9f9cb56c4cac"/>
              </a:rPr>
              <a:t>MODEL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1C7C78D8-93BB-449D-AB70-4639C9A0BD28}"/>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eda786aff294bc5"/>
              </a:rPr>
              <a:t/>
            </a:r>
          </a:p>
        </p:txBody>
      </p:sp>
      <p:sp>
        <p:nvSpPr>
          <p:cNvPr id="7" name="source-link">
            <a:extLst xmlns:a="http://schemas.openxmlformats.org/drawingml/2006/main">
              <a:ext uri="{FF2B5EF4-FFF2-40B4-BE49-F238E27FC236}">
                <a16:creationId xmlns:a16="http://schemas.microsoft.com/office/drawing/2014/main" id="{6F17F69F-A9D6-4F9C-9BF1-4A6B266FF50E}"/>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35f62be721d34499"/>
              </a:rPr>
              <a:t/>
            </a:r>
          </a:p>
        </p:txBody>
      </p:sp>
      <p:sp>
        <p:nvSpPr>
          <p:cNvPr id="8" name="source-link">
            <a:extLst xmlns:a="http://schemas.openxmlformats.org/drawingml/2006/main">
              <a:ext uri="{FF2B5EF4-FFF2-40B4-BE49-F238E27FC236}">
                <a16:creationId xmlns:a16="http://schemas.microsoft.com/office/drawing/2014/main" id="{F152CE65-5EC0-466F-81D1-BF582BD60839}"/>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8acf2d04af04d9b"/>
              </a:rPr>
              <a:t/>
            </a:r>
          </a:p>
        </p:txBody>
      </p:sp>
      <p:sp>
        <p:nvSpPr>
          <p:cNvPr id="9" name="text">
            <a:extLst xmlns:a="http://schemas.openxmlformats.org/drawingml/2006/main">
              <a:ext uri="{FF2B5EF4-FFF2-40B4-BE49-F238E27FC236}">
                <a16:creationId xmlns:a16="http://schemas.microsoft.com/office/drawing/2014/main" id="{C67E4A8E-878B-4FA3-92E5-5D921B235D6C}"/>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5EEC8C0C-DC5F-44EC-B22A-6B32E3151734}"/>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47CB185D-8B60-4D67-BD2E-C64B5180161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97F6950C-C8EE-4DA6-848B-7C4C28767247}"/>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053 / 60</a:t>
            </a:r>
          </a:p>
        </p:txBody>
      </p:sp>
    </p:spTree>
    <p:extLst>
      <p:ext uri="{BB962C8B-B14F-4D97-AF65-F5344CB8AC3E}">
        <p14:creationId xmlns:p14="http://schemas.microsoft.com/office/powerpoint/2010/main" val="1649357183"/>
      </p:ext>
    </p:extLst>
  </p:cSld>
</p:sld>
</file>

<file path=ppt/slides/slide54.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356025EE-FBEC-4677-AA48-17B8911A687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2C98CB34-D0B6-495D-ADE6-ACA1C87A9AB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valuation requires a much stronger earnings level</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4476750"/>
                <a:gridCol w="6591300"/>
              </a:tblGrid>
              <a:tr h="514350">
                <a:tc>
                  <a:txBody>
                    <a:bodyPr>
                      <a:noAutofit/>
                    </a:bodyPr>
                    <a:lstStyle/>
                    <a:p>
                      <a:r>
                        <a:rPr sz="1650" b="1">
                          <a:solidFill>
                            <a:srgbClr val="F0E5CF"/>
                          </a:solidFill>
                          <a:latin typeface="Arial"/>
                          <a:ea typeface="Arial"/>
                          <a:cs typeface="Arial"/>
                        </a:rPr>
                        <a:t>Annual earnings assumption</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Reference multiple</a:t>
                      </a:r>
                    </a:p>
                  </a:txBody>
                  <a:tcPr marL="91440" marR="91440" marT="45720" marB="45720" anchor="ctr">
                    <a:solidFill>
                      <a:srgbClr val="103B35"/>
                    </a:solidFill>
                  </a:tcPr>
                </a:tc>
              </a:tr>
              <a:tr h="1457325">
                <a:tc>
                  <a:txBody>
                    <a:bodyPr>
                      <a:noAutofit/>
                    </a:bodyPr>
                    <a:lstStyle/>
                    <a:p>
                      <a:r>
                        <a:rPr sz="2100" b="1">
                          <a:solidFill>
                            <a:srgbClr val="172B27"/>
                          </a:solidFill>
                          <a:latin typeface="Arial"/>
                          <a:ea typeface="Arial"/>
                          <a:cs typeface="Arial"/>
                        </a:rPr>
                        <a:t>$250M annual EBITDA</a:t>
                      </a:r>
                    </a:p>
                  </a:txBody>
                  <a:tcPr marL="91440" marR="91440" marT="45720" marB="45720" anchor="ctr">
                    <a:solidFill>
                      <a:srgbClr val="F7F0E1"/>
                    </a:solidFill>
                  </a:tcPr>
                </a:tc>
                <a:tc>
                  <a:txBody>
                    <a:bodyPr>
                      <a:noAutofit/>
                    </a:bodyPr>
                    <a:lstStyle/>
                    <a:p>
                      <a:r>
                        <a:rPr sz="2100" b="0">
                          <a:solidFill>
                            <a:srgbClr val="172B27"/>
                          </a:solidFill>
                          <a:latin typeface="Arial"/>
                          <a:ea typeface="Arial"/>
                          <a:cs typeface="Arial"/>
                        </a:rPr>
                        <a:t>24.9× reference operating value / EBITDA</a:t>
                      </a:r>
                    </a:p>
                  </a:txBody>
                  <a:tcPr marL="91440" marR="91440" marT="45720" marB="45720" anchor="ctr">
                    <a:solidFill>
                      <a:srgbClr val="F7F0E1"/>
                    </a:solidFill>
                  </a:tcPr>
                </a:tc>
              </a:tr>
              <a:tr h="1457325">
                <a:tc>
                  <a:txBody>
                    <a:bodyPr>
                      <a:noAutofit/>
                    </a:bodyPr>
                    <a:lstStyle/>
                    <a:p>
                      <a:r>
                        <a:rPr sz="2100" b="1">
                          <a:solidFill>
                            <a:srgbClr val="172B27"/>
                          </a:solidFill>
                          <a:latin typeface="Arial"/>
                          <a:ea typeface="Arial"/>
                          <a:cs typeface="Arial"/>
                        </a:rPr>
                        <a:t>$1B annual EBITDA</a:t>
                      </a:r>
                    </a:p>
                  </a:txBody>
                  <a:tcPr marL="91440" marR="91440" marT="45720" marB="45720" anchor="ctr">
                    <a:solidFill>
                      <a:srgbClr val="EEE5D5"/>
                    </a:solidFill>
                  </a:tcPr>
                </a:tc>
                <a:tc>
                  <a:txBody>
                    <a:bodyPr>
                      <a:noAutofit/>
                    </a:bodyPr>
                    <a:lstStyle/>
                    <a:p>
                      <a:r>
                        <a:rPr sz="2100" b="0">
                          <a:solidFill>
                            <a:srgbClr val="172B27"/>
                          </a:solidFill>
                          <a:latin typeface="Arial"/>
                          <a:ea typeface="Arial"/>
                          <a:cs typeface="Arial"/>
                        </a:rPr>
                        <a:t>6.2× the same reference operating value</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3178F7B3-22A7-4D27-AE21-FA43996994C6}"/>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Uses $6.221B from slide 53. Illustrative denominators: $250M is the 2026 guidance midpoint; $1B is not booked earnings.</a:t>
            </a:r>
          </a:p>
        </p:txBody>
      </p:sp>
      <p:sp>
        <p:nvSpPr>
          <p:cNvPr id="5" name="source-link">
            <a:extLst xmlns:a="http://schemas.openxmlformats.org/drawingml/2006/main">
              <a:ext uri="{FF2B5EF4-FFF2-40B4-BE49-F238E27FC236}">
                <a16:creationId xmlns:a16="http://schemas.microsoft.com/office/drawing/2014/main" id="{422E62AF-8D67-4F6D-B09B-401D3B1CC579}"/>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7da399a90629490c"/>
              </a:rPr>
              <a:t>M  </a:t>
            </a:r>
            <a:r>
              <a:rPr sz="825" u="sng">
                <a:solidFill>
                  <a:srgbClr val="68685D"/>
                </a:solidFill>
                <a:latin typeface="Arial"/>
                <a:ea typeface="Arial"/>
                <a:cs typeface="Arial"/>
                <a:hlinkClick xmlns:r="http://schemas.openxmlformats.org/officeDocument/2006/relationships" r:id="Ra9f13eb6ce12472c"/>
              </a:rPr>
              <a:t>MODEL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0C83CA07-3AEB-455F-A9F4-18135AB80150}"/>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ea21eeafb9547af"/>
              </a:rPr>
              <a:t/>
            </a:r>
          </a:p>
        </p:txBody>
      </p:sp>
      <p:sp>
        <p:nvSpPr>
          <p:cNvPr id="7" name="text">
            <a:extLst xmlns:a="http://schemas.openxmlformats.org/drawingml/2006/main">
              <a:ext uri="{FF2B5EF4-FFF2-40B4-BE49-F238E27FC236}">
                <a16:creationId xmlns:a16="http://schemas.microsoft.com/office/drawing/2014/main" id="{9CC8879B-2F42-4ADE-BB5A-D79951A02FF6}"/>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4A1529C7-0DA6-4E01-A110-FA3D69D2CF00}"/>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E5B599CD-6E1B-4EBC-AD9A-7B7C7478517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7382E8AC-BCAD-4A88-AD5A-F269DD44906E}"/>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054 / 60</a:t>
            </a:r>
          </a:p>
        </p:txBody>
      </p:sp>
    </p:spTree>
    <p:extLst>
      <p:ext uri="{BB962C8B-B14F-4D97-AF65-F5344CB8AC3E}">
        <p14:creationId xmlns:p14="http://schemas.microsoft.com/office/powerpoint/2010/main" val="608736576"/>
      </p:ext>
    </p:extLst>
  </p:cSld>
</p:sld>
</file>

<file path=ppt/slides/slide55.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4C48C715-2E12-466F-946B-251311C12393}"/>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51FB223B-ACAF-4416-A3BA-C51B375DAB2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Debt and dilution drive very different equity outcomes</a:t>
            </a:r>
          </a:p>
        </p:txBody>
      </p:sp>
      <p:graphicFrame>
        <p:nvGraphicFramePr>
          <p:cNvPr id="14" name=""/>
          <p:cNvGraphicFramePr/>
          <p:nvPr/>
        </p:nvGraphicFramePr>
        <p:xfrm>
          <a:off xmlns:a="http://schemas.openxmlformats.org/drawingml/2006/main" x="552450" y="1743075"/>
          <a:ext xmlns:a="http://schemas.openxmlformats.org/drawingml/2006/main" cx="11068050" cy="3333750"/>
        </p:xfrm>
        <a:graphic xmlns:a="http://schemas.openxmlformats.org/drawingml/2006/main">
          <a:graphicData uri="http://schemas.openxmlformats.org/drawingml/2006/table">
            <a:tbl>
              <a:tblPr firstRow="1" bandRow="0"/>
              <a:tblGrid>
                <a:gridCol w="1352550"/>
                <a:gridCol w="1905000"/>
                <a:gridCol w="1428750"/>
                <a:gridCol w="2000250"/>
                <a:gridCol w="2000250"/>
                <a:gridCol w="2381250"/>
              </a:tblGrid>
              <a:tr h="514350">
                <a:tc>
                  <a:txBody>
                    <a:bodyPr>
                      <a:noAutofit/>
                    </a:bodyPr>
                    <a:lstStyle/>
                    <a:p>
                      <a:r>
                        <a:rPr sz="1650" b="1">
                          <a:solidFill>
                            <a:srgbClr val="F0E5CF"/>
                          </a:solidFill>
                          <a:latin typeface="Arial"/>
                          <a:ea typeface="Arial"/>
                          <a:cs typeface="Arial"/>
                        </a:rPr>
                        <a:t>Case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EBITDA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Multiple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Net debt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Shares</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Per share</a:t>
                      </a:r>
                    </a:p>
                  </a:txBody>
                  <a:tcPr marL="91440" marR="91440" marT="45720" marB="45720" anchor="ctr">
                    <a:solidFill>
                      <a:srgbClr val="103B35"/>
                    </a:solidFill>
                  </a:tcPr>
                </a:tc>
              </a:tr>
              <a:tr h="939800">
                <a:tc>
                  <a:txBody>
                    <a:bodyPr>
                      <a:noAutofit/>
                    </a:bodyPr>
                    <a:lstStyle/>
                    <a:p>
                      <a:r>
                        <a:rPr sz="1725" b="1">
                          <a:solidFill>
                            <a:srgbClr val="172B27"/>
                          </a:solidFill>
                          <a:latin typeface="Arial"/>
                          <a:ea typeface="Arial"/>
                          <a:cs typeface="Arial"/>
                        </a:rPr>
                        <a:t>Bear</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$400M</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6×</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$5.8B</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$0 floor</a:t>
                      </a:r>
                    </a:p>
                  </a:txBody>
                  <a:tcPr marL="91440" marR="91440" marT="45720" marB="45720" anchor="ctr">
                    <a:solidFill>
                      <a:srgbClr val="F7F0E1"/>
                    </a:solidFill>
                  </a:tcPr>
                </a:tc>
              </a:tr>
              <a:tr h="939800">
                <a:tc>
                  <a:txBody>
                    <a:bodyPr>
                      <a:noAutofit/>
                    </a:bodyPr>
                    <a:lstStyle/>
                    <a:p>
                      <a:r>
                        <a:rPr sz="1725" b="1">
                          <a:solidFill>
                            <a:srgbClr val="172B27"/>
                          </a:solidFill>
                          <a:latin typeface="Arial"/>
                          <a:ea typeface="Arial"/>
                          <a:cs typeface="Arial"/>
                        </a:rPr>
                        <a:t>Base</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$900M</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7×</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$5.5B</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400M</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$2.00</a:t>
                      </a:r>
                    </a:p>
                  </a:txBody>
                  <a:tcPr marL="91440" marR="91440" marT="45720" marB="45720" anchor="ctr">
                    <a:solidFill>
                      <a:srgbClr val="EEE5D5"/>
                    </a:solidFill>
                  </a:tcPr>
                </a:tc>
              </a:tr>
              <a:tr h="939800">
                <a:tc>
                  <a:txBody>
                    <a:bodyPr>
                      <a:noAutofit/>
                    </a:bodyPr>
                    <a:lstStyle/>
                    <a:p>
                      <a:r>
                        <a:rPr sz="1725" b="1">
                          <a:solidFill>
                            <a:srgbClr val="172B27"/>
                          </a:solidFill>
                          <a:latin typeface="Arial"/>
                          <a:ea typeface="Arial"/>
                          <a:cs typeface="Arial"/>
                        </a:rPr>
                        <a:t>Bull</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$1.2B</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8×</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$5.0B</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450M</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$10.22</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7A1D751E-7F60-4078-8E0E-8367223C62FB}"/>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Undiscounted steady-state illustrations. No assigned probabilities or dated price targets.</a:t>
            </a:r>
          </a:p>
        </p:txBody>
      </p:sp>
      <p:sp>
        <p:nvSpPr>
          <p:cNvPr id="5" name="source-link">
            <a:extLst xmlns:a="http://schemas.openxmlformats.org/drawingml/2006/main">
              <a:ext uri="{FF2B5EF4-FFF2-40B4-BE49-F238E27FC236}">
                <a16:creationId xmlns:a16="http://schemas.microsoft.com/office/drawing/2014/main" id="{EAD522A8-E53A-4905-BE07-4B22F5E1C659}"/>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f6db83f884f4b55"/>
              </a:rPr>
              <a:t>MODEL / EpochX calculations and scenarios / 21 Sep 2026</a:t>
            </a:r>
          </a:p>
        </p:txBody>
      </p:sp>
      <p:sp>
        <p:nvSpPr>
          <p:cNvPr id="6" name="text">
            <a:extLst xmlns:a="http://schemas.openxmlformats.org/drawingml/2006/main">
              <a:ext uri="{FF2B5EF4-FFF2-40B4-BE49-F238E27FC236}">
                <a16:creationId xmlns:a16="http://schemas.microsoft.com/office/drawing/2014/main" id="{019D54A6-6539-41AA-BB36-A1EEC69F7230}"/>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E8E3DEC3-2B85-47CD-BCC2-247700236B6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0F470C9A-D559-42F5-801B-7DDD548D0BA0}"/>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2DCEB8CA-C26B-48E4-A1F1-A28361C36EB9}"/>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055 / 60</a:t>
            </a:r>
          </a:p>
        </p:txBody>
      </p:sp>
    </p:spTree>
    <p:extLst>
      <p:ext uri="{BB962C8B-B14F-4D97-AF65-F5344CB8AC3E}">
        <p14:creationId xmlns:p14="http://schemas.microsoft.com/office/powerpoint/2010/main" val="648275648"/>
      </p:ext>
    </p:extLst>
  </p:cSld>
</p:sld>
</file>

<file path=ppt/slides/slide56.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98804667-149F-41AE-AF49-0EDCB02E160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2B416849-64C4-43DB-85B9-B9541356D448}"/>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Equity sensitivity</a:t>
            </a:r>
          </a:p>
        </p:txBody>
      </p:sp>
      <p:sp>
        <p:nvSpPr>
          <p:cNvPr id="3" name="text">
            <a:extLst xmlns:a="http://schemas.openxmlformats.org/drawingml/2006/main">
              <a:ext uri="{FF2B5EF4-FFF2-40B4-BE49-F238E27FC236}">
                <a16:creationId xmlns:a16="http://schemas.microsoft.com/office/drawing/2014/main" id="{E4642634-F8CF-47A2-AC8D-B1EFAA487DD9}"/>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+$100M EBITDA</a:t>
            </a:r>
          </a:p>
        </p:txBody>
      </p:sp>
      <p:sp>
        <p:nvSpPr>
          <p:cNvPr id="4" name="text">
            <a:extLst xmlns:a="http://schemas.openxmlformats.org/drawingml/2006/main">
              <a:ext uri="{FF2B5EF4-FFF2-40B4-BE49-F238E27FC236}">
                <a16:creationId xmlns:a16="http://schemas.microsoft.com/office/drawing/2014/main" id="{CA568B93-A400-4A83-9DF6-A235BE107E79}"/>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+$1.75 per share at 400M shares</a:t>
            </a:r>
          </a:p>
        </p:txBody>
      </p:sp>
      <p:sp>
        <p:nvSpPr>
          <p:cNvPr id="5" name="text">
            <a:extLst xmlns:a="http://schemas.openxmlformats.org/drawingml/2006/main">
              <a:ext uri="{FF2B5EF4-FFF2-40B4-BE49-F238E27FC236}">
                <a16:creationId xmlns:a16="http://schemas.microsoft.com/office/drawing/2014/main" id="{63330029-A2D6-4EBE-B918-4A1BD31CDB19}"/>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+$100M net debt</a:t>
            </a:r>
          </a:p>
        </p:txBody>
      </p:sp>
      <p:sp>
        <p:nvSpPr>
          <p:cNvPr id="6" name="text">
            <a:extLst xmlns:a="http://schemas.openxmlformats.org/drawingml/2006/main">
              <a:ext uri="{FF2B5EF4-FFF2-40B4-BE49-F238E27FC236}">
                <a16:creationId xmlns:a16="http://schemas.microsoft.com/office/drawing/2014/main" id="{2FB390C5-6E02-4FBC-94BF-1C36AEA494CC}"/>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−$0.25 per share at 400M shares</a:t>
            </a:r>
          </a:p>
        </p:txBody>
      </p:sp>
      <p:sp>
        <p:nvSpPr>
          <p:cNvPr id="7" name="takeaway">
            <a:extLst xmlns:a="http://schemas.openxmlformats.org/drawingml/2006/main">
              <a:ext uri="{FF2B5EF4-FFF2-40B4-BE49-F238E27FC236}">
                <a16:creationId xmlns:a16="http://schemas.microsoft.com/office/drawing/2014/main" id="{30B0C0F1-785D-43A8-BE87-A685229101E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Illustration with a positive equity residual and all other assumptions fixed. Not a price forecast.</a:t>
            </a:r>
          </a:p>
        </p:txBody>
      </p:sp>
      <p:sp>
        <p:nvSpPr>
          <p:cNvPr id="8" name="source-link">
            <a:extLst xmlns:a="http://schemas.openxmlformats.org/drawingml/2006/main">
              <a:ext uri="{FF2B5EF4-FFF2-40B4-BE49-F238E27FC236}">
                <a16:creationId xmlns:a16="http://schemas.microsoft.com/office/drawing/2014/main" id="{34EB0026-F0B6-442B-B2B9-E5A54368B782}"/>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1f7ad2c553c450e"/>
              </a:rPr>
              <a:t>CALC / EpochX operating sensitivities and assumptions / 22 Sep 2026</a:t>
            </a:r>
          </a:p>
        </p:txBody>
      </p:sp>
      <p:sp>
        <p:nvSpPr>
          <p:cNvPr id="9" name="text">
            <a:extLst xmlns:a="http://schemas.openxmlformats.org/drawingml/2006/main">
              <a:ext uri="{FF2B5EF4-FFF2-40B4-BE49-F238E27FC236}">
                <a16:creationId xmlns:a16="http://schemas.microsoft.com/office/drawing/2014/main" id="{ADF6A6D8-ECA9-4409-B9D9-DDEE450E0C58}"/>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B178793F-4881-4274-BB37-12514F8B6FB6}"/>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0D3CEEEB-6DE6-4FEF-8C35-AED0D1CC351D}"/>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175E11BE-EFEC-4743-AA6E-5E35288E3FC1}"/>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056 / 60</a:t>
            </a:r>
          </a:p>
        </p:txBody>
      </p:sp>
    </p:spTree>
    <p:extLst>
      <p:ext uri="{BB962C8B-B14F-4D97-AF65-F5344CB8AC3E}">
        <p14:creationId xmlns:p14="http://schemas.microsoft.com/office/powerpoint/2010/main" val="2075718385"/>
      </p:ext>
    </p:extLst>
  </p:cSld>
</p:sld>
</file>

<file path=ppt/slides/slide57.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5A5C6FCD-CAB0-4334-BFB6-69AE35ECAB87}"/>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257F39AA-4D4D-4243-ADAA-6BACBD2C5521}"/>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Analyst targets show the market’s skepticism</a:t>
            </a:r>
          </a:p>
        </p:txBody>
      </p:sp>
      <p:graphicFrame>
        <p:nvGraphicFramePr>
          <p:cNvPr id="18"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2476500"/>
                <a:gridCol w="4295775"/>
                <a:gridCol w="4295775"/>
              </a:tblGrid>
              <a:tr h="514350">
                <a:tc>
                  <a:txBody>
                    <a:bodyPr>
                      <a:noAutofit/>
                    </a:bodyPr>
                    <a:lstStyle/>
                    <a:p>
                      <a:r>
                        <a:rPr sz="1650" b="1">
                          <a:solidFill>
                            <a:srgbClr val="F0E5CF"/>
                          </a:solidFill>
                          <a:latin typeface="Arial"/>
                          <a:ea typeface="Arial"/>
                          <a:cs typeface="Arial"/>
                        </a:rPr>
                        <a:t>Firm / 2026 record date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Rating</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Price target</a:t>
                      </a:r>
                    </a:p>
                  </a:txBody>
                  <a:tcPr marL="91440" marR="91440" marT="45720" marB="45720" anchor="ctr">
                    <a:solidFill>
                      <a:srgbClr val="103B35"/>
                    </a:solidFill>
                  </a:tcPr>
                </a:tc>
              </a:tr>
              <a:tr h="971550">
                <a:tc>
                  <a:txBody>
                    <a:bodyPr>
                      <a:noAutofit/>
                    </a:bodyPr>
                    <a:lstStyle/>
                    <a:p>
                      <a:r>
                        <a:rPr sz="1725" b="1">
                          <a:solidFill>
                            <a:srgbClr val="172B27"/>
                          </a:solidFill>
                          <a:latin typeface="Arial"/>
                          <a:ea typeface="Arial"/>
                          <a:cs typeface="Arial"/>
                        </a:rPr>
                        <a:t>Morgan Stanley / 11 Sep</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Equal Weight</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$3.00</a:t>
                      </a:r>
                    </a:p>
                  </a:txBody>
                  <a:tcPr marL="91440" marR="91440" marT="45720" marB="45720" anchor="ctr">
                    <a:solidFill>
                      <a:srgbClr val="F7F0E1"/>
                    </a:solidFill>
                  </a:tcPr>
                </a:tc>
              </a:tr>
              <a:tr h="971550">
                <a:tc>
                  <a:txBody>
                    <a:bodyPr>
                      <a:noAutofit/>
                    </a:bodyPr>
                    <a:lstStyle/>
                    <a:p>
                      <a:r>
                        <a:rPr sz="1725" b="1">
                          <a:solidFill>
                            <a:srgbClr val="172B27"/>
                          </a:solidFill>
                          <a:latin typeface="Arial"/>
                          <a:ea typeface="Arial"/>
                          <a:cs typeface="Arial"/>
                        </a:rPr>
                        <a:t>Susquehanna / 10 Aug</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Neutral</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$2.50</a:t>
                      </a:r>
                    </a:p>
                  </a:txBody>
                  <a:tcPr marL="91440" marR="91440" marT="45720" marB="45720" anchor="ctr">
                    <a:solidFill>
                      <a:srgbClr val="EEE5D5"/>
                    </a:solidFill>
                  </a:tcPr>
                </a:tc>
              </a:tr>
              <a:tr h="971550">
                <a:tc>
                  <a:txBody>
                    <a:bodyPr>
                      <a:noAutofit/>
                    </a:bodyPr>
                    <a:lstStyle/>
                    <a:p>
                      <a:r>
                        <a:rPr sz="1725" b="1">
                          <a:solidFill>
                            <a:srgbClr val="172B27"/>
                          </a:solidFill>
                          <a:latin typeface="Arial"/>
                          <a:ea typeface="Arial"/>
                          <a:cs typeface="Arial"/>
                        </a:rPr>
                        <a:t>Goldman Sachs / 24 Jul</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Sell</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$2.00</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EE7CD591-F2EC-4E08-9278-2FB6D837869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FMP/UW rating records. Barclays: Underweight / $1.00 on 28 July. These are dated opinions, not full research reports.</a:t>
            </a:r>
          </a:p>
        </p:txBody>
      </p:sp>
      <p:sp>
        <p:nvSpPr>
          <p:cNvPr id="5" name="source-link">
            <a:extLst xmlns:a="http://schemas.openxmlformats.org/drawingml/2006/main">
              <a:ext uri="{FF2B5EF4-FFF2-40B4-BE49-F238E27FC236}">
                <a16:creationId xmlns:a16="http://schemas.microsoft.com/office/drawing/2014/main" id="{9D08D555-85CB-4FB5-B476-346BFC6DCB8D}"/>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fff818ee8bda4467"/>
              </a:rPr>
              <a:t>RATE  </a:t>
            </a:r>
            <a:r>
              <a:rPr sz="825">
                <a:solidFill>
                  <a:srgbClr val="68685D"/>
                </a:solidFill>
                <a:latin typeface="Arial"/>
                <a:ea typeface="Arial"/>
                <a:cs typeface="Arial"/>
              </a:rPr>
              <a:t>/ Full citations and discussion in speaker notes / Reviewed 24 Sep 2026</a:t>
            </a:r>
          </a:p>
        </p:txBody>
      </p:sp>
      <p:sp>
        <p:nvSpPr>
          <p:cNvPr id="6" name="source-link">
            <a:extLst xmlns:a="http://schemas.openxmlformats.org/drawingml/2006/main">
              <a:ext uri="{FF2B5EF4-FFF2-40B4-BE49-F238E27FC236}">
                <a16:creationId xmlns:a16="http://schemas.microsoft.com/office/drawing/2014/main" id="{D339DBFC-22AF-4722-A449-73A446E48020}"/>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faf8e00cd8b4538"/>
              </a:rPr>
              <a:t/>
            </a:r>
          </a:p>
        </p:txBody>
      </p:sp>
      <p:sp>
        <p:nvSpPr>
          <p:cNvPr id="7" name="source-link">
            <a:extLst xmlns:a="http://schemas.openxmlformats.org/drawingml/2006/main">
              <a:ext uri="{FF2B5EF4-FFF2-40B4-BE49-F238E27FC236}">
                <a16:creationId xmlns:a16="http://schemas.microsoft.com/office/drawing/2014/main" id="{D3B06CB5-E9EC-4B66-9FF1-1C84996B096E}"/>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bc6cfef37634f96"/>
              </a:rPr>
              <a:t/>
            </a:r>
          </a:p>
        </p:txBody>
      </p:sp>
      <p:sp>
        <p:nvSpPr>
          <p:cNvPr id="8" name="source-link">
            <a:extLst xmlns:a="http://schemas.openxmlformats.org/drawingml/2006/main">
              <a:ext uri="{FF2B5EF4-FFF2-40B4-BE49-F238E27FC236}">
                <a16:creationId xmlns:a16="http://schemas.microsoft.com/office/drawing/2014/main" id="{4662F75A-3B1C-4F5C-8E5B-455F5294A8CC}"/>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0710acc2b7446bf"/>
              </a:rPr>
              <a:t/>
            </a:r>
          </a:p>
        </p:txBody>
      </p:sp>
      <p:sp>
        <p:nvSpPr>
          <p:cNvPr id="9" name="source-link">
            <a:extLst xmlns:a="http://schemas.openxmlformats.org/drawingml/2006/main">
              <a:ext uri="{FF2B5EF4-FFF2-40B4-BE49-F238E27FC236}">
                <a16:creationId xmlns:a16="http://schemas.microsoft.com/office/drawing/2014/main" id="{EF1A98AD-4B42-4CD3-A666-CC719F911A6F}"/>
              </a:ext>
            </a:extLst>
          </p:cNvPr>
          <p:cNvSpPr>
            <a:spLocks xmlns:a="http://schemas.openxmlformats.org/drawingml/2006/main" noGrp="1"/>
          </p:cNvSpPr>
          <p:nvPr/>
        </p:nvSpPr>
        <p:spPr>
          <a:xfrm xmlns:a="http://schemas.openxmlformats.org/drawingml/2006/main">
            <a:off x="571500" y="635317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8bbbb353955a40a6"/>
              </a:rPr>
              <a:t/>
            </a:r>
          </a:p>
        </p:txBody>
      </p:sp>
      <p:sp>
        <p:nvSpPr>
          <p:cNvPr id="10" name="text">
            <a:extLst xmlns:a="http://schemas.openxmlformats.org/drawingml/2006/main">
              <a:ext uri="{FF2B5EF4-FFF2-40B4-BE49-F238E27FC236}">
                <a16:creationId xmlns:a16="http://schemas.microsoft.com/office/drawing/2014/main" id="{CB3D907F-2CE0-4EB2-8FD6-779A7383DC6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C5776D12-067A-42C8-96DE-A726B028C355}"/>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8E2FD02D-55E8-4931-84A1-E5F9D586AAB4}"/>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C53E1EC6-87FE-4D48-A329-43DE635FCD5C}"/>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057 / 60</a:t>
            </a:r>
          </a:p>
        </p:txBody>
      </p:sp>
    </p:spTree>
    <p:extLst>
      <p:ext uri="{BB962C8B-B14F-4D97-AF65-F5344CB8AC3E}">
        <p14:creationId xmlns:p14="http://schemas.microsoft.com/office/powerpoint/2010/main" val="864775644"/>
      </p:ext>
    </p:extLst>
  </p:cSld>
</p:sld>
</file>

<file path=ppt/slides/slide58.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F7A043E5-B8BE-428A-9155-126767BB78B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D4FD8FB0-95E7-4742-BBA8-92DA042DACCE}"/>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next report needs progress on a short scorecard</a:t>
            </a:r>
          </a:p>
        </p:txBody>
      </p:sp>
      <p:graphicFrame>
        <p:nvGraphicFramePr>
          <p:cNvPr id="15" name=""/>
          <p:cNvGraphicFramePr/>
          <p:nvPr/>
        </p:nvGraphicFramePr>
        <p:xfrm>
          <a:off xmlns:a="http://schemas.openxmlformats.org/drawingml/2006/main" x="552450" y="1743075"/>
          <a:ext xmlns:a="http://schemas.openxmlformats.org/drawingml/2006/main" cx="11068050" cy="3638550"/>
        </p:xfrm>
        <a:graphic xmlns:a="http://schemas.openxmlformats.org/drawingml/2006/main">
          <a:graphicData uri="http://schemas.openxmlformats.org/drawingml/2006/table">
            <a:tbl>
              <a:tblPr firstRow="1" bandRow="0"/>
              <a:tblGrid>
                <a:gridCol w="3333750"/>
                <a:gridCol w="7734300"/>
              </a:tblGrid>
              <a:tr h="514350">
                <a:tc>
                  <a:txBody>
                    <a:bodyPr>
                      <a:noAutofit/>
                    </a:bodyPr>
                    <a:lstStyle/>
                    <a:p>
                      <a:r>
                        <a:rPr sz="1650" b="1">
                          <a:solidFill>
                            <a:srgbClr val="F0E5CF"/>
                          </a:solidFill>
                          <a:latin typeface="Arial"/>
                          <a:ea typeface="Arial"/>
                          <a:cs typeface="Arial"/>
                        </a:rPr>
                        <a:t>What to monitor</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Reference or evidence needed</a:t>
                      </a:r>
                    </a:p>
                  </a:txBody>
                  <a:tcPr marL="91440" marR="91440" marT="45720" marB="45720" anchor="ctr">
                    <a:solidFill>
                      <a:srgbClr val="103B35"/>
                    </a:solidFill>
                  </a:tcPr>
                </a:tc>
              </a:tr>
              <a:tr h="624840">
                <a:tc>
                  <a:txBody>
                    <a:bodyPr>
                      <a:noAutofit/>
                    </a:bodyPr>
                    <a:lstStyle/>
                    <a:p>
                      <a:r>
                        <a:rPr sz="1800" b="1">
                          <a:solidFill>
                            <a:srgbClr val="172B27"/>
                          </a:solidFill>
                          <a:latin typeface="Arial"/>
                          <a:ea typeface="Arial"/>
                          <a:cs typeface="Arial"/>
                        </a:rPr>
                        <a:t>Corporate EBITDA</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Q3 guide: $275M–$325M</a:t>
                      </a:r>
                    </a:p>
                  </a:txBody>
                  <a:tcPr marL="91440" marR="91440" marT="45720" marB="45720" anchor="ctr">
                    <a:solidFill>
                      <a:srgbClr val="F7F0E1"/>
                    </a:solidFill>
                  </a:tcPr>
                </a:tc>
              </a:tr>
              <a:tr h="624840">
                <a:tc>
                  <a:txBody>
                    <a:bodyPr>
                      <a:noAutofit/>
                    </a:bodyPr>
                    <a:lstStyle/>
                    <a:p>
                      <a:r>
                        <a:rPr sz="1800" b="1">
                          <a:solidFill>
                            <a:srgbClr val="172B27"/>
                          </a:solidFill>
                          <a:latin typeface="Arial"/>
                          <a:ea typeface="Arial"/>
                          <a:cs typeface="Arial"/>
                        </a:rPr>
                        <a:t>Net DPU</a:t>
                      </a:r>
                    </a:p>
                  </a:txBody>
                  <a:tcPr marL="91440" marR="91440" marT="45720" marB="45720" anchor="ctr">
                    <a:solidFill>
                      <a:srgbClr val="EEE5D5"/>
                    </a:solidFill>
                  </a:tcPr>
                </a:tc>
                <a:tc>
                  <a:txBody>
                    <a:bodyPr>
                      <a:noAutofit/>
                    </a:bodyPr>
                    <a:lstStyle/>
                    <a:p>
                      <a:r>
                        <a:rPr sz="1800" b="0">
                          <a:solidFill>
                            <a:srgbClr val="172B27"/>
                          </a:solidFill>
                          <a:latin typeface="Arial"/>
                          <a:ea typeface="Arial"/>
                          <a:cs typeface="Arial"/>
                        </a:rPr>
                        <a:t>Q3 guide: $285–$295 per month</a:t>
                      </a:r>
                    </a:p>
                  </a:txBody>
                  <a:tcPr marL="91440" marR="91440" marT="45720" marB="45720" anchor="ctr">
                    <a:solidFill>
                      <a:srgbClr val="EEE5D5"/>
                    </a:solidFill>
                  </a:tcPr>
                </a:tc>
              </a:tr>
              <a:tr h="624840">
                <a:tc>
                  <a:txBody>
                    <a:bodyPr>
                      <a:noAutofit/>
                    </a:bodyPr>
                    <a:lstStyle/>
                    <a:p>
                      <a:r>
                        <a:rPr sz="1800" b="1">
                          <a:solidFill>
                            <a:srgbClr val="172B27"/>
                          </a:solidFill>
                          <a:latin typeface="Arial"/>
                          <a:ea typeface="Arial"/>
                          <a:cs typeface="Arial"/>
                        </a:rPr>
                        <a:t>Demand and utilization</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Q3 transaction-day guide: about +1%</a:t>
                      </a:r>
                    </a:p>
                  </a:txBody>
                  <a:tcPr marL="91440" marR="91440" marT="45720" marB="45720" anchor="ctr">
                    <a:solidFill>
                      <a:srgbClr val="F7F0E1"/>
                    </a:solidFill>
                  </a:tcPr>
                </a:tc>
              </a:tr>
              <a:tr h="624840">
                <a:tc>
                  <a:txBody>
                    <a:bodyPr>
                      <a:noAutofit/>
                    </a:bodyPr>
                    <a:lstStyle/>
                    <a:p>
                      <a:r>
                        <a:rPr sz="1800" b="1">
                          <a:solidFill>
                            <a:srgbClr val="172B27"/>
                          </a:solidFill>
                          <a:latin typeface="Arial"/>
                          <a:ea typeface="Arial"/>
                          <a:cs typeface="Arial"/>
                        </a:rPr>
                        <a:t>Liquidity</a:t>
                      </a:r>
                    </a:p>
                  </a:txBody>
                  <a:tcPr marL="91440" marR="91440" marT="45720" marB="45720" anchor="ctr">
                    <a:solidFill>
                      <a:srgbClr val="EEE5D5"/>
                    </a:solidFill>
                  </a:tcPr>
                </a:tc>
                <a:tc>
                  <a:txBody>
                    <a:bodyPr>
                      <a:noAutofit/>
                    </a:bodyPr>
                    <a:lstStyle/>
                    <a:p>
                      <a:r>
                        <a:rPr sz="1800" b="0">
                          <a:solidFill>
                            <a:srgbClr val="172B27"/>
                          </a:solidFill>
                          <a:latin typeface="Arial"/>
                          <a:ea typeface="Arial"/>
                          <a:cs typeface="Arial"/>
                        </a:rPr>
                        <a:t>2026 year-end outlook: $1.0B–$1.4B</a:t>
                      </a:r>
                    </a:p>
                  </a:txBody>
                  <a:tcPr marL="91440" marR="91440" marT="45720" marB="45720" anchor="ctr">
                    <a:solidFill>
                      <a:srgbClr val="EEE5D5"/>
                    </a:solidFill>
                  </a:tcPr>
                </a:tc>
              </a:tr>
              <a:tr h="624840">
                <a:tc>
                  <a:txBody>
                    <a:bodyPr>
                      <a:noAutofit/>
                    </a:bodyPr>
                    <a:lstStyle/>
                    <a:p>
                      <a:r>
                        <a:rPr sz="1800" b="1">
                          <a:solidFill>
                            <a:srgbClr val="172B27"/>
                          </a:solidFill>
                          <a:latin typeface="Arial"/>
                          <a:ea typeface="Arial"/>
                          <a:cs typeface="Arial"/>
                        </a:rPr>
                        <a:t>Operating proof</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Downtime, labor cost and service quality</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D58D23A1-417D-4845-AA16-C36B139078C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Guidance is management’s. The operating-proof request is our proposed follow-up.</a:t>
            </a:r>
          </a:p>
        </p:txBody>
      </p:sp>
      <p:sp>
        <p:nvSpPr>
          <p:cNvPr id="5" name="source-link">
            <a:extLst xmlns:a="http://schemas.openxmlformats.org/drawingml/2006/main">
              <a:ext uri="{FF2B5EF4-FFF2-40B4-BE49-F238E27FC236}">
                <a16:creationId xmlns:a16="http://schemas.microsoft.com/office/drawing/2014/main" id="{D2EFECDA-B5F3-4872-86F0-C4674D565DBD}"/>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f8cf804cc90494e"/>
              </a:rPr>
              <a:t>M / Q2 2026 management prepared remarks / 6 Aug 2026</a:t>
            </a:r>
          </a:p>
        </p:txBody>
      </p:sp>
      <p:sp>
        <p:nvSpPr>
          <p:cNvPr id="6" name="source-link">
            <a:extLst xmlns:a="http://schemas.openxmlformats.org/drawingml/2006/main">
              <a:ext uri="{FF2B5EF4-FFF2-40B4-BE49-F238E27FC236}">
                <a16:creationId xmlns:a16="http://schemas.microsoft.com/office/drawing/2014/main" id="{6C1E0527-D8B6-4968-AA51-01D2D56EA793}"/>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32559c8ab164e1e"/>
              </a:rPr>
              <a:t>CALC / EpochX operating sensitivities and assumptions / 22 Sep 2026</a:t>
            </a:r>
          </a:p>
        </p:txBody>
      </p:sp>
      <p:sp>
        <p:nvSpPr>
          <p:cNvPr id="7" name="text">
            <a:extLst xmlns:a="http://schemas.openxmlformats.org/drawingml/2006/main">
              <a:ext uri="{FF2B5EF4-FFF2-40B4-BE49-F238E27FC236}">
                <a16:creationId xmlns:a16="http://schemas.microsoft.com/office/drawing/2014/main" id="{B9318AD4-1DDF-4C4F-AD04-90BEF55963E1}"/>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E690817B-E1DB-40FE-BCB5-466AF565AEF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6D3F660B-FC6E-42E9-AFFC-FD611D1E3963}"/>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E3EA6CC8-25B5-4E0F-ABCF-14F68443F04A}"/>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058 / 60</a:t>
            </a:r>
          </a:p>
        </p:txBody>
      </p:sp>
    </p:spTree>
    <p:extLst>
      <p:ext uri="{BB962C8B-B14F-4D97-AF65-F5344CB8AC3E}">
        <p14:creationId xmlns:p14="http://schemas.microsoft.com/office/powerpoint/2010/main" val="1725157212"/>
      </p:ext>
    </p:extLst>
  </p:cSld>
</p:sld>
</file>

<file path=ppt/slides/slide59.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3E870580-E963-4116-B556-10BBFA50A8CA}"/>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89B959F9-83E8-468F-93A0-7848FDC99E46}"/>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Revenue consensus improves before earnings recover</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190875"/>
                <a:gridCol w="7877175"/>
              </a:tblGrid>
              <a:tr h="514350">
                <a:tc>
                  <a:txBody>
                    <a:bodyPr>
                      <a:noAutofit/>
                    </a:bodyPr>
                    <a:lstStyle/>
                    <a:p>
                      <a:r>
                        <a:rPr sz="1650" b="1">
                          <a:solidFill>
                            <a:srgbClr val="F0E5CF"/>
                          </a:solidFill>
                          <a:latin typeface="Arial"/>
                          <a:ea typeface="Arial"/>
                          <a:cs typeface="Arial"/>
                        </a:rPr>
                        <a:t>Consensus item</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Estimate / coverage</a:t>
                      </a:r>
                    </a:p>
                  </a:txBody>
                  <a:tcPr marL="91440" marR="91440" marT="45720" marB="45720" anchor="ctr">
                    <a:solidFill>
                      <a:srgbClr val="103B35"/>
                    </a:solidFill>
                  </a:tcPr>
                </a:tc>
              </a:tr>
              <a:tr h="728663">
                <a:tc>
                  <a:txBody>
                    <a:bodyPr>
                      <a:noAutofit/>
                    </a:bodyPr>
                    <a:lstStyle/>
                    <a:p>
                      <a:r>
                        <a:rPr sz="1875" b="1">
                          <a:solidFill>
                            <a:srgbClr val="172B27"/>
                          </a:solidFill>
                          <a:latin typeface="Arial"/>
                          <a:ea typeface="Arial"/>
                          <a:cs typeface="Arial"/>
                        </a:rPr>
                        <a:t>2026 revenue</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$9.192B mean / $9.071–$9.323B range</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2027 revenue</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$9.558B mean / $9.346–$9.668B range</a:t>
                      </a:r>
                    </a:p>
                  </a:txBody>
                  <a:tcPr marL="91440" marR="91440" marT="45720" marB="45720" anchor="ctr">
                    <a:solidFill>
                      <a:srgbClr val="EEE5D5"/>
                    </a:solidFill>
                  </a:tcPr>
                </a:tc>
              </a:tr>
              <a:tr h="728663">
                <a:tc>
                  <a:txBody>
                    <a:bodyPr>
                      <a:noAutofit/>
                    </a:bodyPr>
                    <a:lstStyle/>
                    <a:p>
                      <a:r>
                        <a:rPr sz="1875" b="1">
                          <a:solidFill>
                            <a:srgbClr val="172B27"/>
                          </a:solidFill>
                          <a:latin typeface="Arial"/>
                          <a:ea typeface="Arial"/>
                          <a:cs typeface="Arial"/>
                        </a:rPr>
                        <a:t>2027 growth</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+4.0% over the 2026 mean estimate</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2026 / 2027 EPS</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−$0.77 / −$0.06 consensus</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548FB204-1707-4CB8-AE02-0D6734307979}"/>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FMP / 24 Sep 2026. Six revenue analysts; four EPS analysts. Consensus, not company guidance.</a:t>
            </a:r>
          </a:p>
        </p:txBody>
      </p:sp>
      <p:sp>
        <p:nvSpPr>
          <p:cNvPr id="5" name="source-link">
            <a:extLst xmlns:a="http://schemas.openxmlformats.org/drawingml/2006/main">
              <a:ext uri="{FF2B5EF4-FFF2-40B4-BE49-F238E27FC236}">
                <a16:creationId xmlns:a16="http://schemas.microsoft.com/office/drawing/2014/main" id="{05397BA3-59FE-43DE-A8C8-1202D315B127}"/>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deeb84198a2241c4"/>
              </a:rPr>
              <a:t>EST  </a:t>
            </a:r>
            <a:r>
              <a:rPr sz="825">
                <a:solidFill>
                  <a:srgbClr val="68685D"/>
                </a:solidFill>
                <a:latin typeface="Arial"/>
                <a:ea typeface="Arial"/>
                <a:cs typeface="Arial"/>
              </a:rPr>
              <a:t>/ Full citations and discussion in speaker notes / Reviewed 24 Sep 2026</a:t>
            </a:r>
          </a:p>
        </p:txBody>
      </p:sp>
      <p:sp>
        <p:nvSpPr>
          <p:cNvPr id="6" name="text">
            <a:extLst xmlns:a="http://schemas.openxmlformats.org/drawingml/2006/main">
              <a:ext uri="{FF2B5EF4-FFF2-40B4-BE49-F238E27FC236}">
                <a16:creationId xmlns:a16="http://schemas.microsoft.com/office/drawing/2014/main" id="{A387BC2B-FD03-4BDA-ABED-5247E15FD100}"/>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BEAE4B36-B94C-4626-8437-0D33FE85B2B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CE9A12EE-B5CA-4AA4-A994-5C15CC347A4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0BCD59E1-F09B-4ED3-97B3-1EAEC11A8915}"/>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059 / 60</a:t>
            </a:r>
          </a:p>
        </p:txBody>
      </p:sp>
    </p:spTree>
    <p:extLst>
      <p:ext uri="{BB962C8B-B14F-4D97-AF65-F5344CB8AC3E}">
        <p14:creationId xmlns:p14="http://schemas.microsoft.com/office/powerpoint/2010/main" val="1091200206"/>
      </p:ext>
    </p:extLst>
  </p:cSld>
</p:sld>
</file>

<file path=ppt/slides/slide60.xml><?xml version="1.0" encoding="utf-8"?>
<p:sld xmlns:p="http://schemas.openxmlformats.org/presentationml/2006/main">
  <p:cSld>
    <p:bg>
      <p:bgPr>
        <a:solidFill xmlns:a="http://schemas.openxmlformats.org/drawingml/2006/main">
          <a:srgbClr val="081D1A"/>
        </a:solidFill>
      </p:bgPr>
    </p:bg>
    <p:spTree>
      <p:nvGrpSpPr>
        <p:cNvPr id="1" name=""/>
        <p:cNvGrpSpPr/>
        <p:nvPr/>
      </p:nvGrpSpPr>
      <p:grpSpPr>
        <a:xfrm xmlns:a="http://schemas.openxmlformats.org/drawingml/2006/main"/>
      </p:grpSpPr>
      <p:sp>
        <p:nvSpPr>
          <p:cNvPr id="15" name="chapter">
            <a:extLst xmlns:a="http://schemas.openxmlformats.org/drawingml/2006/main">
              <a:ext uri="{FF2B5EF4-FFF2-40B4-BE49-F238E27FC236}">
                <a16:creationId xmlns:a16="http://schemas.microsoft.com/office/drawing/2014/main" id="{1862C330-02EB-4C8C-8D56-378D86A2B2DD}"/>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B99552"/>
                </a:solidFill>
                <a:latin typeface="Arial"/>
                <a:ea typeface="Arial"/>
                <a:cs typeface="Arial"/>
              </a:defRPr>
            </a:pPr>
            <a:r>
              <a:rPr sz="975" b="0" i="0">
                <a:solidFill>
                  <a:srgbClr val="B99552"/>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7C4E4F7A-622A-4636-BCC6-41EE34C73D8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F0E5CF"/>
                </a:solidFill>
                <a:latin typeface="Georgia"/>
                <a:ea typeface="Georgia"/>
                <a:cs typeface="Georgia"/>
              </a:defRPr>
            </a:pPr>
            <a:r>
              <a:rPr sz="3300" b="0" i="0">
                <a:solidFill>
                  <a:srgbClr val="F0E5CF"/>
                </a:solidFill>
                <a:latin typeface="Georgia"/>
                <a:ea typeface="Georgia"/>
                <a:cs typeface="Georgia"/>
              </a:rPr>
              <a:t>The turnaround must become cash for shareholders</a:t>
            </a:r>
          </a:p>
        </p:txBody>
      </p:sp>
      <p:sp>
        <p:nvSpPr>
          <p:cNvPr id="3" name="text">
            <a:extLst xmlns:a="http://schemas.openxmlformats.org/drawingml/2006/main">
              <a:ext uri="{FF2B5EF4-FFF2-40B4-BE49-F238E27FC236}">
                <a16:creationId xmlns:a16="http://schemas.microsoft.com/office/drawing/2014/main" id="{33470919-ABA1-428C-A45D-BD68D1AA1397}"/>
              </a:ext>
            </a:extLst>
          </p:cNvPr>
          <p:cNvSpPr>
            <a:spLocks xmlns:a="http://schemas.openxmlformats.org/drawingml/2006/main" noGrp="1"/>
          </p:cNvSpPr>
          <p:nvPr/>
        </p:nvSpPr>
        <p:spPr>
          <a:xfrm xmlns:a="http://schemas.openxmlformats.org/drawingml/2006/main">
            <a:off x="571500" y="1952625"/>
            <a:ext cx="2476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00" b="1" i="0">
                <a:solidFill>
                  <a:srgbClr val="B99552"/>
                </a:solidFill>
                <a:latin typeface="Arial"/>
                <a:ea typeface="Arial"/>
                <a:cs typeface="Arial"/>
              </a:defRPr>
            </a:pPr>
            <a:r>
              <a:rPr sz="1800" b="1" i="0">
                <a:solidFill>
                  <a:srgbClr val="B99552"/>
                </a:solidFill>
                <a:latin typeface="Arial"/>
                <a:ea typeface="Arial"/>
                <a:cs typeface="Arial"/>
              </a:rPr>
              <a:t>Operating test</a:t>
            </a:r>
          </a:p>
        </p:txBody>
      </p:sp>
      <p:sp>
        <p:nvSpPr>
          <p:cNvPr id="4" name="text">
            <a:extLst xmlns:a="http://schemas.openxmlformats.org/drawingml/2006/main">
              <a:ext uri="{FF2B5EF4-FFF2-40B4-BE49-F238E27FC236}">
                <a16:creationId xmlns:a16="http://schemas.microsoft.com/office/drawing/2014/main" id="{7C41AB39-C41F-473A-BD6C-9A9F0B27AC53}"/>
              </a:ext>
            </a:extLst>
          </p:cNvPr>
          <p:cNvSpPr>
            <a:spLocks xmlns:a="http://schemas.openxmlformats.org/drawingml/2006/main" noGrp="1"/>
          </p:cNvSpPr>
          <p:nvPr/>
        </p:nvSpPr>
        <p:spPr>
          <a:xfrm xmlns:a="http://schemas.openxmlformats.org/drawingml/2006/main">
            <a:off x="3238500" y="1952625"/>
            <a:ext cx="826770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0">
                <a:solidFill>
                  <a:srgbClr val="F0E5CF"/>
                </a:solidFill>
                <a:latin typeface="Arial"/>
                <a:ea typeface="Arial"/>
                <a:cs typeface="Arial"/>
              </a:defRPr>
            </a:pPr>
            <a:r>
              <a:rPr sz="2025" b="0" i="0">
                <a:solidFill>
                  <a:srgbClr val="F0E5CF"/>
                </a:solidFill>
                <a:latin typeface="Arial"/>
                <a:ea typeface="Arial"/>
                <a:cs typeface="Arial"/>
              </a:rPr>
              <a:t>Q3 EBITDA: $275–$325M / monthly DPU: $285–$295</a:t>
            </a:r>
          </a:p>
        </p:txBody>
      </p:sp>
      <p:sp>
        <p:nvSpPr>
          <p:cNvPr id="5" name="text">
            <a:extLst xmlns:a="http://schemas.openxmlformats.org/drawingml/2006/main">
              <a:ext uri="{FF2B5EF4-FFF2-40B4-BE49-F238E27FC236}">
                <a16:creationId xmlns:a16="http://schemas.microsoft.com/office/drawing/2014/main" id="{60BA5CC1-68EC-4251-B04C-A11CD1931510}"/>
              </a:ext>
            </a:extLst>
          </p:cNvPr>
          <p:cNvSpPr>
            <a:spLocks xmlns:a="http://schemas.openxmlformats.org/drawingml/2006/main" noGrp="1"/>
          </p:cNvSpPr>
          <p:nvPr/>
        </p:nvSpPr>
        <p:spPr>
          <a:xfrm xmlns:a="http://schemas.openxmlformats.org/drawingml/2006/main">
            <a:off x="571500" y="3190875"/>
            <a:ext cx="2476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00" b="1" i="0">
                <a:solidFill>
                  <a:srgbClr val="B99552"/>
                </a:solidFill>
                <a:latin typeface="Arial"/>
                <a:ea typeface="Arial"/>
                <a:cs typeface="Arial"/>
              </a:defRPr>
            </a:pPr>
            <a:r>
              <a:rPr sz="1800" b="1" i="0">
                <a:solidFill>
                  <a:srgbClr val="B99552"/>
                </a:solidFill>
                <a:latin typeface="Arial"/>
                <a:ea typeface="Arial"/>
                <a:cs typeface="Arial"/>
              </a:rPr>
              <a:t>Equity test</a:t>
            </a:r>
          </a:p>
        </p:txBody>
      </p:sp>
      <p:sp>
        <p:nvSpPr>
          <p:cNvPr id="6" name="text">
            <a:extLst xmlns:a="http://schemas.openxmlformats.org/drawingml/2006/main">
              <a:ext uri="{FF2B5EF4-FFF2-40B4-BE49-F238E27FC236}">
                <a16:creationId xmlns:a16="http://schemas.microsoft.com/office/drawing/2014/main" id="{EC64F25C-207C-4412-B027-E69119379AC6}"/>
              </a:ext>
            </a:extLst>
          </p:cNvPr>
          <p:cNvSpPr>
            <a:spLocks xmlns:a="http://schemas.openxmlformats.org/drawingml/2006/main" noGrp="1"/>
          </p:cNvSpPr>
          <p:nvPr/>
        </p:nvSpPr>
        <p:spPr>
          <a:xfrm xmlns:a="http://schemas.openxmlformats.org/drawingml/2006/main">
            <a:off x="3238500" y="3190875"/>
            <a:ext cx="826770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0">
                <a:solidFill>
                  <a:srgbClr val="F0E5CF"/>
                </a:solidFill>
                <a:latin typeface="Arial"/>
                <a:ea typeface="Arial"/>
                <a:cs typeface="Arial"/>
              </a:defRPr>
            </a:pPr>
            <a:r>
              <a:rPr sz="2025" b="0" i="0">
                <a:solidFill>
                  <a:srgbClr val="F0E5CF"/>
                </a:solidFill>
                <a:latin typeface="Arial"/>
                <a:ea typeface="Arial"/>
                <a:cs typeface="Arial"/>
              </a:rPr>
              <a:t>Fund 2028–29 maturities while converting gains into cash</a:t>
            </a:r>
          </a:p>
        </p:txBody>
      </p:sp>
      <p:sp>
        <p:nvSpPr>
          <p:cNvPr id="7" name="source-link">
            <a:extLst xmlns:a="http://schemas.openxmlformats.org/drawingml/2006/main">
              <a:ext uri="{FF2B5EF4-FFF2-40B4-BE49-F238E27FC236}">
                <a16:creationId xmlns:a16="http://schemas.microsoft.com/office/drawing/2014/main" id="{3960BAF8-DD88-4648-95B3-FF823D95EF63}"/>
              </a:ext>
            </a:extLst>
          </p:cNvPr>
          <p:cNvSpPr>
            <a:spLocks xmlns:a="http://schemas.openxmlformats.org/drawingml/2006/main" noGrp="1"/>
          </p:cNvSpPr>
          <p:nvPr/>
        </p:nvSpPr>
        <p:spPr>
          <a:xfrm xmlns:a="http://schemas.openxmlformats.org/drawingml/2006/main">
            <a:off x="666750" y="61531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rPr sz="825" u="sng">
                <a:solidFill>
                  <a:srgbClr val="68685D"/>
                </a:solidFill>
                <a:latin typeface="Arial"/>
                <a:ea typeface="Arial"/>
                <a:cs typeface="Arial"/>
                <a:hlinkClick xmlns:r="http://schemas.openxmlformats.org/officeDocument/2006/relationships" r:id="R277225e121dc40d7"/>
              </a:rPr>
              <a:t>M  </a:t>
            </a:r>
            <a:r>
              <a:rPr sz="825" u="sng">
                <a:solidFill>
                  <a:srgbClr val="68685D"/>
                </a:solidFill>
                <a:latin typeface="Arial"/>
                <a:ea typeface="Arial"/>
                <a:cs typeface="Arial"/>
                <a:hlinkClick xmlns:r="http://schemas.openxmlformats.org/officeDocument/2006/relationships" r:id="Re22ab12c13864e9d"/>
              </a:rPr>
              <a:t>Q  </a:t>
            </a:r>
            <a:r>
              <a:rPr sz="825" u="sng">
                <a:solidFill>
                  <a:srgbClr val="68685D"/>
                </a:solidFill>
                <a:latin typeface="Arial"/>
                <a:ea typeface="Arial"/>
                <a:cs typeface="Arial"/>
                <a:hlinkClick xmlns:r="http://schemas.openxmlformats.org/officeDocument/2006/relationships" r:id="Re0865e4463b64b88"/>
              </a:rPr>
              <a:t>ORO  </a:t>
            </a:r>
            <a:r>
              <a:rPr sz="825">
                <a:solidFill>
                  <a:srgbClr val="68685D"/>
                </a:solidFill>
                <a:latin typeface="Arial"/>
                <a:ea typeface="Arial"/>
                <a:cs typeface="Arial"/>
              </a:rPr>
              <a:t>/ Full citations and discussion in speaker notes / Reviewed 24 Sep 2026</a:t>
            </a:r>
          </a:p>
        </p:txBody>
      </p:sp>
      <p:sp>
        <p:nvSpPr>
          <p:cNvPr id="8" name="source-link">
            <a:extLst xmlns:a="http://schemas.openxmlformats.org/drawingml/2006/main">
              <a:ext uri="{FF2B5EF4-FFF2-40B4-BE49-F238E27FC236}">
                <a16:creationId xmlns:a16="http://schemas.microsoft.com/office/drawing/2014/main" id="{92922C14-6E9E-4512-B500-D112F47E3C8D}"/>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C8BBA2"/>
                </a:solidFill>
                <a:latin typeface="Arial"/>
                <a:ea typeface="Arial"/>
                <a:cs typeface="Arial"/>
              </a:defRPr>
            </a:pPr>
            <a:r>
              <a:rPr sz="863" b="0" i="0">
                <a:solidFill>
                  <a:srgbClr val="C8BBA2"/>
                </a:solidFill>
                <a:latin typeface="Arial"/>
                <a:ea typeface="Arial"/>
                <a:cs typeface="Arial"/>
                <a:hlinkClick xmlns:r="http://schemas.openxmlformats.org/officeDocument/2006/relationships" r:id="Rd29c1d7f9bc44a83"/>
              </a:rPr>
              <a:t/>
            </a:r>
          </a:p>
        </p:txBody>
      </p:sp>
      <p:sp>
        <p:nvSpPr>
          <p:cNvPr id="9" name="source-link">
            <a:extLst xmlns:a="http://schemas.openxmlformats.org/drawingml/2006/main">
              <a:ext uri="{FF2B5EF4-FFF2-40B4-BE49-F238E27FC236}">
                <a16:creationId xmlns:a16="http://schemas.microsoft.com/office/drawing/2014/main" id="{5BA5D4FC-FFA4-418A-AE45-84126C1EAA19}"/>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C8BBA2"/>
                </a:solidFill>
                <a:latin typeface="Arial"/>
                <a:ea typeface="Arial"/>
                <a:cs typeface="Arial"/>
              </a:defRPr>
            </a:pPr>
            <a:r>
              <a:rPr sz="863" b="0" i="0">
                <a:solidFill>
                  <a:srgbClr val="C8BBA2"/>
                </a:solidFill>
                <a:latin typeface="Arial"/>
                <a:ea typeface="Arial"/>
                <a:cs typeface="Arial"/>
                <a:hlinkClick xmlns:r="http://schemas.openxmlformats.org/officeDocument/2006/relationships" r:id="R9f99fe4c22f04c49"/>
              </a:rPr>
              <a:t/>
            </a:r>
          </a:p>
        </p:txBody>
      </p:sp>
      <p:sp>
        <p:nvSpPr>
          <p:cNvPr id="10" name="source-link">
            <a:extLst xmlns:a="http://schemas.openxmlformats.org/drawingml/2006/main">
              <a:ext uri="{FF2B5EF4-FFF2-40B4-BE49-F238E27FC236}">
                <a16:creationId xmlns:a16="http://schemas.microsoft.com/office/drawing/2014/main" id="{4B37824A-26B1-4F12-8FDE-952A859FDC8E}"/>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C8BBA2"/>
                </a:solidFill>
                <a:latin typeface="Arial"/>
                <a:ea typeface="Arial"/>
                <a:cs typeface="Arial"/>
              </a:defRPr>
            </a:pPr>
            <a:r>
              <a:rPr sz="863" b="0" i="0">
                <a:solidFill>
                  <a:srgbClr val="C8BBA2"/>
                </a:solidFill>
                <a:latin typeface="Arial"/>
                <a:ea typeface="Arial"/>
                <a:cs typeface="Arial"/>
                <a:hlinkClick xmlns:r="http://schemas.openxmlformats.org/officeDocument/2006/relationships" r:id="Rc01f5984b50749a3"/>
              </a:rPr>
              <a:t/>
            </a:r>
          </a:p>
        </p:txBody>
      </p:sp>
      <p:sp>
        <p:nvSpPr>
          <p:cNvPr id="11" name="text">
            <a:extLst xmlns:a="http://schemas.openxmlformats.org/drawingml/2006/main">
              <a:ext uri="{FF2B5EF4-FFF2-40B4-BE49-F238E27FC236}">
                <a16:creationId xmlns:a16="http://schemas.microsoft.com/office/drawing/2014/main" id="{E3079B28-51A0-484C-8A34-651B9C1A7680}"/>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F0E5CF"/>
                </a:solidFill>
                <a:latin typeface="Arial"/>
                <a:ea typeface="Arial"/>
                <a:cs typeface="Arial"/>
              </a:defRPr>
            </a:pPr>
            <a:r>
              <a:rPr sz="1875" b="0" i="0">
                <a:solidFill>
                  <a:srgbClr val="F0E5CF"/>
                </a:solidFill>
                <a:latin typeface="Arial"/>
                <a:ea typeface="Arial"/>
                <a:cs typeface="Arial"/>
              </a:rPr>
              <a:t>Epoch</a:t>
            </a:r>
          </a:p>
        </p:txBody>
      </p:sp>
      <p:sp>
        <p:nvSpPr>
          <p:cNvPr id="12" name="text">
            <a:extLst xmlns:a="http://schemas.openxmlformats.org/drawingml/2006/main">
              <a:ext uri="{FF2B5EF4-FFF2-40B4-BE49-F238E27FC236}">
                <a16:creationId xmlns:a16="http://schemas.microsoft.com/office/drawing/2014/main" id="{F7E2247C-6A38-4E0A-9262-878D9351534E}"/>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79BEAF"/>
                </a:solidFill>
                <a:latin typeface="Georgia"/>
                <a:ea typeface="Georgia"/>
                <a:cs typeface="Georgia"/>
              </a:defRPr>
            </a:pPr>
            <a:r>
              <a:rPr sz="2025" b="0" i="1">
                <a:solidFill>
                  <a:srgbClr val="79BEAF"/>
                </a:solidFill>
                <a:latin typeface="Georgia"/>
                <a:ea typeface="Georgia"/>
                <a:cs typeface="Georgia"/>
              </a:rPr>
              <a:t>X</a:t>
            </a:r>
          </a:p>
        </p:txBody>
      </p:sp>
      <p:sp>
        <p:nvSpPr>
          <p:cNvPr id="13" name="text">
            <a:extLst xmlns:a="http://schemas.openxmlformats.org/drawingml/2006/main">
              <a:ext uri="{FF2B5EF4-FFF2-40B4-BE49-F238E27FC236}">
                <a16:creationId xmlns:a16="http://schemas.microsoft.com/office/drawing/2014/main" id="{B0F68839-AEAE-4542-8F7B-47326D808D74}"/>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C8BBA2"/>
                </a:solidFill>
                <a:latin typeface="Arial"/>
                <a:ea typeface="Arial"/>
                <a:cs typeface="Arial"/>
              </a:defRPr>
            </a:pPr>
            <a:r>
              <a:rPr sz="825" b="0" i="0">
                <a:solidFill>
                  <a:srgbClr val="C8BBA2"/>
                </a:solidFill>
                <a:latin typeface="Arial"/>
                <a:ea typeface="Arial"/>
                <a:cs typeface="Arial"/>
              </a:rPr>
              <a:t>FIELD TAPE / YOUTUBE HIGHLIGHTS</a:t>
            </a:r>
          </a:p>
        </p:txBody>
      </p:sp>
      <p:sp>
        <p:nvSpPr>
          <p:cNvPr id="14" name="text">
            <a:extLst xmlns:a="http://schemas.openxmlformats.org/drawingml/2006/main">
              <a:ext uri="{FF2B5EF4-FFF2-40B4-BE49-F238E27FC236}">
                <a16:creationId xmlns:a16="http://schemas.microsoft.com/office/drawing/2014/main" id="{568A5554-A4A2-45A9-82C5-2F9E4879A5FC}"/>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C8BBA2"/>
                </a:solidFill>
                <a:latin typeface="Arial"/>
                <a:ea typeface="Arial"/>
                <a:cs typeface="Arial"/>
              </a:defRPr>
            </a:pPr>
            <a:r>
              <a:rPr sz="1050" b="0" i="0">
                <a:solidFill>
                  <a:srgbClr val="C8BBA2"/>
                </a:solidFill>
                <a:latin typeface="Arial"/>
                <a:ea typeface="Arial"/>
                <a:cs typeface="Arial"/>
              </a:rPr>
              <a:t>060 / 60</a:t>
            </a:r>
          </a:p>
        </p:txBody>
      </p:sp>
    </p:spTree>
    <p:extLst>
      <p:ext uri="{BB962C8B-B14F-4D97-AF65-F5344CB8AC3E}">
        <p14:creationId xmlns:p14="http://schemas.microsoft.com/office/powerpoint/2010/main" val="193543731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2026-09-24T12:11:12.6290000Z</dcterms:created>
  <dcterms:modified xsi:type="dcterms:W3CDTF">2026-09-24T12:11:12.6300000Z</dcterms:modified>
</coreProperties>
</file>